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4" r:id="rId15"/>
    <p:sldId id="269" r:id="rId16"/>
    <p:sldId id="283"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2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699" cy="479403"/>
          </a:xfrm>
          <a:prstGeom prst="rect">
            <a:avLst/>
          </a:prstGeom>
        </p:spPr>
        <p:txBody>
          <a:bodyPr vert="horz" lIns="95006" tIns="47503" rIns="95006" bIns="47503" rtlCol="0"/>
          <a:lstStyle>
            <a:lvl1pPr algn="l">
              <a:defRPr sz="1200"/>
            </a:lvl1pPr>
          </a:lstStyle>
          <a:p>
            <a:endParaRPr lang="en-US"/>
          </a:p>
        </p:txBody>
      </p:sp>
      <p:sp>
        <p:nvSpPr>
          <p:cNvPr id="3" name="Date Placeholder 2"/>
          <p:cNvSpPr>
            <a:spLocks noGrp="1"/>
          </p:cNvSpPr>
          <p:nvPr>
            <p:ph type="dt" sz="quarter" idx="1"/>
          </p:nvPr>
        </p:nvSpPr>
        <p:spPr>
          <a:xfrm>
            <a:off x="4143843" y="0"/>
            <a:ext cx="3169699" cy="479403"/>
          </a:xfrm>
          <a:prstGeom prst="rect">
            <a:avLst/>
          </a:prstGeom>
        </p:spPr>
        <p:txBody>
          <a:bodyPr vert="horz" lIns="95006" tIns="47503" rIns="95006" bIns="47503" rtlCol="0"/>
          <a:lstStyle>
            <a:lvl1pPr algn="r">
              <a:defRPr sz="1200"/>
            </a:lvl1pPr>
          </a:lstStyle>
          <a:p>
            <a:fld id="{AB3F339A-279F-4EF2-9C9C-3F5A31B92F14}" type="datetimeFigureOut">
              <a:rPr lang="en-US" smtClean="0"/>
              <a:pPr/>
              <a:t>3/15/2016</a:t>
            </a:fld>
            <a:endParaRPr lang="en-US"/>
          </a:p>
        </p:txBody>
      </p:sp>
      <p:sp>
        <p:nvSpPr>
          <p:cNvPr id="4" name="Footer Placeholder 3"/>
          <p:cNvSpPr>
            <a:spLocks noGrp="1"/>
          </p:cNvSpPr>
          <p:nvPr>
            <p:ph type="ftr" sz="quarter" idx="2"/>
          </p:nvPr>
        </p:nvSpPr>
        <p:spPr>
          <a:xfrm>
            <a:off x="0" y="9120156"/>
            <a:ext cx="3169699" cy="479403"/>
          </a:xfrm>
          <a:prstGeom prst="rect">
            <a:avLst/>
          </a:prstGeom>
        </p:spPr>
        <p:txBody>
          <a:bodyPr vert="horz" lIns="95006" tIns="47503" rIns="95006" bIns="47503" rtlCol="0" anchor="b"/>
          <a:lstStyle>
            <a:lvl1pPr algn="l">
              <a:defRPr sz="1200"/>
            </a:lvl1pPr>
          </a:lstStyle>
          <a:p>
            <a:endParaRPr lang="en-US"/>
          </a:p>
        </p:txBody>
      </p:sp>
      <p:sp>
        <p:nvSpPr>
          <p:cNvPr id="5" name="Slide Number Placeholder 4"/>
          <p:cNvSpPr>
            <a:spLocks noGrp="1"/>
          </p:cNvSpPr>
          <p:nvPr>
            <p:ph type="sldNum" sz="quarter" idx="3"/>
          </p:nvPr>
        </p:nvSpPr>
        <p:spPr>
          <a:xfrm>
            <a:off x="4143843" y="9120156"/>
            <a:ext cx="3169699" cy="479403"/>
          </a:xfrm>
          <a:prstGeom prst="rect">
            <a:avLst/>
          </a:prstGeom>
        </p:spPr>
        <p:txBody>
          <a:bodyPr vert="horz" lIns="95006" tIns="47503" rIns="95006" bIns="47503" rtlCol="0" anchor="b"/>
          <a:lstStyle>
            <a:lvl1pPr algn="r">
              <a:defRPr sz="1200"/>
            </a:lvl1pPr>
          </a:lstStyle>
          <a:p>
            <a:fld id="{9E8C425A-44F5-45A3-862F-9E66AAE02ED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8AA5B185-1124-441D-B87E-B0F358577179}" type="datetimeFigureOut">
              <a:rPr lang="en-US" smtClean="0"/>
              <a:pPr/>
              <a:t>3/15/2016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E58AFC51-7F77-46F1-B6B4-68FC94F682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AFC51-7F77-46F1-B6B4-68FC94F6826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1904966B-3EB1-40CB-ACA2-732D6A0973B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4966B-3EB1-40CB-ACA2-732D6A0973B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4966B-3EB1-40CB-ACA2-732D6A0973B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1904966B-3EB1-40CB-ACA2-732D6A0973B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1904966B-3EB1-40CB-ACA2-732D6A0973B4}"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1904966B-3EB1-40CB-ACA2-732D6A0973B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1904966B-3EB1-40CB-ACA2-732D6A0973B4}"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4966B-3EB1-40CB-ACA2-732D6A0973B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4966B-3EB1-40CB-ACA2-732D6A0973B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4966B-3EB1-40CB-ACA2-732D6A0973B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910FD4C7-0F92-43EE-AEB6-D9C4B10A94F4}" type="datetimeFigureOut">
              <a:rPr lang="en-US" smtClean="0"/>
              <a:pPr/>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1904966B-3EB1-40CB-ACA2-732D6A0973B4}"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10FD4C7-0F92-43EE-AEB6-D9C4B10A94F4}" type="datetimeFigureOut">
              <a:rPr lang="en-US" smtClean="0"/>
              <a:pPr/>
              <a:t>3/15/2016</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904966B-3EB1-40CB-ACA2-732D6A0973B4}"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Battlefield stories</a:t>
            </a:r>
            <a:endParaRPr lang="en-US" dirty="0"/>
          </a:p>
        </p:txBody>
      </p:sp>
      <p:sp>
        <p:nvSpPr>
          <p:cNvPr id="3" name="Subtitle 2"/>
          <p:cNvSpPr>
            <a:spLocks noGrp="1"/>
          </p:cNvSpPr>
          <p:nvPr>
            <p:ph type="subTitle" idx="1"/>
          </p:nvPr>
        </p:nvSpPr>
        <p:spPr/>
        <p:txBody>
          <a:bodyPr/>
          <a:lstStyle/>
          <a:p>
            <a:r>
              <a:rPr lang="en-US" dirty="0" smtClean="0"/>
              <a:t>What Inquiring Minds </a:t>
            </a:r>
            <a:r>
              <a:rPr lang="en-US" dirty="0" smtClean="0"/>
              <a:t>Want </a:t>
            </a:r>
            <a:r>
              <a:rPr lang="en-US" dirty="0" smtClean="0"/>
              <a:t>to Know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LIQUIDATED DAMAGES</a:t>
            </a:r>
            <a:endParaRPr lang="en-US" dirty="0"/>
          </a:p>
        </p:txBody>
      </p:sp>
      <p:sp>
        <p:nvSpPr>
          <p:cNvPr id="3" name="Content Placeholder 2"/>
          <p:cNvSpPr>
            <a:spLocks noGrp="1"/>
          </p:cNvSpPr>
          <p:nvPr>
            <p:ph idx="1"/>
          </p:nvPr>
        </p:nvSpPr>
        <p:spPr/>
        <p:txBody>
          <a:bodyPr>
            <a:normAutofit lnSpcReduction="10000"/>
          </a:bodyPr>
          <a:lstStyle/>
          <a:p>
            <a:r>
              <a:rPr lang="en-US" dirty="0" smtClean="0"/>
              <a:t>“Liquidated Damages” are damages established by parties in their contract which will be paid or forfeited by one party to the other as compensation related to a specific breach, typically late performance.</a:t>
            </a:r>
          </a:p>
          <a:p>
            <a:pPr lvl="1"/>
            <a:r>
              <a:rPr lang="en-US" dirty="0" smtClean="0"/>
              <a:t>Typically formulated where it is difficult to prove the actual amount of damages that will be incurred.</a:t>
            </a:r>
          </a:p>
          <a:p>
            <a:pPr lvl="1"/>
            <a:r>
              <a:rPr lang="en-US" dirty="0" smtClean="0"/>
              <a:t>Such damages, however, cannot constitute a penalty.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is inherently unreasonable for a D/P to agree to a liquidated damages provision, either with an owner or even where the D/P is part of a design-build team.</a:t>
            </a:r>
          </a:p>
          <a:p>
            <a:pPr lvl="1"/>
            <a:r>
              <a:rPr lang="en-US" dirty="0" smtClean="0"/>
              <a:t>The D/P typically has little or no control over project scheduling or completion.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design-build projects: the basics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Division of Tasks</a:t>
            </a:r>
          </a:p>
          <a:p>
            <a:pPr lvl="1"/>
            <a:r>
              <a:rPr lang="en-US" dirty="0" smtClean="0"/>
              <a:t>D/Ps design, may monitor construction</a:t>
            </a:r>
          </a:p>
          <a:p>
            <a:pPr lvl="1"/>
            <a:r>
              <a:rPr lang="en-US" dirty="0" smtClean="0"/>
              <a:t>Contractor builds</a:t>
            </a:r>
          </a:p>
          <a:p>
            <a:r>
              <a:rPr lang="en-US" dirty="0" smtClean="0"/>
              <a:t>Cannot assume responsibility for means and methods, LDs, safety, compliance with OSHA for contractor/subcontractor employees, schedule for performance of anything but providing design deliverables, consequential damages.</a:t>
            </a:r>
          </a:p>
          <a:p>
            <a:r>
              <a:rPr lang="en-US" dirty="0" smtClean="0"/>
              <a:t>Indemnity Issues</a:t>
            </a:r>
          </a:p>
          <a:p>
            <a:pPr lvl="1"/>
            <a:r>
              <a:rPr lang="en-US" dirty="0" smtClean="0"/>
              <a:t>Still must be “negligence” based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delegation/shop drawing review</a:t>
            </a:r>
            <a:endParaRPr lang="en-US" dirty="0"/>
          </a:p>
        </p:txBody>
      </p:sp>
      <p:sp>
        <p:nvSpPr>
          <p:cNvPr id="3" name="Content Placeholder 2"/>
          <p:cNvSpPr>
            <a:spLocks noGrp="1"/>
          </p:cNvSpPr>
          <p:nvPr>
            <p:ph idx="1"/>
          </p:nvPr>
        </p:nvSpPr>
        <p:spPr>
          <a:xfrm>
            <a:off x="304800" y="1554162"/>
            <a:ext cx="8458200" cy="4694238"/>
          </a:xfrm>
        </p:spPr>
        <p:txBody>
          <a:bodyPr>
            <a:normAutofit fontScale="25000" lnSpcReduction="20000"/>
          </a:bodyPr>
          <a:lstStyle/>
          <a:p>
            <a:r>
              <a:rPr lang="en-US" sz="4300" dirty="0" smtClean="0"/>
              <a:t>EJCDC C-700</a:t>
            </a:r>
          </a:p>
          <a:p>
            <a:endParaRPr lang="en-US" sz="4300" dirty="0" smtClean="0"/>
          </a:p>
          <a:p>
            <a:pPr>
              <a:buNone/>
            </a:pPr>
            <a:r>
              <a:rPr lang="en-US" sz="4300" dirty="0" smtClean="0"/>
              <a:t>	6.21  </a:t>
            </a:r>
            <a:r>
              <a:rPr lang="en-US" sz="4300" i="1" dirty="0" smtClean="0"/>
              <a:t>Delegation of Professional Design Services</a:t>
            </a:r>
            <a:endParaRPr lang="en-US" sz="4300" dirty="0" smtClean="0"/>
          </a:p>
          <a:p>
            <a:endParaRPr lang="en-US" sz="4300" dirty="0" smtClean="0"/>
          </a:p>
          <a:p>
            <a:pPr lvl="1">
              <a:buNone/>
            </a:pPr>
            <a:r>
              <a:rPr lang="en-US" sz="4300" dirty="0" smtClean="0"/>
              <a:t>A.	Contractor will not be required to provide professional design services unless such services are specifically required by the Contract Documents for a portion of the Work or unless such services are required to carry out Contractor’s responsibilities for construction  means, methods, techniques, sequences and procedures.  Contractor shall not be required to provide professional services in violation of applicable law.</a:t>
            </a:r>
          </a:p>
          <a:p>
            <a:pPr lvl="1"/>
            <a:endParaRPr lang="en-US" sz="4300" dirty="0" smtClean="0"/>
          </a:p>
          <a:p>
            <a:pPr lvl="1">
              <a:buNone/>
            </a:pPr>
            <a:r>
              <a:rPr lang="en-US" sz="4300" dirty="0" smtClean="0"/>
              <a:t>B.  	If professional design services or certifications by a design professional related to systems, materials or equipment are specifically required of Contractor by the Contract Documents, Owner and Engineer will specify all performance and design criteria that such services must satisfy.  Contractor shall cause such services or certifications to be provided by a properly licensed professional, whose signature and seal shall appear on all drawings, calculations, specifications, certifications, Shop Drawings and other submittals prepared by such professional.  Shop Drawings and other submittals related to the Work designed or certified by such professional, if prepared by others, shall bear such professional’s written approval when submitted to Engineer.</a:t>
            </a:r>
          </a:p>
          <a:p>
            <a:pPr lvl="1"/>
            <a:endParaRPr lang="en-US" sz="4300" dirty="0" smtClean="0"/>
          </a:p>
          <a:p>
            <a:pPr lvl="1">
              <a:buNone/>
            </a:pPr>
            <a:r>
              <a:rPr lang="en-US" sz="4300" dirty="0" smtClean="0"/>
              <a:t>C.	Owner and Engineer shall be entitled to rely upon the adequacy, accuracy and completeness of the services, certifications or approvals performed by such design professionals, provided Owner and Engineer have specified to Contractor all performance and design criteria that such services must satisfy.</a:t>
            </a:r>
          </a:p>
          <a:p>
            <a:pPr lvl="1"/>
            <a:endParaRPr lang="en-US" sz="4300" dirty="0" smtClean="0"/>
          </a:p>
          <a:p>
            <a:pPr lvl="1">
              <a:buNone/>
            </a:pPr>
            <a:r>
              <a:rPr lang="en-US" sz="4300" dirty="0" smtClean="0"/>
              <a:t>D.	Pursuant to this Paragraph 6.21, Engineer’s review and approval of design calculations and design drawings will be only for the limited purpose of checking for conformance with performance and design criteria given and the design concept expressed in the Contract Documents.  Engineer’s review and approval of Shop Drawings and other submittals (except design calculations and design drawings) will be only for the purpose stated in Paragraph 6.17.D.1.  </a:t>
            </a:r>
          </a:p>
          <a:p>
            <a:endParaRPr lang="en-US" sz="4300" dirty="0" smtClean="0"/>
          </a:p>
          <a:p>
            <a:pPr lvl="1">
              <a:buNone/>
            </a:pPr>
            <a:r>
              <a:rPr lang="en-US" sz="4300" dirty="0" smtClean="0"/>
              <a:t>E.	Contractor shall not be responsible for the adequacy of the performance or design criteria required by the Contract Documents.  </a:t>
            </a:r>
          </a:p>
          <a:p>
            <a:endParaRPr lang="en-US" dirty="0" smtClean="0"/>
          </a:p>
          <a:p>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en-US" dirty="0" smtClean="0"/>
              <a:t>6.17.D  </a:t>
            </a:r>
            <a:r>
              <a:rPr lang="en-US" i="1" dirty="0" smtClean="0"/>
              <a:t>Engineer’s Review</a:t>
            </a:r>
            <a:r>
              <a:rPr lang="en-US" dirty="0" smtClean="0"/>
              <a:t>:</a:t>
            </a:r>
          </a:p>
          <a:p>
            <a:pPr>
              <a:buNone/>
            </a:pPr>
            <a:endParaRPr lang="en-US" dirty="0" smtClean="0"/>
          </a:p>
          <a:p>
            <a:pPr lvl="1">
              <a:buNone/>
              <a:tabLst>
                <a:tab pos="742950" algn="l"/>
              </a:tabLst>
            </a:pPr>
            <a:r>
              <a:rPr lang="en-US" dirty="0" smtClean="0"/>
              <a:t>1.	Engineering will provide timely review of Shop Drawings and Samples in accordance with the Schedule of Submittals acceptable to Engineer.  Engineer’s review and approval will be only to determine if the items covered by the submittals will, after installation or incorporation in the Work, conform to the information given in the Contract Documents and be compatible with the design concept of the completed Project as a functioning whole as indicated by the Contract Documents.</a:t>
            </a:r>
          </a:p>
          <a:p>
            <a:pPr marL="971550" lvl="1" indent="-514350">
              <a:buAutoNum type="arabicPeriod"/>
            </a:pPr>
            <a:endParaRPr lang="en-US" dirty="0" smtClean="0"/>
          </a:p>
          <a:p>
            <a:pPr lvl="1">
              <a:buNone/>
            </a:pPr>
            <a:r>
              <a:rPr lang="en-US" dirty="0" smtClean="0"/>
              <a:t>2.	Engineer’s review and approval will not extend to means, methods, techniques, sequences, or procedures of construction (except where a particular means, method, technique, sequence, or procedure of construction is specifically and expressly called for by the Contract Documents) or to safety precautions or programs incident thereto.  The review and approval of a separate item as such will not indicate approval of the assembly in which the item functions.</a:t>
            </a:r>
          </a:p>
          <a:p>
            <a:pPr lvl="1"/>
            <a:endParaRPr lang="en-US" dirty="0" smtClean="0"/>
          </a:p>
          <a:p>
            <a:pPr lvl="1">
              <a:buNone/>
            </a:pPr>
            <a:r>
              <a:rPr lang="en-US" dirty="0" smtClean="0"/>
              <a:t>3. 	Engineer’s review and approval shall not relieve Contractor from responsibility for any variation from the requirements of the Contract Documents unless Contractor has complied with the requirements of Paragraph 6.17.C.3 and Engineer has given written approval of each such variation by specific written notation thereof incorporated in or accompanying the Shop Drawing or Sample.  Engineer’s review and approval shall not relieve Contractor from responsibility for complying with the requirements of Paragraph 6.17.C.1.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AIA A201-2007</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§3.12.10</a:t>
            </a:r>
          </a:p>
          <a:p>
            <a:pPr marL="119063" indent="0">
              <a:buNone/>
            </a:pPr>
            <a:r>
              <a:rPr lang="en-US" dirty="0" smtClean="0"/>
              <a:t>The Contractor shall not be required to provide professional services that constitute the practice of architecture or engineering unless such services are specifically required by the Contract Documents for a portion of the Work or unless the Contractor needs to provide such services in order to carry out the Contractor’s responsibilities for construction means, methods, techniques, sequences and procedures.  The Contractor shall not be required to provide professional services in violation of applicable law.  If professional design services or certifications by a design professional related to systems, materials or equipment are specifically required of the Contractor by the Contract Documents, the Owner and the Architect will specify all performance and design criteria that such services must satisfy.  The Contractor shall cause such services or certifications to be provided by a properly licensed design professional, whose signature and seal shall appear on all drawings, calculations, specifications, certifications, Shop Drawings and other submittals prepared by such professional.  Shop Drawings and other submittals related to the Work designed or certified by such professional, if prepared by others, shall bear such professional’s written approval when submitted to the Architect.  The Owner and the Architect shall be entitled to rely upon the adequacy, accuracy and completeness of the services, certifications and approvals performed or provided by such design professionals, provided the Owner and Architect have specified to the Contractor all performance and design criteria that such services must satisfy.  Pursuant to this Section 3.12.10, the Architect will review, approve or take other appropriate action on submittals only for the limited purpose of checking for conformance with information given and the design concept expressed in the Contract Documents.  The Contractor shall not be responsible for the adequacy of the performance and design criteria specified in the Contract Documents.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Aia a201-2007</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§4.2.7</a:t>
            </a:r>
          </a:p>
          <a:p>
            <a:pPr marL="119063" indent="0">
              <a:buNone/>
            </a:pPr>
            <a:r>
              <a:rPr lang="en-US" dirty="0" smtClean="0"/>
              <a:t>The Architect will review and approve, or take other appropriate action upon, the Contractor’s submittals such as Shop Drawings, Product Data and Samples, but only for the limited purpose of checking for conformance with information given and the design concept expressed in the Contract Documents.  The Architect’s action will be taken in accordance with the submittal schedule approved by the Architect or, in the absence of an approved submittal schedule, with reasonable promptness while allowing sufficient time in the Architect’s professional judgment to permit adequate review.  Review of such submittals is not conducted for the purpose of determining the accuracy and completeness of other details such as dimensions and quantities, or for substantiating instructions for installation or performance of equipment or systems, all of which remain the responsibility of the Contractor as required by the Contract Documents.  The Architect’s review of the Contractor’s submittals shall not relieve the Contractor of the obligations under Sections 3.3, 3.5 and 3.12.  The Architect’s review shall not constitute approval of safety precautions or, unless otherwise specifically stated by the Architect, of any construction means, methods, techniques, sequences or procedures.  The Architect’s approval of a specific item shall not indicate approval of an assembly of which the item is a component.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 of contract documents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Advisable to establish in General Conditions of Contract for Construction</a:t>
            </a:r>
          </a:p>
          <a:p>
            <a:r>
              <a:rPr lang="en-US" dirty="0" smtClean="0"/>
              <a:t>EJCDC C-700 3.03.B.  </a:t>
            </a:r>
            <a:r>
              <a:rPr lang="en-US" i="1" dirty="0" smtClean="0"/>
              <a:t>Resolving Discrepancies: </a:t>
            </a:r>
            <a:r>
              <a:rPr lang="en-US" dirty="0" smtClean="0"/>
              <a:t> </a:t>
            </a:r>
          </a:p>
          <a:p>
            <a:pPr marL="971550" lvl="1" indent="-514350">
              <a:buNone/>
            </a:pPr>
            <a:r>
              <a:rPr lang="en-US" dirty="0" smtClean="0"/>
              <a:t>	Except as may be otherwise specifically stated in the Contract Documents, the provisions of the Contract Documents shall take precedence in resolving any conflict, error, ambiguity, or discrepancy between the provisions of the Contract Documents and:</a:t>
            </a:r>
          </a:p>
          <a:p>
            <a:pPr marL="1371600" lvl="2" indent="-457200">
              <a:buNone/>
            </a:pPr>
            <a:r>
              <a:rPr lang="en-US" dirty="0" smtClean="0"/>
              <a:t>a.	the provision of any standard, specification, manual, or code, or the instruction of any Supplier (whether or not specifically incorporated by reference in the Contract Documents); or </a:t>
            </a:r>
          </a:p>
          <a:p>
            <a:pPr marL="1371600" lvl="2" indent="-457200">
              <a:buNone/>
            </a:pPr>
            <a:r>
              <a:rPr lang="en-US" dirty="0" smtClean="0"/>
              <a:t>b.  	the provision of any Laws or Regulations applicable to the performance of the Work (unless such an interpretation of the provisions of the Contract Documents would result in violation of such Law or Regulation).</a:t>
            </a:r>
          </a:p>
          <a:p>
            <a:endParaRPr lang="en-US" dirty="0" smtClean="0"/>
          </a:p>
          <a:p>
            <a:r>
              <a:rPr lang="en-US" dirty="0" smtClean="0"/>
              <a:t>AIA A201 and A101 do not establish a hierarchy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p:txBody>
          <a:bodyPr>
            <a:normAutofit lnSpcReduction="10000"/>
          </a:bodyPr>
          <a:lstStyle/>
          <a:p>
            <a:r>
              <a:rPr lang="en-US" dirty="0" smtClean="0"/>
              <a:t>Establish a hierarchy in supplemental conditions for hierarchy of contract documents in Owner/Contractor Agreement</a:t>
            </a:r>
          </a:p>
          <a:p>
            <a:pPr lvl="1"/>
            <a:r>
              <a:rPr lang="en-US" dirty="0" smtClean="0"/>
              <a:t>Change Orders</a:t>
            </a:r>
          </a:p>
          <a:p>
            <a:pPr lvl="1"/>
            <a:r>
              <a:rPr lang="en-US" dirty="0" smtClean="0"/>
              <a:t>Agreement Drawings</a:t>
            </a:r>
          </a:p>
          <a:p>
            <a:pPr lvl="1"/>
            <a:r>
              <a:rPr lang="en-US" dirty="0" smtClean="0"/>
              <a:t>Specifications</a:t>
            </a:r>
          </a:p>
          <a:p>
            <a:pPr lvl="1"/>
            <a:r>
              <a:rPr lang="en-US" dirty="0" smtClean="0"/>
              <a:t>Supplemental General Conditions</a:t>
            </a:r>
          </a:p>
          <a:p>
            <a:pPr lvl="1"/>
            <a:r>
              <a:rPr lang="en-US" dirty="0" smtClean="0"/>
              <a:t>General Conditions</a:t>
            </a:r>
          </a:p>
          <a:p>
            <a:pPr lvl="1"/>
            <a:r>
              <a:rPr lang="en-US" dirty="0" smtClean="0"/>
              <a:t>Contractor’s Proposal (if at all)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Applicability of geo technical information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EJCDC C-700 4.02.B.  </a:t>
            </a:r>
          </a:p>
          <a:p>
            <a:endParaRPr lang="en-US" i="1" dirty="0" smtClean="0"/>
          </a:p>
          <a:p>
            <a:pPr>
              <a:buNone/>
            </a:pPr>
            <a:r>
              <a:rPr lang="en-US" i="1" dirty="0" smtClean="0"/>
              <a:t>	Limited Reliance by Contractor on Technical Data Authorized</a:t>
            </a:r>
            <a:r>
              <a:rPr lang="en-US" dirty="0" smtClean="0"/>
              <a:t>:  Contractor may rely upon the accuracy of the “technical data” contained in such reports and drawings, but such reports and drawings are not Contract Documents.  Such “technical data” is identified in the Supplementary Conditions.  Except for such reliance on such “technical data,” Contractor may not rely upon or make any claim against Owner or Engineer, or any of their officers, directors, members, partners, employees, agents, consultants, or subcontractors with respect to:</a:t>
            </a:r>
          </a:p>
          <a:p>
            <a:endParaRPr lang="en-US" dirty="0" smtClean="0"/>
          </a:p>
          <a:p>
            <a:pPr marL="971550" lvl="1" indent="-514350">
              <a:buNone/>
            </a:pPr>
            <a:r>
              <a:rPr lang="en-US" dirty="0" smtClean="0"/>
              <a:t>1.	the completeness of such reports and drawings for Contractor’s purposes, including, but not limited to, any aspects of the means, methods, techniques, sequences, and procedures of construction to be employed by Contractor, and safety precautions and programs incident thereto; or</a:t>
            </a:r>
          </a:p>
          <a:p>
            <a:pPr marL="971550" lvl="1" indent="-514350">
              <a:buNone/>
            </a:pPr>
            <a:endParaRPr lang="en-US" dirty="0" smtClean="0"/>
          </a:p>
          <a:p>
            <a:pPr marL="971550" lvl="1" indent="-514350">
              <a:buNone/>
            </a:pPr>
            <a:r>
              <a:rPr lang="en-US" dirty="0" smtClean="0"/>
              <a:t>2.	other data, interpretations, opinions and information contained in such reports or shown or indicated in such drawings; or</a:t>
            </a:r>
          </a:p>
          <a:p>
            <a:pPr marL="971550" lvl="1" indent="-514350">
              <a:buNone/>
            </a:pPr>
            <a:endParaRPr lang="en-US" dirty="0" smtClean="0"/>
          </a:p>
          <a:p>
            <a:pPr marL="971550" lvl="1" indent="-514350">
              <a:buNone/>
            </a:pPr>
            <a:r>
              <a:rPr lang="en-US" dirty="0" smtClean="0"/>
              <a:t>3.	any Contractor interpretation of or conclusion drawn from any “technical data” or any such other data, interpretations, opinions or information.  </a:t>
            </a:r>
          </a:p>
          <a:p>
            <a:endParaRPr lang="en-US" dirty="0" smtClean="0"/>
          </a:p>
          <a:p>
            <a:r>
              <a:rPr lang="en-US" dirty="0" smtClean="0"/>
              <a:t>Best to modify.  Something akin to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LEED (leadership in energy and environmental design) </a:t>
            </a:r>
            <a:endParaRPr lang="en-US" dirty="0"/>
          </a:p>
        </p:txBody>
      </p:sp>
      <p:sp>
        <p:nvSpPr>
          <p:cNvPr id="3" name="Content Placeholder 2"/>
          <p:cNvSpPr>
            <a:spLocks noGrp="1"/>
          </p:cNvSpPr>
          <p:nvPr>
            <p:ph idx="1"/>
          </p:nvPr>
        </p:nvSpPr>
        <p:spPr/>
        <p:txBody>
          <a:bodyPr>
            <a:normAutofit/>
          </a:bodyPr>
          <a:lstStyle/>
          <a:p>
            <a:r>
              <a:rPr lang="en-US" dirty="0" smtClean="0"/>
              <a:t>Points earned across areas that address sustainability issues</a:t>
            </a:r>
          </a:p>
          <a:p>
            <a:r>
              <a:rPr lang="en-US" dirty="0" smtClean="0"/>
              <a:t>Based on a number of points achieved</a:t>
            </a:r>
          </a:p>
          <a:p>
            <a:pPr lvl="1"/>
            <a:r>
              <a:rPr lang="en-US" dirty="0" smtClean="0"/>
              <a:t>Project receives one of four LEED rating levels: Certified, Silver, Gold and Platinum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technical data expressly identified in the Supplementary Conditions are provided for informational purposes only and are not Contract Documents.</a:t>
            </a:r>
          </a:p>
          <a:p>
            <a:r>
              <a:rPr lang="en-US" dirty="0" smtClean="0"/>
              <a:t>Contractor is to retain the services of a PE licensed in the State of Michigan to review and interpret any such technical data provided.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contractor acknowledges that the technical data may not be complete or accurate, or representative of conditions that will be encountered throughout the project.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fontScale="92500" lnSpcReduction="20000"/>
          </a:bodyPr>
          <a:lstStyle/>
          <a:p>
            <a:r>
              <a:rPr lang="en-US" dirty="0" smtClean="0"/>
              <a:t>The contractor may not rely upon or make any claim against owner or engineer, or any of their officers, directors, members, partners, employees, agents, consultants, sub-consultants or subcontractors in regard to any aspect of the means, methods, techniques, sequences and procedures of construction to be employed by contractor, and any safety precaution and programs incident thereto, but rather, are solely responsible for drawing its own conclusions from the information contained therein.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Attempt by sub-consultant to limit responsibility</a:t>
            </a:r>
            <a:endParaRPr lang="en-US" dirty="0"/>
          </a:p>
        </p:txBody>
      </p:sp>
      <p:sp>
        <p:nvSpPr>
          <p:cNvPr id="3" name="Content Placeholder 2"/>
          <p:cNvSpPr>
            <a:spLocks noGrp="1"/>
          </p:cNvSpPr>
          <p:nvPr>
            <p:ph idx="1"/>
          </p:nvPr>
        </p:nvSpPr>
        <p:spPr/>
        <p:txBody>
          <a:bodyPr/>
          <a:lstStyle/>
          <a:p>
            <a:r>
              <a:rPr lang="en-US" dirty="0" smtClean="0"/>
              <a:t>Is typically forbidden by the terms of the prime consultant’s contract with owner, i.e., prime consultant must pass down its obligations to sub-consultants.</a:t>
            </a:r>
          </a:p>
          <a:p>
            <a:pPr lvl="1"/>
            <a:r>
              <a:rPr lang="en-US" dirty="0" smtClean="0"/>
              <a:t>Includes insurance and indemnity obligations.</a:t>
            </a:r>
          </a:p>
          <a:p>
            <a:pPr lvl="1"/>
            <a:r>
              <a:rPr lang="en-US" dirty="0" smtClean="0"/>
              <a:t>Explain to sub-consultant that limiting sub-consultant’s obligations constitutes breach of contract with owner.</a:t>
            </a:r>
          </a:p>
          <a:p>
            <a:pPr lvl="1"/>
            <a:r>
              <a:rPr lang="en-US" dirty="0" smtClean="0"/>
              <a:t>If all else fails, get another sub-consultant.</a:t>
            </a:r>
          </a:p>
          <a:p>
            <a:pPr lvl="1"/>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retention policy: emails</a:t>
            </a:r>
            <a:endParaRPr lang="en-US" dirty="0"/>
          </a:p>
        </p:txBody>
      </p:sp>
      <p:sp>
        <p:nvSpPr>
          <p:cNvPr id="3" name="Content Placeholder 2"/>
          <p:cNvSpPr>
            <a:spLocks noGrp="1"/>
          </p:cNvSpPr>
          <p:nvPr>
            <p:ph idx="1"/>
          </p:nvPr>
        </p:nvSpPr>
        <p:spPr/>
        <p:txBody>
          <a:bodyPr/>
          <a:lstStyle/>
          <a:p>
            <a:r>
              <a:rPr lang="en-US" dirty="0" smtClean="0"/>
              <a:t>Should be kept – best practice at least ten (10) years from date of substantial completion</a:t>
            </a:r>
          </a:p>
          <a:p>
            <a:pPr lvl="1"/>
            <a:r>
              <a:rPr lang="en-US" dirty="0" smtClean="0"/>
              <a:t>Change of systems – emails copied to disc or new system.</a:t>
            </a:r>
          </a:p>
          <a:p>
            <a:pPr lvl="1"/>
            <a:r>
              <a:rPr lang="en-US" dirty="0" smtClean="0"/>
              <a:t>Absolutely do not delete/destroy emails once a possible claim is known or threatened – doing so causes at least a presumption that information contained is contrary to position being asserted.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data</a:t>
            </a:r>
            <a:endParaRPr lang="en-US" dirty="0"/>
          </a:p>
        </p:txBody>
      </p:sp>
      <p:sp>
        <p:nvSpPr>
          <p:cNvPr id="3" name="Content Placeholder 2"/>
          <p:cNvSpPr>
            <a:spLocks noGrp="1"/>
          </p:cNvSpPr>
          <p:nvPr>
            <p:ph idx="1"/>
          </p:nvPr>
        </p:nvSpPr>
        <p:spPr/>
        <p:txBody>
          <a:bodyPr/>
          <a:lstStyle/>
          <a:p>
            <a:r>
              <a:rPr lang="en-US" dirty="0" smtClean="0"/>
              <a:t>There are a number of issues that can arise</a:t>
            </a:r>
          </a:p>
          <a:p>
            <a:pPr lvl="1"/>
            <a:r>
              <a:rPr lang="en-US" dirty="0" smtClean="0"/>
              <a:t>Ownership</a:t>
            </a:r>
          </a:p>
          <a:p>
            <a:pPr lvl="2"/>
            <a:r>
              <a:rPr lang="en-US" dirty="0" smtClean="0"/>
              <a:t>Depends upon contract terms with owner.</a:t>
            </a:r>
          </a:p>
          <a:p>
            <a:pPr lvl="2"/>
            <a:r>
              <a:rPr lang="en-US" dirty="0" smtClean="0"/>
              <a:t>Typically, D/P wants to retain ownership, but many times owner wants the project to be one-of-a-kind and thus, wants ownership.</a:t>
            </a:r>
          </a:p>
          <a:p>
            <a:pPr lvl="2"/>
            <a:r>
              <a:rPr lang="en-US" dirty="0" smtClean="0"/>
              <a:t>Have to impose limitations on owner’s use, i.e. for maintenance, but not re-use, not for facility operation.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data, cont.</a:t>
            </a:r>
            <a:endParaRPr lang="en-US" dirty="0"/>
          </a:p>
        </p:txBody>
      </p:sp>
      <p:sp>
        <p:nvSpPr>
          <p:cNvPr id="3" name="Content Placeholder 2"/>
          <p:cNvSpPr>
            <a:spLocks noGrp="1"/>
          </p:cNvSpPr>
          <p:nvPr>
            <p:ph idx="1"/>
          </p:nvPr>
        </p:nvSpPr>
        <p:spPr/>
        <p:txBody>
          <a:bodyPr>
            <a:normAutofit fontScale="55000" lnSpcReduction="20000"/>
          </a:bodyPr>
          <a:lstStyle/>
          <a:p>
            <a:pPr lvl="1"/>
            <a:r>
              <a:rPr lang="en-US" dirty="0" smtClean="0"/>
              <a:t>Transfer/use by contractors/subcontractors during construction – which is in owner/contractor agreement.</a:t>
            </a:r>
          </a:p>
          <a:p>
            <a:pPr lvl="2"/>
            <a:r>
              <a:rPr lang="en-US" dirty="0" smtClean="0"/>
              <a:t>Need to establish reliability, interpretation, extent of use, indemnifications in separate transfer agreement.</a:t>
            </a:r>
          </a:p>
          <a:p>
            <a:pPr lvl="2"/>
            <a:endParaRPr lang="en-US" dirty="0" smtClean="0"/>
          </a:p>
          <a:p>
            <a:pPr lvl="2">
              <a:buNone/>
            </a:pPr>
            <a:r>
              <a:rPr lang="en-US" dirty="0" smtClean="0"/>
              <a:t>EJCDC 3.06.  </a:t>
            </a:r>
            <a:r>
              <a:rPr lang="en-US" i="1" dirty="0" smtClean="0"/>
              <a:t>Electronic Data</a:t>
            </a:r>
            <a:endParaRPr lang="en-US" dirty="0" smtClean="0"/>
          </a:p>
          <a:p>
            <a:pPr marL="1371600" lvl="2" indent="-457200">
              <a:buNone/>
            </a:pPr>
            <a:r>
              <a:rPr lang="en-US" dirty="0" smtClean="0"/>
              <a:t>A.	Unless otherwise stated in the Supplementary Conditions, the data furnished by Owner or Engineer to Contractor, or by Contractor to Owner or Engineer, that may be relied upon are limited to the printed copies (also known as hard copies).  Files in electronic media format of text, data, graphics, or other types are furnished only for the convenience o the receiving party.  Any conclusion or information obtained or derived from such electronic files will be at the user’s sole risk.  If there is a discrepancy between the electronic files and the hard copies, the hard copies govern.</a:t>
            </a:r>
          </a:p>
          <a:p>
            <a:pPr marL="1371600" lvl="2" indent="-457200">
              <a:buAutoNum type="alphaUcPeriod"/>
            </a:pPr>
            <a:endParaRPr lang="en-US" dirty="0" smtClean="0"/>
          </a:p>
          <a:p>
            <a:pPr marL="1371600" lvl="2" indent="-457200">
              <a:buNone/>
            </a:pPr>
            <a:r>
              <a:rPr lang="en-US" dirty="0" smtClean="0"/>
              <a:t>B.	Because data stored in electronic media format can deteriorate or be modified inadvertently or otherwise without authorization of the data’s creator, the party receiving electronic files agrees that it will perform acceptance tests or procedures within 60 days, after which the receiving party shall be deemed to have accepted the data thus transferred.  Any errors detected within the 60-day acceptance period will be corrected by the transferring party.</a:t>
            </a:r>
          </a:p>
          <a:p>
            <a:pPr marL="1371600" lvl="2" indent="-457200">
              <a:buAutoNum type="alphaUcPeriod" startAt="2"/>
            </a:pPr>
            <a:endParaRPr lang="en-US" dirty="0" smtClean="0"/>
          </a:p>
          <a:p>
            <a:pPr marL="1371600" lvl="2" indent="-457200">
              <a:buNone/>
            </a:pPr>
            <a:r>
              <a:rPr lang="en-US" dirty="0" smtClean="0"/>
              <a:t>C.	When transferring documents in electronic media format, the transferring party makes no representations as to long term compatibility, usability, or readability of documents resulting from the use of software application packages, operating systems, or computer hardware differing from those used by the data’s creator.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of dodd-frank to engineers</a:t>
            </a:r>
            <a:endParaRPr lang="en-US" dirty="0"/>
          </a:p>
        </p:txBody>
      </p:sp>
      <p:sp>
        <p:nvSpPr>
          <p:cNvPr id="3" name="Content Placeholder 2"/>
          <p:cNvSpPr>
            <a:spLocks noGrp="1"/>
          </p:cNvSpPr>
          <p:nvPr>
            <p:ph idx="1"/>
          </p:nvPr>
        </p:nvSpPr>
        <p:spPr/>
        <p:txBody>
          <a:bodyPr/>
          <a:lstStyle/>
          <a:p>
            <a:r>
              <a:rPr lang="en-US" dirty="0" smtClean="0"/>
              <a:t>Are Engineers “Municipal Advisors” requiring registration with the Securities and Exchange Commission?</a:t>
            </a:r>
          </a:p>
          <a:p>
            <a:pPr lvl="1"/>
            <a:r>
              <a:rPr lang="en-US" dirty="0" smtClean="0"/>
              <a:t>Engineers providing “engineering advice” are specifically excluded.</a:t>
            </a:r>
          </a:p>
          <a:p>
            <a:pPr lvl="2"/>
            <a:r>
              <a:rPr lang="en-US" dirty="0" smtClean="0"/>
              <a:t>Engineers can provide plans, specifications, cost projections, schedule projections, anticipated funding requirements, and life of service information which municipality can utilize to structure related issuance of municipal securities to fund the project.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2"/>
            <a:r>
              <a:rPr lang="en-US" dirty="0" smtClean="0"/>
              <a:t>However, Engineers who go further by providing advice on how to structure the issuance of securities, including length of the capitalized interest period and amount of capitalized interest to be financed, become “municipal advisors.”</a:t>
            </a:r>
          </a:p>
          <a:p>
            <a:pPr lvl="1"/>
            <a:r>
              <a:rPr lang="en-US" dirty="0" smtClean="0"/>
              <a:t>If the Engineer becomes a “municipal advisor” it not only has to register with the SEC, and make certain required filings, but it opens itself up to claims for breach of fiduciary obligations to the municipality should things not work out, claims </a:t>
            </a:r>
            <a:r>
              <a:rPr lang="en-US" u="sng" dirty="0" smtClean="0"/>
              <a:t>not</a:t>
            </a:r>
            <a:r>
              <a:rPr lang="en-US" dirty="0" smtClean="0"/>
              <a:t> typically covered in professional errors and omissions policies.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Safest way is to get written agreement that municipality has engaged an independent, registered municipal advisor to provide assistance with financing options and details, will rely on the advice of this entity in regard to those subjects, and is not relying on the engineer.</a:t>
            </a:r>
          </a:p>
          <a:p>
            <a:pPr lvl="1"/>
            <a:r>
              <a:rPr lang="en-US" dirty="0" smtClean="0"/>
              <a:t>Of course, best practice is simply eliminate providing any advice regarding means and methods of project financing.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LEED, cont.	</a:t>
            </a:r>
            <a:endParaRPr lang="en-US" dirty="0"/>
          </a:p>
        </p:txBody>
      </p:sp>
      <p:sp>
        <p:nvSpPr>
          <p:cNvPr id="3" name="Content Placeholder 2"/>
          <p:cNvSpPr>
            <a:spLocks noGrp="1"/>
          </p:cNvSpPr>
          <p:nvPr>
            <p:ph idx="1"/>
          </p:nvPr>
        </p:nvSpPr>
        <p:spPr>
          <a:xfrm>
            <a:off x="304800" y="1554162"/>
            <a:ext cx="8382000" cy="4525963"/>
          </a:xfrm>
        </p:spPr>
        <p:txBody>
          <a:bodyPr>
            <a:normAutofit/>
          </a:bodyPr>
          <a:lstStyle/>
          <a:p>
            <a:r>
              <a:rPr lang="en-US" dirty="0" smtClean="0"/>
              <a:t>Problem occurs when contract with owner requires design professional to guarantee/ warrant/promise that building will meet LEED rating</a:t>
            </a:r>
          </a:p>
          <a:p>
            <a:pPr lvl="1"/>
            <a:r>
              <a:rPr lang="en-US" dirty="0" smtClean="0"/>
              <a:t>The certification is obtained through examination of the project by LEED certifiers over whom you have no control and use their subjective judgment.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LEED, CONT.</a:t>
            </a:r>
            <a:endParaRPr lang="en-US" dirty="0"/>
          </a:p>
        </p:txBody>
      </p:sp>
      <p:sp>
        <p:nvSpPr>
          <p:cNvPr id="3" name="Content Placeholder 2"/>
          <p:cNvSpPr>
            <a:spLocks noGrp="1"/>
          </p:cNvSpPr>
          <p:nvPr>
            <p:ph idx="1"/>
          </p:nvPr>
        </p:nvSpPr>
        <p:spPr/>
        <p:txBody>
          <a:bodyPr>
            <a:normAutofit/>
          </a:bodyPr>
          <a:lstStyle/>
          <a:p>
            <a:r>
              <a:rPr lang="en-US" dirty="0" smtClean="0"/>
              <a:t>Failure to achieve level required could be actionable, risks are substantial (lost revenue, loss in energy efficiency, etc.) and, due to “warranty/ guarantee” contractual mandates, probably not insurable.</a:t>
            </a:r>
          </a:p>
          <a:p>
            <a:r>
              <a:rPr lang="en-US" dirty="0" smtClean="0"/>
              <a:t>Even with LEED certification, promises must be couched in terms of complying with “Standard of Care.”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constitutes “malpractice/ negligence” by the design professional</a:t>
            </a:r>
            <a:endParaRPr lang="en-US" dirty="0"/>
          </a:p>
        </p:txBody>
      </p:sp>
      <p:sp>
        <p:nvSpPr>
          <p:cNvPr id="3" name="Content Placeholder 2"/>
          <p:cNvSpPr>
            <a:spLocks noGrp="1"/>
          </p:cNvSpPr>
          <p:nvPr>
            <p:ph idx="1"/>
          </p:nvPr>
        </p:nvSpPr>
        <p:spPr/>
        <p:txBody>
          <a:bodyPr/>
          <a:lstStyle/>
          <a:p>
            <a:r>
              <a:rPr lang="en-US" dirty="0" smtClean="0"/>
              <a:t>Absent a modification in the contract, a D/P is required to perform in accordance with the “Standard of Care.”</a:t>
            </a:r>
          </a:p>
          <a:p>
            <a:pPr lvl="1"/>
            <a:r>
              <a:rPr lang="en-US" dirty="0" smtClean="0"/>
              <a:t>D/P is required to perform services consistent with professional skill and care ordinarily provided by D/Ps practicing in the same or similar locality under the same or similar circumstances.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4708525"/>
          </a:xfrm>
        </p:spPr>
        <p:txBody>
          <a:bodyPr/>
          <a:lstStyle/>
          <a:p>
            <a:r>
              <a:rPr lang="en-US" dirty="0" smtClean="0"/>
              <a:t>Unfortunately, claimants hire “experts” to opine on these issues.  </a:t>
            </a:r>
          </a:p>
          <a:p>
            <a:pPr lvl="1"/>
            <a:r>
              <a:rPr lang="en-US" dirty="0" smtClean="0"/>
              <a:t>Their opinions, provided they can be qualified as experts, will obviously favor the person or entity that has hired them.</a:t>
            </a:r>
          </a:p>
          <a:p>
            <a:r>
              <a:rPr lang="en-US" dirty="0" smtClean="0"/>
              <a:t>Managing expectations is the only practical manner in which to attempt to avoid claims.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Design is not a product, it is a specialized, one time only, service. </a:t>
            </a:r>
          </a:p>
          <a:p>
            <a:pPr lvl="1"/>
            <a:r>
              <a:rPr lang="en-US" dirty="0" smtClean="0"/>
              <a:t>It will not, cannot be, perfect as it of necessity must evolve through the design and construction process.</a:t>
            </a:r>
          </a:p>
          <a:p>
            <a:pPr lvl="1"/>
            <a:r>
              <a:rPr lang="en-US" dirty="0" smtClean="0"/>
              <a:t>Contingency/Budget is needed to cover this evolution.</a:t>
            </a:r>
          </a:p>
          <a:p>
            <a:pPr lvl="1"/>
            <a:r>
              <a:rPr lang="en-US" dirty="0" smtClean="0"/>
              <a:t>No such thing as “perfect” set of plans and specifications.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“Malpractice/negligence” as compared to “breach of contract”</a:t>
            </a:r>
            <a:endParaRPr lang="en-US" dirty="0"/>
          </a:p>
        </p:txBody>
      </p:sp>
      <p:sp>
        <p:nvSpPr>
          <p:cNvPr id="3" name="Content Placeholder 2"/>
          <p:cNvSpPr>
            <a:spLocks noGrp="1"/>
          </p:cNvSpPr>
          <p:nvPr>
            <p:ph idx="1"/>
          </p:nvPr>
        </p:nvSpPr>
        <p:spPr/>
        <p:txBody>
          <a:bodyPr/>
          <a:lstStyle/>
          <a:p>
            <a:r>
              <a:rPr lang="en-US" dirty="0" smtClean="0"/>
              <a:t>“Malpractice/Negligence” is a concept of tort law</a:t>
            </a:r>
          </a:p>
          <a:p>
            <a:pPr lvl="1"/>
            <a:r>
              <a:rPr lang="en-US" dirty="0" smtClean="0"/>
              <a:t>Duty, breach of duty, breach of duty is proximate cause of damages, damage to claimant</a:t>
            </a:r>
          </a:p>
          <a:p>
            <a:r>
              <a:rPr lang="en-US" dirty="0" smtClean="0"/>
              <a:t>“Breach of Contract” is a concept of contract law</a:t>
            </a:r>
          </a:p>
          <a:p>
            <a:pPr lvl="1"/>
            <a:r>
              <a:rPr lang="en-US" dirty="0" smtClean="0"/>
              <a:t>It is a claim by one party to a contract that the other party has failed to perform a material term of the contract without a legitimate legal excuse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Most claims against D/Ps have to be couched in negligence/malpractice, but if the D/P provides contract to perform a specific function and fails to do so, a claim can be based upon breach of contract.</a:t>
            </a:r>
          </a:p>
          <a:p>
            <a:pPr lvl="1"/>
            <a:r>
              <a:rPr lang="en-US" dirty="0" smtClean="0"/>
              <a:t>Indemnity Clauses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446</TotalTime>
  <Words>1874</Words>
  <Application>Microsoft Office PowerPoint</Application>
  <PresentationFormat>On-screen Show (4:3)</PresentationFormat>
  <Paragraphs>147</Paragraphs>
  <Slides>29</Slides>
  <Notes>11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Trek</vt:lpstr>
      <vt:lpstr>Battlefield stories</vt:lpstr>
      <vt:lpstr>LEED (leadership in energy and environmental design) </vt:lpstr>
      <vt:lpstr>LEED, cont. </vt:lpstr>
      <vt:lpstr>LEED, CONT.</vt:lpstr>
      <vt:lpstr>What constitutes “malpractice/ negligence” by the design professional</vt:lpstr>
      <vt:lpstr>Slide 6</vt:lpstr>
      <vt:lpstr>Slide 7</vt:lpstr>
      <vt:lpstr>“Malpractice/negligence” as compared to “breach of contract”</vt:lpstr>
      <vt:lpstr>Slide 9</vt:lpstr>
      <vt:lpstr>LIQUIDATED DAMAGES</vt:lpstr>
      <vt:lpstr>Slide 11</vt:lpstr>
      <vt:lpstr>Simple design-build projects: the basics</vt:lpstr>
      <vt:lpstr>Design delegation/shop drawing review</vt:lpstr>
      <vt:lpstr>Slide 14</vt:lpstr>
      <vt:lpstr>AIA A201-2007</vt:lpstr>
      <vt:lpstr>Aia a201-2007</vt:lpstr>
      <vt:lpstr>Hierarchy of contract documents</vt:lpstr>
      <vt:lpstr>Slide 18</vt:lpstr>
      <vt:lpstr>Applicability of geo technical information</vt:lpstr>
      <vt:lpstr>Slide 20</vt:lpstr>
      <vt:lpstr>Slide 21</vt:lpstr>
      <vt:lpstr>Slide 22</vt:lpstr>
      <vt:lpstr>Attempt by sub-consultant to limit responsibility</vt:lpstr>
      <vt:lpstr>Document retention policy: emails</vt:lpstr>
      <vt:lpstr>Electronic data</vt:lpstr>
      <vt:lpstr>Electronic data, cont.</vt:lpstr>
      <vt:lpstr>Implications of dodd-frank to engineers</vt:lpstr>
      <vt:lpstr>Slide 28</vt:lpstr>
      <vt:lpstr>Slide 29</vt:lpstr>
    </vt:vector>
  </TitlesOfParts>
  <Company>Kerr, Russell and Weber,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Battlefield stories</dc:title>
  <dc:creator>Laura</dc:creator>
  <cp:lastModifiedBy>KRW User</cp:lastModifiedBy>
  <cp:revision>48</cp:revision>
  <dcterms:created xsi:type="dcterms:W3CDTF">2016-03-08T16:11:16Z</dcterms:created>
  <dcterms:modified xsi:type="dcterms:W3CDTF">2016-03-15T18:28:27Z</dcterms:modified>
</cp:coreProperties>
</file>