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57" r:id="rId3"/>
    <p:sldId id="258" r:id="rId4"/>
    <p:sldId id="270" r:id="rId5"/>
    <p:sldId id="271" r:id="rId6"/>
    <p:sldId id="273" r:id="rId7"/>
    <p:sldId id="285" r:id="rId8"/>
    <p:sldId id="274" r:id="rId9"/>
    <p:sldId id="272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6" r:id="rId18"/>
    <p:sldId id="287" r:id="rId19"/>
    <p:sldId id="288" r:id="rId20"/>
    <p:sldId id="289" r:id="rId21"/>
    <p:sldId id="290" r:id="rId22"/>
    <p:sldId id="291" r:id="rId23"/>
    <p:sldId id="284" r:id="rId24"/>
    <p:sldId id="292" r:id="rId25"/>
    <p:sldId id="283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90E"/>
    <a:srgbClr val="AD6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Cyber Issues for Design Professionals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3/23/2017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de-DE" smtClean="0"/>
              <a:t>Drew Seaman - Straub, Seaman &amp; Allen  dseaman@lawssa.com  269.982.7711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Cyber Issues for Design Professionals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3/23/2017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de-DE" smtClean="0"/>
              <a:t>Drew Seaman - Straub, Seaman &amp; Allen  dseaman@lawssa.com  269.982.7711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2" r="20242"/>
          <a:stretch>
            <a:fillRect/>
          </a:stretch>
        </p:blipFill>
        <p:spPr>
          <a:xfrm>
            <a:off x="6743700" y="0"/>
            <a:ext cx="5448300" cy="6858000"/>
          </a:xfr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A790E"/>
                </a:solidFill>
                <a:latin typeface="Eras Medium ITC" panose="020B0602030504020804" pitchFamily="34" charset="0"/>
              </a:rPr>
              <a:t>Cyber Issues for Design </a:t>
            </a:r>
            <a:r>
              <a:rPr lang="en-US" b="1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Professionals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Eras Medium ITC" panose="020B0602030504020804" pitchFamily="34" charset="0"/>
              </a:rPr>
              <a:t>Drew Seaman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1"/>
                </a:solidFill>
                <a:latin typeface="Eras Medium ITC" panose="020B0602030504020804" pitchFamily="34" charset="0"/>
              </a:rPr>
              <a:t>Straub, Seaman &amp; Allen, PC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1"/>
                </a:solidFill>
                <a:latin typeface="Eras Medium ITC" panose="020B0602030504020804" pitchFamily="34" charset="0"/>
              </a:rPr>
              <a:t>269.982.7711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Laptops, Tablets, Cell Phones, etc.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These are point of contact and accessible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Access to Office, Projects, General Network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Often not encrypted 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Passwords bypassed for easy access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Survey Equipment?</a:t>
            </a: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9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Sharing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It’s not you it’s someone else</a:t>
            </a:r>
          </a:p>
          <a:p>
            <a:pPr lvl="1"/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Dyn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 - </a:t>
            </a:r>
            <a:r>
              <a:rPr lang="en-US" dirty="0" err="1">
                <a:solidFill>
                  <a:srgbClr val="FA790E"/>
                </a:solidFill>
                <a:latin typeface="Eras Medium ITC" panose="020B0602030504020804" pitchFamily="34" charset="0"/>
              </a:rPr>
              <a:t>Dyn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 offers Domain Name System (DNS) services, essentially acting as an address book for the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Internet – </a:t>
            </a:r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DDoS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 attack October 2016</a:t>
            </a:r>
          </a:p>
          <a:p>
            <a:pPr lvl="2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Took down Twitter, Spotify, Etsy, Pinterest, Netflix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Target – Mechanical Contractor had access – came in through email 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Same approach can take down project sites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Who controls network</a:t>
            </a:r>
          </a:p>
          <a:p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Procore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, BIM 360, </a:t>
            </a:r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Newforma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, etc.</a:t>
            </a: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0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What’s it to You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Theft of funds or unauthorized fund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transfer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data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loss or damage to your company or to a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third-party 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cost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to replicate any data that was lost and not properly backed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up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forensic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investigation fees to determine the extent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of the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attack and whether a data breach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occurred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attorney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or consultant fees to determine whether any notification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requirements apply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credit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monitoring fees if personal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information was compromised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business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interruption, lost productivity, and damage to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reputation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Claims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, lawsuits, or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regulatory complaints – project delay, etc.</a:t>
            </a: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9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Can You Do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Manage your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IT Vendors</a:t>
            </a:r>
          </a:p>
          <a:p>
            <a:pPr lvl="1"/>
            <a:r>
              <a:rPr lang="en-US" sz="2400" dirty="0">
                <a:solidFill>
                  <a:srgbClr val="FA790E"/>
                </a:solidFill>
                <a:latin typeface="Eras Medium ITC" panose="020B0602030504020804" pitchFamily="34" charset="0"/>
              </a:rPr>
              <a:t>Conduct </a:t>
            </a:r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Due Diligence Analysis </a:t>
            </a:r>
            <a:r>
              <a:rPr lang="en-US" sz="2400" dirty="0">
                <a:solidFill>
                  <a:srgbClr val="FA790E"/>
                </a:solidFill>
                <a:latin typeface="Eras Medium ITC" panose="020B0602030504020804" pitchFamily="34" charset="0"/>
              </a:rPr>
              <a:t>of </a:t>
            </a:r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Vendor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Review Results </a:t>
            </a:r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of Security </a:t>
            </a:r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Assessment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Review </a:t>
            </a:r>
            <a:r>
              <a:rPr lang="en-US" sz="2400" dirty="0">
                <a:solidFill>
                  <a:srgbClr val="FA790E"/>
                </a:solidFill>
                <a:latin typeface="Eras Medium ITC" panose="020B0602030504020804" pitchFamily="34" charset="0"/>
              </a:rPr>
              <a:t>Written </a:t>
            </a:r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Security Policies of Vendor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Written Agreement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Require Cyber Insurance and Indemnification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WATCH OUT – Standard Agreement is adverse to you </a:t>
            </a:r>
            <a:endParaRPr lang="en-US" sz="2400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Can You Do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Limit Access to Data and Systems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Limit who has Remote Access and to what Level Access is Allowed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Always Require Dual Factor Authentication 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Separate servers for off-site projects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Require different passwords for different projects and access levels</a:t>
            </a:r>
          </a:p>
          <a:p>
            <a:pPr lvl="1"/>
            <a:r>
              <a:rPr lang="en-US" sz="2400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Consider requiring Encryption of all transmissions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Back up and Replicate your information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Off-Site Remote Backups through encrypted process</a:t>
            </a:r>
          </a:p>
          <a:p>
            <a:pPr lvl="1"/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4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Can You Do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Educate Employees and Managers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Email Protocol – Majority of Ransomware and Phish Attacks from Emails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Don’t automatically open an attachment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Think about who it is from and circumstances of receipt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Passwords Protocols 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Security Solution on Each Device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Limit access through public Wi-Fi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What is on Laptop, Tablet, or Cell Phone?</a:t>
            </a:r>
          </a:p>
          <a:p>
            <a:pPr lvl="2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Last years financials, project financials, employee contact info, etc.  </a:t>
            </a:r>
          </a:p>
          <a:p>
            <a:pPr marL="320040" lvl="1" indent="0">
              <a:buNone/>
            </a:pP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5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NIST FRAMEWORK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A790E"/>
                </a:solidFill>
                <a:latin typeface="Eras Medium ITC" panose="020B0602030504020804" pitchFamily="34" charset="0"/>
              </a:rPr>
              <a:t>National Institute of Standards and Technology</a:t>
            </a:r>
            <a:endParaRPr lang="en-US" sz="3200" b="1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pPr lvl="1"/>
            <a:r>
              <a:rPr lang="en-US" sz="2800" b="1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Framework </a:t>
            </a:r>
            <a:r>
              <a:rPr lang="en-US" sz="2800" b="1" dirty="0">
                <a:solidFill>
                  <a:srgbClr val="FA790E"/>
                </a:solidFill>
                <a:latin typeface="Eras Medium ITC" panose="020B0602030504020804" pitchFamily="34" charset="0"/>
              </a:rPr>
              <a:t>for </a:t>
            </a:r>
            <a:r>
              <a:rPr lang="en-US" sz="2800" b="1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Improving Critical </a:t>
            </a:r>
            <a:r>
              <a:rPr lang="en-US" sz="2800" b="1" dirty="0">
                <a:solidFill>
                  <a:srgbClr val="FA790E"/>
                </a:solidFill>
                <a:latin typeface="Eras Medium ITC" panose="020B0602030504020804" pitchFamily="34" charset="0"/>
              </a:rPr>
              <a:t>Infrastructure </a:t>
            </a:r>
            <a:r>
              <a:rPr lang="en-US" sz="2800" b="1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Cybersecurity</a:t>
            </a:r>
          </a:p>
          <a:p>
            <a:pPr marL="320040" lvl="1" indent="0">
              <a:buNone/>
            </a:pPr>
            <a:endParaRPr lang="en-US" sz="2800" b="1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pPr lvl="1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https://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www.nist.gov/sites/default/files/documents/cyberframework/cybersecurity-framework-021214.pdf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 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  <a:latin typeface="Eras Medium ITC" panose="020B06020305040208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Or just type </a:t>
            </a:r>
            <a:r>
              <a:rPr lang="en-US" sz="2800" b="1" smtClean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NIST Framework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  <a:latin typeface="Eras Medium ITC" panose="020B0602030504020804" pitchFamily="34" charset="0"/>
            </a:endParaRPr>
          </a:p>
          <a:p>
            <a:endParaRPr lang="en-US" b="1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2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Identify</a:t>
            </a:r>
            <a:r>
              <a:rPr lang="en-US" dirty="0"/>
              <a:t>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A790E"/>
                </a:solidFill>
                <a:latin typeface="Eras Medium ITC" panose="020B0602030504020804" pitchFamily="34" charset="0"/>
              </a:rPr>
              <a:t>Identify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 – Develop the organizational understanding to manage cybersecurity risk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to systems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, assets, data, and capabilities. 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The activities in the Identify Function are foundational for effective use of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the Framework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. Understanding the business context, the resources that support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critical functions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, and the related cybersecurity risks enables an organization to focus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and prioritize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its efforts, consistent with its risk management strategy and business needs.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Examples of outcome Categories within this Function include: Asset Management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; Business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Environment; Governance; Risk Assessment; and Risk Management Strategy.</a:t>
            </a:r>
          </a:p>
        </p:txBody>
      </p:sp>
    </p:spTree>
    <p:extLst>
      <p:ext uri="{BB962C8B-B14F-4D97-AF65-F5344CB8AC3E}">
        <p14:creationId xmlns:p14="http://schemas.microsoft.com/office/powerpoint/2010/main" val="230394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Protect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A790E"/>
                </a:solidFill>
                <a:latin typeface="Eras Medium ITC" panose="020B0602030504020804" pitchFamily="34" charset="0"/>
              </a:rPr>
              <a:t>Protect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 – Develop and implement the appropriate safeguards to ensure delivery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of critical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infrastructure services.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The Protect Function supports the ability to limit or contain the impact of a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potential cybersecurity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event. 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Examples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of outcome Categories within this Function include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: Access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Control; Awareness and Training; Data Security; Information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Protection Processes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and Procedures; Maintenance; and Protective Technology.</a:t>
            </a:r>
          </a:p>
          <a:p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3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Detect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Detect – Develop and implement the appropriate activities to identify the occurrence of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 cybersecurity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event.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The Detect Function enables timely discovery of cybersecurity events. 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Examples of outcome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Categories within this Function include: Anomalies and Events;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Security Continuous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Monitoring; and Detection Processes.</a:t>
            </a:r>
          </a:p>
        </p:txBody>
      </p:sp>
    </p:spTree>
    <p:extLst>
      <p:ext uri="{BB962C8B-B14F-4D97-AF65-F5344CB8AC3E}">
        <p14:creationId xmlns:p14="http://schemas.microsoft.com/office/powerpoint/2010/main" val="277555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Cyber Issues Are Real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2015 – </a:t>
            </a:r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Symantech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 Internet Security Threat Report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Over Half a Billion Personal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Records Were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Stolen or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Lost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Spear-Phishing Campaigns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Targeting Employees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Increased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55%</a:t>
            </a:r>
          </a:p>
          <a:p>
            <a:pPr lvl="1"/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 43 percent of all attacks targeted at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small businesses – 1 in 220 emails - Phish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Major Security Vulnerabilities in Three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Quarters of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Popular Websites Put Us All at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Risk – 75% of sites have unpatched </a:t>
            </a:r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vunerabilities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Ransomware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Increased 35% - 992 per day – 350,000+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New Malware variations 431 </a:t>
            </a:r>
            <a:r>
              <a:rPr lang="en-US" b="1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Million</a:t>
            </a:r>
            <a:endParaRPr lang="en-US" b="1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Respond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Respond – Develop and implement the appropriate activities to take action regarding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 detected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cybersecurity event. 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The Respond Function supports the ability to contain the impact of a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potential cybersecurity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event. 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Examples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of outcome Categories within this Function include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: Response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Planning; Communications; Analysis; Mitigation; and Improvements.</a:t>
            </a:r>
          </a:p>
        </p:txBody>
      </p:sp>
    </p:spTree>
    <p:extLst>
      <p:ext uri="{BB962C8B-B14F-4D97-AF65-F5344CB8AC3E}">
        <p14:creationId xmlns:p14="http://schemas.microsoft.com/office/powerpoint/2010/main" val="60255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Recover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Recover – Develop and implement the appropriate activities to maintain plans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for resilience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and to restore any capabilities or services that were impaired due to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 cybersecurity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event.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The Recover Function supports timely recovery to normal operations to reduce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the impact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from a cybersecurity event. 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Examples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of outcome Categories within this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Function include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: Recovery Planning; Improvements; and Communications.</a:t>
            </a:r>
          </a:p>
          <a:p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0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Regular IT updates and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reviews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Cyber Insurance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Make Managers Responsible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Listen to Your IT Professional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Require updates on attacks and system status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Cloud vs. On-Site Networks</a:t>
            </a: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2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Process Control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System Security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Guidance for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the Water Sector</a:t>
            </a:r>
          </a:p>
          <a:p>
            <a:pPr lvl="1"/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AWWA 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http://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www.awwa.org/Portals/0/files/legreg/documents/AWWACybersecurityguide.pdf 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Homeland Security 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Industrial Control Systems Emergency Response Team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ras Medium ITC" panose="020B0602030504020804" pitchFamily="34" charset="0"/>
              </a:rPr>
              <a:t>https://ics-cert.us-cert.gov/content/overview-cyber-vulnerabilities#under</a:t>
            </a:r>
          </a:p>
        </p:txBody>
      </p:sp>
    </p:spTree>
    <p:extLst>
      <p:ext uri="{BB962C8B-B14F-4D97-AF65-F5344CB8AC3E}">
        <p14:creationId xmlns:p14="http://schemas.microsoft.com/office/powerpoint/2010/main" val="438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8" b="30208"/>
          <a:stretch>
            <a:fillRect/>
          </a:stretch>
        </p:blipFill>
        <p:spPr>
          <a:xfrm>
            <a:off x="3412837" y="1828800"/>
            <a:ext cx="6172200" cy="4581236"/>
          </a:xfrm>
        </p:spPr>
      </p:pic>
    </p:spTree>
    <p:extLst>
      <p:ext uri="{BB962C8B-B14F-4D97-AF65-F5344CB8AC3E}">
        <p14:creationId xmlns:p14="http://schemas.microsoft.com/office/powerpoint/2010/main" val="140738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Targets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Individual Computers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Laptops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Unsecured Networks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Remote connections to Networks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Cloud Storage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Cell Phones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Tablets</a:t>
            </a: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4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and What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Tech Support Scams</a:t>
            </a:r>
          </a:p>
          <a:p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MalAdvertising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Websites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Email SPAM – Construction Industry 54% of email is SPAM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1 in 220 emails has Malicious File Attachment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Ransomware</a:t>
            </a:r>
          </a:p>
          <a:p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DDoS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 – Distributed Denial of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Risks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Australian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Secret Intelligence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Service building plans stolen – 2013</a:t>
            </a:r>
          </a:p>
          <a:p>
            <a:r>
              <a:rPr lang="de-DE" dirty="0">
                <a:solidFill>
                  <a:srgbClr val="FA790E"/>
                </a:solidFill>
                <a:latin typeface="Eras Medium ITC" panose="020B0602030504020804" pitchFamily="34" charset="0"/>
              </a:rPr>
              <a:t>Seehotel Jaegerwirt hotel in </a:t>
            </a:r>
            <a:r>
              <a:rPr lang="de-DE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Austria – key card system hijacked</a:t>
            </a:r>
          </a:p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Water treatment plant hacked, chemical mix changed for tap supplies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- </a:t>
            </a:r>
            <a:r>
              <a:rPr lang="en-US" dirty="0" err="1" smtClean="0">
                <a:solidFill>
                  <a:srgbClr val="FA790E"/>
                </a:solidFill>
                <a:latin typeface="Eras Medium ITC" panose="020B0602030504020804" pitchFamily="34" charset="0"/>
              </a:rPr>
              <a:t>Kemuri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Water Company </a:t>
            </a: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Michigan State – information on 400,000 students, staff, etc.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Princeton University – database wiped - ransomed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San Francisco Mass Transit hacked – ride for free</a:t>
            </a:r>
          </a:p>
          <a:p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What’s at Risk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Project Files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Destruction of Records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Loss of Confidential Information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Disruption of Projects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Safety of Systems after Completion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Shut Down Pump Systems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Control Traffic Lights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Control </a:t>
            </a:r>
            <a:r>
              <a:rPr lang="en-US" smtClean="0">
                <a:solidFill>
                  <a:srgbClr val="FA790E"/>
                </a:solidFill>
                <a:latin typeface="Eras Medium ITC" panose="020B0602030504020804" pitchFamily="34" charset="0"/>
              </a:rPr>
              <a:t>Building Systems</a:t>
            </a: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5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Georgia Institute of Technology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Developed malware that can take over Water Plant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Operation</a:t>
            </a:r>
          </a:p>
          <a:p>
            <a:pPr lvl="1"/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Poison the Water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Takes over PLCs and SCADA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Identified 1500 PLCs online susceptible to this approach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Issue with routers used to send PLC info??</a:t>
            </a:r>
          </a:p>
          <a:p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8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Considerations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addressing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modern cybersecurity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challenges has as much to do with culture and organizational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structures as </a:t>
            </a:r>
            <a:r>
              <a:rPr lang="en-US" dirty="0">
                <a:solidFill>
                  <a:srgbClr val="FA790E"/>
                </a:solidFill>
                <a:latin typeface="Eras Medium ITC" panose="020B0602030504020804" pitchFamily="34" charset="0"/>
              </a:rPr>
              <a:t>with </a:t>
            </a: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technology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Create a Corporate Structure where everyone is responsible for Cyber Security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Prohibit use of Public Wi-Fi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Change passwords 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Be alert to emails </a:t>
            </a:r>
          </a:p>
          <a:p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Encrypt remote systems</a:t>
            </a:r>
          </a:p>
          <a:p>
            <a:pPr marL="0" indent="0">
              <a:buNone/>
            </a:pP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0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Additional Thoughts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A790E"/>
              </a:solidFill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#1   	Laptops and remote access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#2   	Email Control and Isolation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#3   	Network Isolation – personnel and client information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#4   	Project Isolation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#5  	Encryption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#6	Data Replication and Back Up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A790E"/>
                </a:solidFill>
                <a:latin typeface="Eras Medium ITC" panose="020B0602030504020804" pitchFamily="34" charset="0"/>
              </a:rPr>
              <a:t>#7	Employee Negligence – Intentional Disruption</a:t>
            </a:r>
            <a:endParaRPr lang="en-US" dirty="0">
              <a:solidFill>
                <a:srgbClr val="FA790E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2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7D146-4D1C-466E-9A63-FAD8863F0C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0</TotalTime>
  <Words>1107</Words>
  <Application>Microsoft Office PowerPoint</Application>
  <PresentationFormat>Widescreen</PresentationFormat>
  <Paragraphs>160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Book Antiqua</vt:lpstr>
      <vt:lpstr>Eras Medium ITC</vt:lpstr>
      <vt:lpstr>Sales Direction 16X9</vt:lpstr>
      <vt:lpstr>Cyber Issues for Design Professionals  </vt:lpstr>
      <vt:lpstr>Cyber Issues Are Real</vt:lpstr>
      <vt:lpstr>Targets</vt:lpstr>
      <vt:lpstr>How and What</vt:lpstr>
      <vt:lpstr>Risks</vt:lpstr>
      <vt:lpstr>What’s at Risk</vt:lpstr>
      <vt:lpstr>Georgia Institute of Technology</vt:lpstr>
      <vt:lpstr>Considerations</vt:lpstr>
      <vt:lpstr>Additional Thoughts</vt:lpstr>
      <vt:lpstr>Laptops, Tablets, Cell Phones, etc.</vt:lpstr>
      <vt:lpstr>Project Sharing</vt:lpstr>
      <vt:lpstr>What’s it to You</vt:lpstr>
      <vt:lpstr>What Can You Do</vt:lpstr>
      <vt:lpstr>What Can You Do</vt:lpstr>
      <vt:lpstr>What Can You Do</vt:lpstr>
      <vt:lpstr>NIST FRAMEWORK</vt:lpstr>
      <vt:lpstr>Identify </vt:lpstr>
      <vt:lpstr>Protect</vt:lpstr>
      <vt:lpstr>Detect</vt:lpstr>
      <vt:lpstr>Respond</vt:lpstr>
      <vt:lpstr>Recover</vt:lpstr>
      <vt:lpstr> </vt:lpstr>
      <vt:lpstr> 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2017-03-01T21:41:56Z</dcterms:created>
  <dcterms:modified xsi:type="dcterms:W3CDTF">2017-03-21T16:27:50Z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