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9"/>
  </p:notesMasterIdLst>
  <p:handoutMasterIdLst>
    <p:handoutMasterId r:id="rId20"/>
  </p:handoutMasterIdLst>
  <p:sldIdLst>
    <p:sldId id="257" r:id="rId3"/>
    <p:sldId id="277" r:id="rId4"/>
    <p:sldId id="269" r:id="rId5"/>
    <p:sldId id="281" r:id="rId6"/>
    <p:sldId id="289" r:id="rId7"/>
    <p:sldId id="282" r:id="rId8"/>
    <p:sldId id="286" r:id="rId9"/>
    <p:sldId id="287" r:id="rId10"/>
    <p:sldId id="288" r:id="rId11"/>
    <p:sldId id="292" r:id="rId12"/>
    <p:sldId id="284" r:id="rId13"/>
    <p:sldId id="285" r:id="rId14"/>
    <p:sldId id="278" r:id="rId15"/>
    <p:sldId id="290" r:id="rId16"/>
    <p:sldId id="279" r:id="rId17"/>
    <p:sldId id="291" r:id="rId18"/>
  </p:sldIdLst>
  <p:sldSz cx="12188825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8" d="100"/>
          <a:sy n="88" d="100"/>
        </p:scale>
        <p:origin x="494" y="67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06" y="3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10400" cy="69723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 algn="ctr"/>
            <a:endParaRPr lang="en-US" sz="1600" cap="small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600" cap="small" dirty="0">
                <a:latin typeface="Arial Rounded MT Bold" panose="020F0704030504030204" pitchFamily="34" charset="0"/>
              </a:rPr>
              <a:t>Engineering A Good Project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70104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r"/>
            <a:r>
              <a:rPr lang="en-US" sz="1600" dirty="0" smtClean="0">
                <a:latin typeface="Arial Rounded MT Bold" panose="020F0704030504030204" pitchFamily="34" charset="0"/>
              </a:rPr>
              <a:t>Drew Seaman </a:t>
            </a:r>
            <a:r>
              <a:rPr lang="en-US" sz="1600" dirty="0" smtClean="0">
                <a:solidFill>
                  <a:schemeClr val="accent3"/>
                </a:solidFill>
                <a:latin typeface="Arial Rounded MT Bold" panose="020F0704030504030204" pitchFamily="34" charset="0"/>
              </a:rPr>
              <a:t>dseaman@lawssa.com </a:t>
            </a:r>
            <a:r>
              <a:rPr lang="en-US" sz="1600" dirty="0" smtClean="0">
                <a:latin typeface="Arial Rounded MT Bold" panose="020F0704030504030204" pitchFamily="34" charset="0"/>
              </a:rPr>
              <a:t>269.982.7711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3/15/2016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914400"/>
            <a:ext cx="9144000" cy="3505200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495800"/>
            <a:ext cx="8229600" cy="10668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2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29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2012" y="533400"/>
            <a:ext cx="1371600" cy="5592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1" y="533400"/>
            <a:ext cx="8077201" cy="5592764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3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2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2514601"/>
            <a:ext cx="9144000" cy="2819400"/>
          </a:xfrm>
        </p:spPr>
        <p:txBody>
          <a:bodyPr anchor="b">
            <a:noAutofit/>
          </a:bodyPr>
          <a:lstStyle>
            <a:lvl1pPr algn="l">
              <a:defRPr sz="66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990600"/>
            <a:ext cx="8229600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09012" y="6280151"/>
            <a:ext cx="1320059" cy="273049"/>
          </a:xfrm>
        </p:spPr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7950" y="6280151"/>
            <a:ext cx="6862462" cy="273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33012" y="6280151"/>
            <a:ext cx="990601" cy="273049"/>
          </a:xfrm>
        </p:spPr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5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960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645152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8210" y="1828800"/>
            <a:ext cx="46482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9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67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9601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2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 baseline="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21260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21260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3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03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58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611" y="838200"/>
            <a:ext cx="6172201" cy="5181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2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pPr/>
              <a:t>3/15/2016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5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99012" y="836610"/>
            <a:ext cx="5867401" cy="5183190"/>
          </a:xfr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2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077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8825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960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9012" y="6324600"/>
            <a:ext cx="132005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3829175-527E-46A3-863C-1BB1F163B849}" type="datetimeFigureOut">
              <a:rPr lang="en-US" smtClean="0"/>
              <a:pPr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950" y="6324600"/>
            <a:ext cx="6862462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33012" y="6324600"/>
            <a:ext cx="9906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4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1363" indent="-17145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17303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08088" indent="-17303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44752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82496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57984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671" userDrawn="1">
          <p15:clr>
            <a:srgbClr val="F26B43"/>
          </p15:clr>
        </p15:guide>
        <p15:guide id="3" pos="67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cRRaXV-f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676400"/>
            <a:ext cx="9144000" cy="1447800"/>
          </a:xfrm>
        </p:spPr>
        <p:txBody>
          <a:bodyPr/>
          <a:lstStyle/>
          <a:p>
            <a:r>
              <a:rPr lang="en-US" sz="4800" dirty="0" smtClean="0">
                <a:solidFill>
                  <a:srgbClr val="FFC000"/>
                </a:solidFill>
                <a:latin typeface="Arial Rounded MT Bold" panose="020F0704030504030204" pitchFamily="34" charset="0"/>
                <a:cs typeface="ISOCT" panose="00000400000000000000" pitchFamily="2" charset="0"/>
              </a:rPr>
              <a:t>Engineering a Good Project</a:t>
            </a:r>
            <a:endParaRPr lang="en-US" sz="4800" dirty="0">
              <a:solidFill>
                <a:srgbClr val="FFC000"/>
              </a:solidFill>
              <a:latin typeface="Arial Rounded MT Bold" panose="020F0704030504030204" pitchFamily="34" charset="0"/>
              <a:cs typeface="ISOCT" panose="000004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>
                <a:latin typeface="Arial Black" panose="020B0A04020102020204" pitchFamily="34" charset="0"/>
              </a:rPr>
              <a:t>Drew Seaman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56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Design: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MEP 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Coordinate drawings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Avoid Value Engineering</a:t>
            </a:r>
            <a:endParaRPr lang="en-US" sz="2600" dirty="0" smtClean="0">
              <a:latin typeface="Arial Rounded MT Bold" panose="020F0704030504030204" pitchFamily="34" charset="0"/>
            </a:endParaRP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Structural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Soils, wind, snow, &amp; water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Steel – connections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Wood Truss</a:t>
            </a:r>
            <a:endParaRPr lang="en-US" sz="26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75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General and Special Conditions: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Who prepares them?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Coordination with drawings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Separate Seminar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Unforeseen Conditions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Shop Drawings &amp; Submittals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Schedules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Changes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Claims</a:t>
            </a:r>
            <a:endParaRPr lang="en-US" sz="2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93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Specifications: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What is Purpose?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Consistency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Master Spec – 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What does it require?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Consistent with Product Specified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Impact on other Sections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050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Contractor: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Lowest Qualified Bidder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What is Qualified Bidder?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Review of Bids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Recommendation to Owner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326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Construction: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Know Contracts and Construction Documents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Schedules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RFIs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Submittals </a:t>
            </a:r>
          </a:p>
          <a:p>
            <a:r>
              <a:rPr lang="en-US" sz="2800" dirty="0" smtClean="0">
                <a:latin typeface="Arial Rounded MT Bold" panose="020F0704030504030204" pitchFamily="34" charset="0"/>
              </a:rPr>
              <a:t>Changes</a:t>
            </a:r>
          </a:p>
          <a:p>
            <a:r>
              <a:rPr lang="en-US" sz="2800" dirty="0" smtClean="0">
                <a:latin typeface="Arial Rounded MT Bold" panose="020F0704030504030204" pitchFamily="34" charset="0"/>
              </a:rPr>
              <a:t>Pay </a:t>
            </a:r>
            <a:r>
              <a:rPr lang="en-US" sz="2800" dirty="0">
                <a:latin typeface="Arial Rounded MT Bold" panose="020F0704030504030204" pitchFamily="34" charset="0"/>
              </a:rPr>
              <a:t>Requests</a:t>
            </a:r>
          </a:p>
          <a:p>
            <a:pPr lvl="0"/>
            <a:endParaRPr lang="en-US" sz="28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988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Completion: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Certificate of Substantial Completion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Notice of Acceptability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Final Completion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Project Close-out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Certifications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3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Communication: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54915" y="1687286"/>
            <a:ext cx="9601200" cy="4191000"/>
          </a:xfrm>
        </p:spPr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Document Communications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Be Clear and Concise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Remember Who’s On First</a:t>
            </a:r>
          </a:p>
          <a:p>
            <a:pPr marL="0" lvl="0" indent="0">
              <a:buNone/>
            </a:pPr>
            <a:endParaRPr lang="en-US" sz="2800" dirty="0" smtClean="0"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2" name="kTcRRaXV-f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18212" y="2819400"/>
            <a:ext cx="5867400" cy="330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1623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Engineering: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>
                <a:latin typeface="Arial Rounded MT Bold" panose="020F0704030504030204" pitchFamily="34" charset="0"/>
              </a:rPr>
              <a:t>the work of designing and creating large structures (such as roads and bridges) or new products or systems by using scientific </a:t>
            </a:r>
            <a:r>
              <a:rPr lang="en-US" sz="2800" dirty="0" smtClean="0">
                <a:latin typeface="Arial Rounded MT Bold" panose="020F0704030504030204" pitchFamily="34" charset="0"/>
              </a:rPr>
              <a:t>methods</a:t>
            </a:r>
          </a:p>
          <a:p>
            <a:pPr lvl="0"/>
            <a:endParaRPr lang="en-US" sz="2800" dirty="0">
              <a:latin typeface="Arial Rounded MT Bold" panose="020F0704030504030204" pitchFamily="34" charset="0"/>
            </a:endParaRPr>
          </a:p>
          <a:p>
            <a:pPr lvl="0"/>
            <a:r>
              <a:rPr lang="en-US" sz="2800" dirty="0">
                <a:latin typeface="Arial Rounded MT Bold" panose="020F0704030504030204" pitchFamily="34" charset="0"/>
              </a:rPr>
              <a:t>the application of science and mathematics by which the properties of matter and the sources of energy in nature are made useful to </a:t>
            </a:r>
            <a:r>
              <a:rPr lang="en-US" sz="2800" dirty="0" smtClean="0">
                <a:latin typeface="Arial Rounded MT Bold" panose="020F0704030504030204" pitchFamily="34" charset="0"/>
              </a:rPr>
              <a:t>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08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Engineer: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EJCDEC – C-700</a:t>
            </a:r>
            <a:r>
              <a:rPr lang="en-US" dirty="0" smtClean="0">
                <a:latin typeface="Arial Rounded MT Bold" panose="020F0704030504030204" pitchFamily="34" charset="0"/>
              </a:rPr>
              <a:t>:</a:t>
            </a:r>
          </a:p>
          <a:p>
            <a:pPr lvl="1"/>
            <a:endParaRPr lang="en-US" dirty="0">
              <a:latin typeface="Arial Rounded MT Bold" panose="020F0704030504030204" pitchFamily="34" charset="0"/>
            </a:endParaRP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The individual or entity named as such in the Agreement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289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Marketing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What are you Selling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Proposals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Responses to RFQ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Webpage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Facebook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44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Project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Define your goals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Prepare Outline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Refine approach to project requirements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What do you do if you don’t have needed skill set</a:t>
            </a:r>
          </a:p>
          <a:p>
            <a:pPr lvl="0"/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17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Contract: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Owner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Who can sign?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Who has responsibility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Time for Design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Time for Construction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Cost/Quality Responsibilities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Communication</a:t>
            </a:r>
            <a:endParaRPr lang="en-US" sz="2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63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Contract: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Consultants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Delegation of Responsibility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Limitation of Liability?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Ability to perform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Change in personnel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Design – timeliness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Review – timeliness</a:t>
            </a:r>
          </a:p>
          <a:p>
            <a:pPr lvl="1"/>
            <a:r>
              <a:rPr lang="en-US" sz="2600" dirty="0" smtClean="0">
                <a:latin typeface="Arial Rounded MT Bold" panose="020F0704030504030204" pitchFamily="34" charset="0"/>
              </a:rPr>
              <a:t>Communication</a:t>
            </a:r>
            <a:endParaRPr lang="en-US" sz="2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05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Personnel Staffing: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Client Contact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Design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Construction Documents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Quality Control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Construction Observation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Chain of Command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6745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Design: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Nothing is a Cookie Cutter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Chart your course and follow it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Avoid Construction Creep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Follow Project </a:t>
            </a:r>
            <a:r>
              <a:rPr lang="en-US" sz="2800" dirty="0" smtClean="0">
                <a:latin typeface="Arial Rounded MT Bold" panose="020F0704030504030204" pitchFamily="34" charset="0"/>
              </a:rPr>
              <a:t>Outline</a:t>
            </a:r>
          </a:p>
          <a:p>
            <a:pPr lvl="0"/>
            <a:r>
              <a:rPr lang="en-US" sz="2800" dirty="0" smtClean="0">
                <a:latin typeface="Arial Rounded MT Bold" panose="020F0704030504030204" pitchFamily="34" charset="0"/>
              </a:rPr>
              <a:t>Quality Control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220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metric design templat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ometric design template" id="{0EA9C561-8BAB-4742-9280-AC6973BB6853}" vid="{8CC59F31-5649-4433-9D0A-F449DC7A095A}"/>
    </a:ext>
  </a:extLst>
</a:theme>
</file>

<file path=ppt/theme/theme2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42F84C-51DE-4DC6-9649-9A70494832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Office PowerPoint</Application>
  <PresentationFormat>Custom</PresentationFormat>
  <Paragraphs>97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Arial Rounded MT Bold</vt:lpstr>
      <vt:lpstr>ISOCT</vt:lpstr>
      <vt:lpstr>Palatino Linotype</vt:lpstr>
      <vt:lpstr>Geometric design template</vt:lpstr>
      <vt:lpstr>Engineering a Good Project</vt:lpstr>
      <vt:lpstr>Engineering:</vt:lpstr>
      <vt:lpstr>Engineer:</vt:lpstr>
      <vt:lpstr>Marketing</vt:lpstr>
      <vt:lpstr>Project</vt:lpstr>
      <vt:lpstr>Contract:</vt:lpstr>
      <vt:lpstr>Contract:</vt:lpstr>
      <vt:lpstr>Personnel Staffing:</vt:lpstr>
      <vt:lpstr>Design:</vt:lpstr>
      <vt:lpstr>Design:</vt:lpstr>
      <vt:lpstr>General and Special Conditions:</vt:lpstr>
      <vt:lpstr>Specifications:</vt:lpstr>
      <vt:lpstr>Contractor:</vt:lpstr>
      <vt:lpstr>Construction:</vt:lpstr>
      <vt:lpstr>Completion:</vt:lpstr>
      <vt:lpstr>Communication: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2016-03-14T22:40:25Z</dcterms:created>
  <dcterms:modified xsi:type="dcterms:W3CDTF">2016-03-15T19:33:25Z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TC034605189991</vt:lpwstr>
  </property>
</Properties>
</file>