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handoutMasterIdLst>
    <p:handoutMasterId r:id="rId49"/>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97" r:id="rId22"/>
    <p:sldId id="298" r:id="rId23"/>
    <p:sldId id="299" r:id="rId24"/>
    <p:sldId id="300" r:id="rId25"/>
    <p:sldId id="301" r:id="rId26"/>
    <p:sldId id="302" r:id="rId27"/>
    <p:sldId id="303" r:id="rId28"/>
    <p:sldId id="276" r:id="rId29"/>
    <p:sldId id="277" r:id="rId30"/>
    <p:sldId id="278" r:id="rId31"/>
    <p:sldId id="279" r:id="rId32"/>
    <p:sldId id="280" r:id="rId33"/>
    <p:sldId id="281" r:id="rId34"/>
    <p:sldId id="282" r:id="rId35"/>
    <p:sldId id="283" r:id="rId36"/>
    <p:sldId id="284" r:id="rId37"/>
    <p:sldId id="285" r:id="rId38"/>
    <p:sldId id="286" r:id="rId39"/>
    <p:sldId id="287" r:id="rId40"/>
    <p:sldId id="288" r:id="rId41"/>
    <p:sldId id="289" r:id="rId42"/>
    <p:sldId id="290" r:id="rId43"/>
    <p:sldId id="291" r:id="rId44"/>
    <p:sldId id="292" r:id="rId45"/>
    <p:sldId id="294" r:id="rId46"/>
    <p:sldId id="295" r:id="rId47"/>
    <p:sldId id="296" r:id="rId48"/>
  </p:sldIdLst>
  <p:sldSz cx="12192000" cy="6858000"/>
  <p:notesSz cx="7315200" cy="96012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00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64" d="100"/>
          <a:sy n="64" d="100"/>
        </p:scale>
        <p:origin x="78" y="30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810" cy="481370"/>
          </a:xfrm>
          <a:prstGeom prst="rect">
            <a:avLst/>
          </a:prstGeom>
        </p:spPr>
        <p:txBody>
          <a:bodyPr vert="horz" lIns="94704" tIns="47352" rIns="94704" bIns="47352" rtlCol="0"/>
          <a:lstStyle>
            <a:lvl1pPr algn="l">
              <a:defRPr sz="1200"/>
            </a:lvl1pPr>
          </a:lstStyle>
          <a:p>
            <a:endParaRPr lang="en-US" dirty="0"/>
          </a:p>
        </p:txBody>
      </p:sp>
      <p:sp>
        <p:nvSpPr>
          <p:cNvPr id="3" name="Date Placeholder 2"/>
          <p:cNvSpPr>
            <a:spLocks noGrp="1"/>
          </p:cNvSpPr>
          <p:nvPr>
            <p:ph type="dt" sz="quarter" idx="1"/>
          </p:nvPr>
        </p:nvSpPr>
        <p:spPr>
          <a:xfrm>
            <a:off x="4143737" y="0"/>
            <a:ext cx="3169810" cy="481370"/>
          </a:xfrm>
          <a:prstGeom prst="rect">
            <a:avLst/>
          </a:prstGeom>
        </p:spPr>
        <p:txBody>
          <a:bodyPr vert="horz" lIns="94704" tIns="47352" rIns="94704" bIns="47352" rtlCol="0"/>
          <a:lstStyle>
            <a:lvl1pPr algn="r">
              <a:defRPr sz="1200"/>
            </a:lvl1pPr>
          </a:lstStyle>
          <a:p>
            <a:fld id="{B6D8A690-9024-486C-AB92-CA0F606CDFEC}" type="datetimeFigureOut">
              <a:rPr lang="en-US" smtClean="0"/>
              <a:t>3/19/2018</a:t>
            </a:fld>
            <a:endParaRPr lang="en-US" dirty="0"/>
          </a:p>
        </p:txBody>
      </p:sp>
      <p:sp>
        <p:nvSpPr>
          <p:cNvPr id="4" name="Footer Placeholder 3"/>
          <p:cNvSpPr>
            <a:spLocks noGrp="1"/>
          </p:cNvSpPr>
          <p:nvPr>
            <p:ph type="ftr" sz="quarter" idx="2"/>
          </p:nvPr>
        </p:nvSpPr>
        <p:spPr>
          <a:xfrm>
            <a:off x="0" y="9119831"/>
            <a:ext cx="3169810" cy="481370"/>
          </a:xfrm>
          <a:prstGeom prst="rect">
            <a:avLst/>
          </a:prstGeom>
        </p:spPr>
        <p:txBody>
          <a:bodyPr vert="horz" lIns="94704" tIns="47352" rIns="94704" bIns="47352" rtlCol="0" anchor="b"/>
          <a:lstStyle>
            <a:lvl1pPr algn="l">
              <a:defRPr sz="1200"/>
            </a:lvl1pPr>
          </a:lstStyle>
          <a:p>
            <a:endParaRPr lang="en-US" dirty="0"/>
          </a:p>
        </p:txBody>
      </p:sp>
      <p:sp>
        <p:nvSpPr>
          <p:cNvPr id="5" name="Slide Number Placeholder 4"/>
          <p:cNvSpPr>
            <a:spLocks noGrp="1"/>
          </p:cNvSpPr>
          <p:nvPr>
            <p:ph type="sldNum" sz="quarter" idx="3"/>
          </p:nvPr>
        </p:nvSpPr>
        <p:spPr>
          <a:xfrm>
            <a:off x="4143737" y="9119831"/>
            <a:ext cx="3169810" cy="481370"/>
          </a:xfrm>
          <a:prstGeom prst="rect">
            <a:avLst/>
          </a:prstGeom>
        </p:spPr>
        <p:txBody>
          <a:bodyPr vert="horz" lIns="94704" tIns="47352" rIns="94704" bIns="47352" rtlCol="0" anchor="b"/>
          <a:lstStyle>
            <a:lvl1pPr algn="r">
              <a:defRPr sz="1200"/>
            </a:lvl1pPr>
          </a:lstStyle>
          <a:p>
            <a:fld id="{C0BB4A86-2CC5-45D3-BFCC-1F0AD0865CC0}" type="slidenum">
              <a:rPr lang="en-US" smtClean="0"/>
              <a:t>‹#›</a:t>
            </a:fld>
            <a:endParaRPr lang="en-US" dirty="0"/>
          </a:p>
        </p:txBody>
      </p:sp>
    </p:spTree>
    <p:extLst>
      <p:ext uri="{BB962C8B-B14F-4D97-AF65-F5344CB8AC3E}">
        <p14:creationId xmlns:p14="http://schemas.microsoft.com/office/powerpoint/2010/main" val="2764993298"/>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5923F103-BC34-4FE4-A40E-EDDEECFDA5D0}" type="datetimeFigureOut">
              <a:rPr lang="en-US" dirty="0"/>
              <a:pPr/>
              <a:t>3/19/2018</a:t>
            </a:fld>
            <a:endParaRPr lang="en-US" dirty="0"/>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r>
              <a:rPr lang="en-US" dirty="0"/>
              <a:t>
              </a:t>
            </a:r>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923A1CC3-2375-41D4-9E03-427CAF2A4C1A}" type="datetimeFigureOut">
              <a:rPr lang="en-US" dirty="0"/>
              <a:t>3/19/2018</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4" name="Date Placeholder 3"/>
          <p:cNvSpPr>
            <a:spLocks noGrp="1"/>
          </p:cNvSpPr>
          <p:nvPr>
            <p:ph type="dt" sz="half" idx="10"/>
          </p:nvPr>
        </p:nvSpPr>
        <p:spPr/>
        <p:txBody>
          <a:bodyPr/>
          <a:lstStyle/>
          <a:p>
            <a:fld id="{AFF16868-8199-4C2C-A5B1-63AEE139F88E}" type="datetimeFigureOut">
              <a:rPr lang="en-US" dirty="0"/>
              <a:t>3/19/2018</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en-US" smtClean="0"/>
              <a:t>Click to edit Master title style</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4" name="Date Placeholder 3"/>
          <p:cNvSpPr>
            <a:spLocks noGrp="1"/>
          </p:cNvSpPr>
          <p:nvPr>
            <p:ph type="dt" sz="half" idx="10"/>
          </p:nvPr>
        </p:nvSpPr>
        <p:spPr/>
        <p:txBody>
          <a:bodyPr/>
          <a:lstStyle/>
          <a:p>
            <a:fld id="{AAD9FF7F-6988-44CC-821B-644E70CD2F73}" type="datetimeFigureOut">
              <a:rPr lang="en-US" dirty="0"/>
              <a:t>3/19/2018</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C12C299-16B2-4475-990D-751901EACC14}" type="datetimeFigureOut">
              <a:rPr lang="en-US" dirty="0"/>
              <a:t>3/19/2018</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9FE86839-B9D8-4651-8783-F325ECE74E65}" type="datetimeFigureOut">
              <a:rPr lang="en-US" dirty="0"/>
              <a:t>3/19/2018</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FD484F64-32F6-45C5-931F-ADC1662401D0}" type="datetimeFigureOut">
              <a:rPr lang="en-US" dirty="0"/>
              <a:t>3/19/2018</a:t>
            </a:fld>
            <a:endParaRPr lang="en-US" dirty="0"/>
          </a:p>
        </p:txBody>
      </p:sp>
      <p:sp>
        <p:nvSpPr>
          <p:cNvPr id="8" name="Footer Placeholder 7"/>
          <p:cNvSpPr>
            <a:spLocks noGrp="1"/>
          </p:cNvSpPr>
          <p:nvPr>
            <p:ph type="ftr" sz="quarter" idx="11"/>
          </p:nvPr>
        </p:nvSpPr>
        <p:spPr>
          <a:xfrm>
            <a:off x="561111" y="6391838"/>
            <a:ext cx="3644282" cy="304801"/>
          </a:xfrm>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53086D93-FCAC-47E0-A2EE-787E62CA814C}" type="datetimeFigureOut">
              <a:rPr lang="en-US" dirty="0"/>
              <a:t>3/19/2018</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CDA879A6-0FD0-4734-A311-86BFCA472E6E}" type="datetimeFigureOut">
              <a:rPr lang="en-US" dirty="0"/>
              <a:t>3/19/2018</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9C9CA7B-DFD4-44B5-8C60-D14B8CD1FB59}" type="datetimeFigureOut">
              <a:rPr lang="en-US" dirty="0"/>
              <a:t>3/19/2018</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F34E6425-0181-43F2-84FC-787E803FD2F8}" type="datetimeFigureOut">
              <a:rPr lang="en-US" dirty="0"/>
              <a:t>3/19/2018</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BDB8791-F1B0-41E7-B7FD-A781E65C4266}" type="datetimeFigureOut">
              <a:rPr lang="en-US" dirty="0"/>
              <a:t>3/19/2018</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FDD63B2-E120-4ED8-B27B-C685F510A5FE}" type="datetimeFigureOut">
              <a:rPr lang="en-US" dirty="0"/>
              <a:t>3/19/2018</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7AA18ACC-A947-437B-A130-35BD54FDF1E9}" type="datetimeFigureOut">
              <a:rPr lang="en-US" dirty="0"/>
              <a:t>3/19/2018</a:t>
            </a:fld>
            <a:endParaRPr lang="en-US" dirty="0"/>
          </a:p>
        </p:txBody>
      </p:sp>
      <p:sp>
        <p:nvSpPr>
          <p:cNvPr id="4" name="Footer Placeholder 3"/>
          <p:cNvSpPr>
            <a:spLocks noGrp="1"/>
          </p:cNvSpPr>
          <p:nvPr>
            <p:ph type="ftr" sz="quarter" idx="11"/>
          </p:nvPr>
        </p:nvSpPr>
        <p:spPr/>
        <p:txBody>
          <a:bodyPr/>
          <a:lstStyle/>
          <a:p>
            <a:r>
              <a:rPr lang="en-US" dirty="0"/>
              <a:t>
              </a:t>
            </a:r>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8D7E02-BCB8-4D50-A234-369438C08659}" type="datetimeFigureOut">
              <a:rPr lang="en-US" dirty="0"/>
              <a:t>3/19/2018</a:t>
            </a:fld>
            <a:endParaRPr lang="en-US" dirty="0"/>
          </a:p>
        </p:txBody>
      </p:sp>
      <p:sp>
        <p:nvSpPr>
          <p:cNvPr id="3" name="Footer Placeholder 2"/>
          <p:cNvSpPr>
            <a:spLocks noGrp="1"/>
          </p:cNvSpPr>
          <p:nvPr>
            <p:ph type="ftr" sz="quarter" idx="11"/>
          </p:nvPr>
        </p:nvSpPr>
        <p:spPr/>
        <p:txBody>
          <a:bodyPr/>
          <a:lstStyle/>
          <a:p>
            <a:r>
              <a:rPr lang="en-US" dirty="0"/>
              <a:t>
              </a:t>
            </a:r>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76E86A4C-8E40-4F87-A4F0-01A0687C5742}" type="datetimeFigureOut">
              <a:rPr lang="en-US" dirty="0"/>
              <a:t>3/19/2018</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en-US" dirty="0" smtClean="0"/>
              <a:t>Click icon to add picture</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35E72C73-2D91-4E12-BA25-F0AA0C03599B}" type="datetimeFigureOut">
              <a:rPr lang="en-US" dirty="0"/>
              <a:t>3/19/2018</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2BE451C3-0FF4-47C4-B829-773ADF60F88C}" type="datetimeFigureOut">
              <a:rPr lang="en-US" dirty="0"/>
              <a:t>3/19/2018</a:t>
            </a:fld>
            <a:endParaRPr lang="en-US" dirty="0"/>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r>
              <a:rPr lang="en-US" dirty="0"/>
              <a:t>
              </a:t>
            </a:r>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73"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72"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13144" y="881148"/>
            <a:ext cx="8825658" cy="2740763"/>
          </a:xfrm>
        </p:spPr>
        <p:txBody>
          <a:bodyPr/>
          <a:lstStyle/>
          <a:p>
            <a:r>
              <a:rPr lang="en-US" b="1" dirty="0" smtClean="0"/>
              <a:t>Significant Changes in the Standard AIA Documents</a:t>
            </a:r>
            <a:endParaRPr lang="en-US" b="1" dirty="0"/>
          </a:p>
        </p:txBody>
      </p:sp>
      <p:sp>
        <p:nvSpPr>
          <p:cNvPr id="3" name="Subtitle 2"/>
          <p:cNvSpPr>
            <a:spLocks noGrp="1"/>
          </p:cNvSpPr>
          <p:nvPr>
            <p:ph type="subTitle" idx="1"/>
          </p:nvPr>
        </p:nvSpPr>
        <p:spPr>
          <a:xfrm>
            <a:off x="1154955" y="4289367"/>
            <a:ext cx="8825658" cy="1349433"/>
          </a:xfrm>
        </p:spPr>
        <p:txBody>
          <a:bodyPr>
            <a:normAutofit fontScale="92500" lnSpcReduction="10000"/>
          </a:bodyPr>
          <a:lstStyle/>
          <a:p>
            <a:r>
              <a:rPr lang="en-US" cap="none" dirty="0" smtClean="0">
                <a:solidFill>
                  <a:schemeClr val="bg1"/>
                </a:solidFill>
              </a:rPr>
              <a:t>James R. Case</a:t>
            </a:r>
            <a:br>
              <a:rPr lang="en-US" cap="none" dirty="0" smtClean="0">
                <a:solidFill>
                  <a:schemeClr val="bg1"/>
                </a:solidFill>
              </a:rPr>
            </a:br>
            <a:r>
              <a:rPr lang="en-US" cap="none" dirty="0" smtClean="0">
                <a:solidFill>
                  <a:schemeClr val="bg1"/>
                </a:solidFill>
              </a:rPr>
              <a:t>500 Woodward Ave., Suite 2500</a:t>
            </a:r>
            <a:br>
              <a:rPr lang="en-US" cap="none" dirty="0" smtClean="0">
                <a:solidFill>
                  <a:schemeClr val="bg1"/>
                </a:solidFill>
              </a:rPr>
            </a:br>
            <a:r>
              <a:rPr lang="en-US" cap="none" dirty="0" smtClean="0">
                <a:solidFill>
                  <a:schemeClr val="bg1"/>
                </a:solidFill>
              </a:rPr>
              <a:t>Detroit, MI  48226</a:t>
            </a:r>
            <a:br>
              <a:rPr lang="en-US" cap="none" dirty="0" smtClean="0">
                <a:solidFill>
                  <a:schemeClr val="bg1"/>
                </a:solidFill>
              </a:rPr>
            </a:br>
            <a:r>
              <a:rPr lang="en-US" cap="none" dirty="0" smtClean="0">
                <a:solidFill>
                  <a:schemeClr val="bg1"/>
                </a:solidFill>
              </a:rPr>
              <a:t>313-961-0200</a:t>
            </a:r>
            <a:r>
              <a:rPr lang="en-US" cap="none" dirty="0">
                <a:solidFill>
                  <a:schemeClr val="bg1"/>
                </a:solidFill>
              </a:rPr>
              <a:t/>
            </a:r>
            <a:br>
              <a:rPr lang="en-US" cap="none" dirty="0">
                <a:solidFill>
                  <a:schemeClr val="bg1"/>
                </a:solidFill>
              </a:rPr>
            </a:br>
            <a:r>
              <a:rPr lang="en-US" cap="none" dirty="0" smtClean="0">
                <a:solidFill>
                  <a:schemeClr val="bg1"/>
                </a:solidFill>
              </a:rPr>
              <a:t>jcase@kerr-russell.com</a:t>
            </a:r>
          </a:p>
        </p:txBody>
      </p:sp>
    </p:spTree>
    <p:extLst>
      <p:ext uri="{BB962C8B-B14F-4D97-AF65-F5344CB8AC3E}">
        <p14:creationId xmlns:p14="http://schemas.microsoft.com/office/powerpoint/2010/main" val="226521868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1172094" y="716509"/>
            <a:ext cx="8824913" cy="5409970"/>
          </a:xfrm>
        </p:spPr>
        <p:txBody>
          <a:bodyPr>
            <a:noAutofit/>
          </a:bodyPr>
          <a:lstStyle/>
          <a:p>
            <a:r>
              <a:rPr lang="en-US" sz="2800" b="1" dirty="0" smtClean="0">
                <a:solidFill>
                  <a:srgbClr val="660033"/>
                </a:solidFill>
              </a:rPr>
              <a:t>4.1.2.1 </a:t>
            </a:r>
            <a:r>
              <a:rPr lang="en-US" sz="2800" dirty="0" smtClean="0"/>
              <a:t>and </a:t>
            </a:r>
            <a:r>
              <a:rPr lang="en-US" sz="2800" b="1" dirty="0" smtClean="0">
                <a:solidFill>
                  <a:srgbClr val="660033"/>
                </a:solidFill>
              </a:rPr>
              <a:t>4.1.2.2</a:t>
            </a:r>
            <a:r>
              <a:rPr lang="en-US" sz="2800" dirty="0" smtClean="0"/>
              <a:t> will cause confusion, as these provisions require the parties to set forth the Supplemental Services each will perform.</a:t>
            </a:r>
          </a:p>
          <a:p>
            <a:pPr lvl="1"/>
            <a:r>
              <a:rPr lang="en-US" sz="2400" dirty="0" smtClean="0">
                <a:solidFill>
                  <a:srgbClr val="660033"/>
                </a:solidFill>
              </a:rPr>
              <a:t>Inevitably, items checked in 4.1.1.1 list will be omitted in 4.1.2 statements.</a:t>
            </a:r>
          </a:p>
          <a:p>
            <a:r>
              <a:rPr lang="en-US" sz="2800" b="1" dirty="0" smtClean="0">
                <a:solidFill>
                  <a:srgbClr val="660033"/>
                </a:solidFill>
              </a:rPr>
              <a:t>4.1.3</a:t>
            </a:r>
            <a:r>
              <a:rPr lang="en-US" sz="2800" dirty="0" smtClean="0"/>
              <a:t> – Provides that “Sustainable Design” services </a:t>
            </a:r>
            <a:r>
              <a:rPr lang="en-US" sz="2800" u="sng" dirty="0" smtClean="0"/>
              <a:t>are</a:t>
            </a:r>
            <a:r>
              <a:rPr lang="en-US" sz="2800" dirty="0" smtClean="0"/>
              <a:t> Supplemental Services</a:t>
            </a:r>
          </a:p>
          <a:p>
            <a:pPr lvl="1"/>
            <a:r>
              <a:rPr lang="en-US" sz="2400" dirty="0" smtClean="0">
                <a:solidFill>
                  <a:srgbClr val="660033"/>
                </a:solidFill>
              </a:rPr>
              <a:t>But, if Architect is required to consider such services per 3.2.5.1, how can this work be a “Supplemental Service”?</a:t>
            </a:r>
          </a:p>
          <a:p>
            <a:pPr lvl="1"/>
            <a:r>
              <a:rPr lang="en-US" sz="2400" b="1" dirty="0" smtClean="0">
                <a:solidFill>
                  <a:srgbClr val="660033"/>
                </a:solidFill>
              </a:rPr>
              <a:t>Completing this section of the Contract will take considerable thought and effort.</a:t>
            </a:r>
            <a:endParaRPr lang="en-US" sz="2400" b="1" dirty="0">
              <a:solidFill>
                <a:srgbClr val="660033"/>
              </a:solidFill>
            </a:endParaRPr>
          </a:p>
        </p:txBody>
      </p:sp>
    </p:spTree>
    <p:extLst>
      <p:ext uri="{BB962C8B-B14F-4D97-AF65-F5344CB8AC3E}">
        <p14:creationId xmlns:p14="http://schemas.microsoft.com/office/powerpoint/2010/main" val="31596893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1371600" y="1315026"/>
            <a:ext cx="8824913" cy="4512195"/>
          </a:xfrm>
        </p:spPr>
        <p:txBody>
          <a:bodyPr>
            <a:normAutofit/>
          </a:bodyPr>
          <a:lstStyle/>
          <a:p>
            <a:r>
              <a:rPr lang="en-US" sz="2800" b="1" dirty="0" smtClean="0">
                <a:solidFill>
                  <a:srgbClr val="660033"/>
                </a:solidFill>
              </a:rPr>
              <a:t>4.2</a:t>
            </a:r>
            <a:r>
              <a:rPr lang="en-US" sz="2800" dirty="0" smtClean="0"/>
              <a:t> – Additional Services, is relatively similar, but for new provision (4.2.1.3) that indicates a change required due to a code interpretation different than previously made by code officials or an interpretation contrary to what is called for by instruments of service prepared in accordance with the standard of care is now an Additional Service.</a:t>
            </a:r>
            <a:endParaRPr lang="en-US" sz="2800" dirty="0"/>
          </a:p>
        </p:txBody>
      </p:sp>
    </p:spTree>
    <p:extLst>
      <p:ext uri="{BB962C8B-B14F-4D97-AF65-F5344CB8AC3E}">
        <p14:creationId xmlns:p14="http://schemas.microsoft.com/office/powerpoint/2010/main" val="34849036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B101-Article 5-Owner’s Responsibilities</a:t>
            </a:r>
            <a:endParaRPr lang="en-US" b="1" dirty="0"/>
          </a:p>
        </p:txBody>
      </p:sp>
      <p:sp>
        <p:nvSpPr>
          <p:cNvPr id="3" name="Content Placeholder 2"/>
          <p:cNvSpPr>
            <a:spLocks noGrp="1"/>
          </p:cNvSpPr>
          <p:nvPr>
            <p:ph idx="1"/>
          </p:nvPr>
        </p:nvSpPr>
        <p:spPr/>
        <p:txBody>
          <a:bodyPr>
            <a:normAutofit/>
          </a:bodyPr>
          <a:lstStyle/>
          <a:p>
            <a:r>
              <a:rPr lang="en-US" sz="2800" dirty="0" smtClean="0"/>
              <a:t>No significant modifications</a:t>
            </a:r>
            <a:endParaRPr lang="en-US" sz="2800" dirty="0"/>
          </a:p>
        </p:txBody>
      </p:sp>
    </p:spTree>
    <p:extLst>
      <p:ext uri="{BB962C8B-B14F-4D97-AF65-F5344CB8AC3E}">
        <p14:creationId xmlns:p14="http://schemas.microsoft.com/office/powerpoint/2010/main" val="40821645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B101-Article 6-Cost of the Work</a:t>
            </a:r>
            <a:endParaRPr lang="en-US" b="1" dirty="0"/>
          </a:p>
        </p:txBody>
      </p:sp>
      <p:sp>
        <p:nvSpPr>
          <p:cNvPr id="3" name="Content Placeholder 2"/>
          <p:cNvSpPr>
            <a:spLocks noGrp="1"/>
          </p:cNvSpPr>
          <p:nvPr>
            <p:ph idx="1"/>
          </p:nvPr>
        </p:nvSpPr>
        <p:spPr/>
        <p:txBody>
          <a:bodyPr>
            <a:noAutofit/>
          </a:bodyPr>
          <a:lstStyle/>
          <a:p>
            <a:r>
              <a:rPr lang="en-US" sz="2400" dirty="0" smtClean="0"/>
              <a:t>One significant modification:</a:t>
            </a:r>
          </a:p>
          <a:p>
            <a:pPr marL="0" indent="0">
              <a:buNone/>
            </a:pPr>
            <a:endParaRPr lang="en-US" sz="2400" dirty="0" smtClean="0"/>
          </a:p>
          <a:p>
            <a:pPr lvl="1"/>
            <a:r>
              <a:rPr lang="en-US" sz="2400" dirty="0" smtClean="0"/>
              <a:t>There is now recognition that if modifications to the Contract Documents are required because low bid or negotiated price exceeds budget due to market conditions that could not be reasonably anticipated, the work will be performed (and paid for) as an Additional Service (See Article 6.7)</a:t>
            </a:r>
            <a:endParaRPr lang="en-US" sz="2400" dirty="0"/>
          </a:p>
        </p:txBody>
      </p:sp>
    </p:spTree>
    <p:extLst>
      <p:ext uri="{BB962C8B-B14F-4D97-AF65-F5344CB8AC3E}">
        <p14:creationId xmlns:p14="http://schemas.microsoft.com/office/powerpoint/2010/main" val="15958497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B101-Article 7-Copyrights and Licenses</a:t>
            </a:r>
            <a:endParaRPr lang="en-US" b="1" dirty="0"/>
          </a:p>
        </p:txBody>
      </p:sp>
      <p:sp>
        <p:nvSpPr>
          <p:cNvPr id="3" name="Content Placeholder 2"/>
          <p:cNvSpPr>
            <a:spLocks noGrp="1"/>
          </p:cNvSpPr>
          <p:nvPr>
            <p:ph idx="1"/>
          </p:nvPr>
        </p:nvSpPr>
        <p:spPr/>
        <p:txBody>
          <a:bodyPr>
            <a:normAutofit/>
          </a:bodyPr>
          <a:lstStyle/>
          <a:p>
            <a:r>
              <a:rPr lang="en-US" sz="2800" dirty="0" smtClean="0"/>
              <a:t>No significant changes</a:t>
            </a:r>
            <a:endParaRPr lang="en-US" sz="2800" dirty="0"/>
          </a:p>
        </p:txBody>
      </p:sp>
    </p:spTree>
    <p:extLst>
      <p:ext uri="{BB962C8B-B14F-4D97-AF65-F5344CB8AC3E}">
        <p14:creationId xmlns:p14="http://schemas.microsoft.com/office/powerpoint/2010/main" val="386368124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B101-Article 8-Claims and Disputes</a:t>
            </a:r>
            <a:endParaRPr lang="en-US" b="1" dirty="0"/>
          </a:p>
        </p:txBody>
      </p:sp>
      <p:sp>
        <p:nvSpPr>
          <p:cNvPr id="3" name="Content Placeholder 2"/>
          <p:cNvSpPr>
            <a:spLocks noGrp="1"/>
          </p:cNvSpPr>
          <p:nvPr>
            <p:ph idx="1"/>
          </p:nvPr>
        </p:nvSpPr>
        <p:spPr/>
        <p:txBody>
          <a:bodyPr>
            <a:normAutofit/>
          </a:bodyPr>
          <a:lstStyle/>
          <a:p>
            <a:r>
              <a:rPr lang="en-US" sz="2800" dirty="0" smtClean="0"/>
              <a:t>No significant changes</a:t>
            </a:r>
            <a:endParaRPr lang="en-US" sz="2800" dirty="0"/>
          </a:p>
        </p:txBody>
      </p:sp>
    </p:spTree>
    <p:extLst>
      <p:ext uri="{BB962C8B-B14F-4D97-AF65-F5344CB8AC3E}">
        <p14:creationId xmlns:p14="http://schemas.microsoft.com/office/powerpoint/2010/main" val="15713877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B101-Article 9-Termination or Suspension</a:t>
            </a:r>
            <a:endParaRPr lang="en-US" b="1" dirty="0"/>
          </a:p>
        </p:txBody>
      </p:sp>
      <p:sp>
        <p:nvSpPr>
          <p:cNvPr id="3" name="Content Placeholder 2"/>
          <p:cNvSpPr>
            <a:spLocks noGrp="1"/>
          </p:cNvSpPr>
          <p:nvPr>
            <p:ph idx="1"/>
          </p:nvPr>
        </p:nvSpPr>
        <p:spPr/>
        <p:txBody>
          <a:bodyPr>
            <a:normAutofit/>
          </a:bodyPr>
          <a:lstStyle/>
          <a:p>
            <a:r>
              <a:rPr lang="en-US" sz="2800" dirty="0" smtClean="0"/>
              <a:t>One significant change:</a:t>
            </a:r>
          </a:p>
          <a:p>
            <a:pPr marL="0" indent="0">
              <a:buNone/>
            </a:pPr>
            <a:endParaRPr lang="en-US" sz="2800" dirty="0" smtClean="0"/>
          </a:p>
          <a:p>
            <a:pPr lvl="1"/>
            <a:r>
              <a:rPr lang="en-US" sz="2400" dirty="0" smtClean="0"/>
              <a:t>In termination for convenience situations, the parties are now to negotiate a termination fee and/or continued use of documents licensing fee, in addition to pre-termination costs.</a:t>
            </a:r>
            <a:endParaRPr lang="en-US" sz="2400" dirty="0"/>
          </a:p>
        </p:txBody>
      </p:sp>
    </p:spTree>
    <p:extLst>
      <p:ext uri="{BB962C8B-B14F-4D97-AF65-F5344CB8AC3E}">
        <p14:creationId xmlns:p14="http://schemas.microsoft.com/office/powerpoint/2010/main" val="36667726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B101-Article 10-Miscellaneous Provisions</a:t>
            </a:r>
            <a:endParaRPr lang="en-US" b="1" dirty="0"/>
          </a:p>
        </p:txBody>
      </p:sp>
      <p:sp>
        <p:nvSpPr>
          <p:cNvPr id="3" name="Content Placeholder 2"/>
          <p:cNvSpPr>
            <a:spLocks noGrp="1"/>
          </p:cNvSpPr>
          <p:nvPr>
            <p:ph idx="1"/>
          </p:nvPr>
        </p:nvSpPr>
        <p:spPr>
          <a:xfrm>
            <a:off x="1154954" y="2969260"/>
            <a:ext cx="8825659" cy="3416300"/>
          </a:xfrm>
        </p:spPr>
        <p:txBody>
          <a:bodyPr>
            <a:normAutofit/>
          </a:bodyPr>
          <a:lstStyle/>
          <a:p>
            <a:r>
              <a:rPr lang="en-US" sz="2800" dirty="0" smtClean="0"/>
              <a:t>Adds a clause specifying when confidential information may be disclosed (new Section10.8.1) and a “savings” clause (new Section 10.9)</a:t>
            </a:r>
            <a:endParaRPr lang="en-US" sz="2800" dirty="0"/>
          </a:p>
        </p:txBody>
      </p:sp>
    </p:spTree>
    <p:extLst>
      <p:ext uri="{BB962C8B-B14F-4D97-AF65-F5344CB8AC3E}">
        <p14:creationId xmlns:p14="http://schemas.microsoft.com/office/powerpoint/2010/main" val="285974282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B101-Article 11-Compensation</a:t>
            </a:r>
            <a:endParaRPr lang="en-US" b="1" dirty="0"/>
          </a:p>
        </p:txBody>
      </p:sp>
      <p:sp>
        <p:nvSpPr>
          <p:cNvPr id="3" name="Content Placeholder 2"/>
          <p:cNvSpPr>
            <a:spLocks noGrp="1"/>
          </p:cNvSpPr>
          <p:nvPr>
            <p:ph idx="1"/>
          </p:nvPr>
        </p:nvSpPr>
        <p:spPr>
          <a:xfrm>
            <a:off x="1154954" y="2603499"/>
            <a:ext cx="8825659" cy="3988493"/>
          </a:xfrm>
        </p:spPr>
        <p:txBody>
          <a:bodyPr>
            <a:normAutofit/>
          </a:bodyPr>
          <a:lstStyle/>
          <a:p>
            <a:r>
              <a:rPr lang="en-US" sz="2000" dirty="0" smtClean="0"/>
              <a:t>Includes some fairly significant modifications.</a:t>
            </a:r>
          </a:p>
          <a:p>
            <a:r>
              <a:rPr lang="en-US" sz="2000" b="1" dirty="0" smtClean="0">
                <a:solidFill>
                  <a:srgbClr val="660033"/>
                </a:solidFill>
              </a:rPr>
              <a:t>11.1</a:t>
            </a:r>
            <a:r>
              <a:rPr lang="en-US" sz="2000" dirty="0" smtClean="0"/>
              <a:t> - Now includes specific subsection indicating whether fee is a Stipulated Sum, percentage of the Owner’s Budget for Cost of the Work (which per Article 11.6 are based on Owner’s most recent budget at time progress payments are made with no adjustment made for prior payments based on earlier budget), or some other basis.</a:t>
            </a:r>
          </a:p>
          <a:p>
            <a:r>
              <a:rPr lang="en-US" sz="2000" b="1" dirty="0" smtClean="0">
                <a:solidFill>
                  <a:srgbClr val="660033"/>
                </a:solidFill>
              </a:rPr>
              <a:t>11.2</a:t>
            </a:r>
            <a:r>
              <a:rPr lang="en-US" sz="2000" dirty="0" smtClean="0"/>
              <a:t> – Insert payment terms for “Supplemental Services”</a:t>
            </a:r>
          </a:p>
          <a:p>
            <a:r>
              <a:rPr lang="en-US" sz="2000" b="1" dirty="0" smtClean="0">
                <a:solidFill>
                  <a:srgbClr val="660033"/>
                </a:solidFill>
              </a:rPr>
              <a:t>11.3</a:t>
            </a:r>
            <a:r>
              <a:rPr lang="en-US" sz="2000" dirty="0" smtClean="0"/>
              <a:t> – Insert payment terms for “Additional Services”</a:t>
            </a:r>
          </a:p>
          <a:p>
            <a:r>
              <a:rPr lang="en-US" sz="2000" b="1" dirty="0" smtClean="0">
                <a:solidFill>
                  <a:srgbClr val="660033"/>
                </a:solidFill>
              </a:rPr>
              <a:t>11.8.1.11</a:t>
            </a:r>
            <a:r>
              <a:rPr lang="en-US" sz="2000" dirty="0" smtClean="0"/>
              <a:t> and </a:t>
            </a:r>
            <a:r>
              <a:rPr lang="en-US" sz="2000" b="1" dirty="0" smtClean="0">
                <a:solidFill>
                  <a:srgbClr val="660033"/>
                </a:solidFill>
              </a:rPr>
              <a:t>11.10.1.2</a:t>
            </a:r>
            <a:r>
              <a:rPr lang="en-US" sz="2000" dirty="0" smtClean="0"/>
              <a:t> allow for various payments if sustainable design is included</a:t>
            </a:r>
            <a:endParaRPr lang="en-US" sz="2000" dirty="0"/>
          </a:p>
        </p:txBody>
      </p:sp>
    </p:spTree>
    <p:extLst>
      <p:ext uri="{BB962C8B-B14F-4D97-AF65-F5344CB8AC3E}">
        <p14:creationId xmlns:p14="http://schemas.microsoft.com/office/powerpoint/2010/main" val="369592458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B101-Article 12-Special Terms and Conditions</a:t>
            </a:r>
            <a:endParaRPr lang="en-US" b="1" dirty="0"/>
          </a:p>
        </p:txBody>
      </p:sp>
      <p:sp>
        <p:nvSpPr>
          <p:cNvPr id="3" name="Content Placeholder 2"/>
          <p:cNvSpPr>
            <a:spLocks noGrp="1"/>
          </p:cNvSpPr>
          <p:nvPr>
            <p:ph idx="1"/>
          </p:nvPr>
        </p:nvSpPr>
        <p:spPr/>
        <p:txBody>
          <a:bodyPr>
            <a:normAutofit/>
          </a:bodyPr>
          <a:lstStyle/>
          <a:p>
            <a:r>
              <a:rPr lang="en-US" sz="2400" dirty="0" smtClean="0"/>
              <a:t>Still needs to be completed if applicable and deleted if not.</a:t>
            </a:r>
            <a:endParaRPr lang="en-US" sz="2400" dirty="0"/>
          </a:p>
        </p:txBody>
      </p:sp>
    </p:spTree>
    <p:extLst>
      <p:ext uri="{BB962C8B-B14F-4D97-AF65-F5344CB8AC3E}">
        <p14:creationId xmlns:p14="http://schemas.microsoft.com/office/powerpoint/2010/main" val="5079359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B101-Article 1-Initial Information</a:t>
            </a:r>
            <a:endParaRPr lang="en-US" b="1" dirty="0"/>
          </a:p>
        </p:txBody>
      </p:sp>
      <p:sp>
        <p:nvSpPr>
          <p:cNvPr id="3" name="Content Placeholder 2"/>
          <p:cNvSpPr>
            <a:spLocks noGrp="1"/>
          </p:cNvSpPr>
          <p:nvPr>
            <p:ph idx="1"/>
          </p:nvPr>
        </p:nvSpPr>
        <p:spPr>
          <a:xfrm>
            <a:off x="1154954" y="2402378"/>
            <a:ext cx="8825659" cy="4181302"/>
          </a:xfrm>
        </p:spPr>
        <p:txBody>
          <a:bodyPr>
            <a:normAutofit/>
          </a:bodyPr>
          <a:lstStyle/>
          <a:p>
            <a:r>
              <a:rPr lang="en-US" dirty="0" smtClean="0"/>
              <a:t>“</a:t>
            </a:r>
            <a:r>
              <a:rPr lang="en-US" b="1" dirty="0" smtClean="0"/>
              <a:t>Initial Information</a:t>
            </a:r>
            <a:r>
              <a:rPr lang="en-US" dirty="0" smtClean="0"/>
              <a:t>” is now in the body of the Agreement as compared to adding an “Exhibit A”</a:t>
            </a:r>
          </a:p>
          <a:p>
            <a:pPr lvl="1"/>
            <a:r>
              <a:rPr lang="en-US" sz="1800" dirty="0" smtClean="0"/>
              <a:t>1.1.1 – Program</a:t>
            </a:r>
          </a:p>
          <a:p>
            <a:pPr lvl="1"/>
            <a:r>
              <a:rPr lang="en-US" sz="1800" dirty="0" smtClean="0"/>
              <a:t>1.1.2 – Physical Characteristics: size, location, geotech reports, topo surveys, etc.</a:t>
            </a:r>
          </a:p>
          <a:p>
            <a:pPr lvl="1"/>
            <a:r>
              <a:rPr lang="en-US" sz="1800" dirty="0" smtClean="0"/>
              <a:t>1.1.3 – Budget</a:t>
            </a:r>
          </a:p>
          <a:p>
            <a:pPr lvl="1"/>
            <a:r>
              <a:rPr lang="en-US" sz="1800" dirty="0" smtClean="0"/>
              <a:t>1.1.4 – Design/Construction Milestones Schedule</a:t>
            </a:r>
          </a:p>
          <a:p>
            <a:pPr lvl="2"/>
            <a:r>
              <a:rPr lang="en-US" sz="1800" dirty="0" smtClean="0"/>
              <a:t>.1  Design Milestone</a:t>
            </a:r>
          </a:p>
          <a:p>
            <a:pPr lvl="2"/>
            <a:r>
              <a:rPr lang="en-US" sz="1800" dirty="0" smtClean="0"/>
              <a:t>.2  Construction Commencement</a:t>
            </a:r>
          </a:p>
          <a:p>
            <a:pPr lvl="2"/>
            <a:r>
              <a:rPr lang="en-US" sz="1800" dirty="0" smtClean="0"/>
              <a:t>.3 Substantial Completion</a:t>
            </a:r>
          </a:p>
          <a:p>
            <a:pPr lvl="2"/>
            <a:r>
              <a:rPr lang="en-US" sz="1800" dirty="0" smtClean="0"/>
              <a:t>.4 Other</a:t>
            </a:r>
            <a:endParaRPr lang="en-US" sz="1800" dirty="0"/>
          </a:p>
        </p:txBody>
      </p:sp>
    </p:spTree>
    <p:extLst>
      <p:ext uri="{BB962C8B-B14F-4D97-AF65-F5344CB8AC3E}">
        <p14:creationId xmlns:p14="http://schemas.microsoft.com/office/powerpoint/2010/main" val="401323146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B101-Article 13-Scope of Agreement</a:t>
            </a:r>
            <a:endParaRPr lang="en-US" b="1" dirty="0"/>
          </a:p>
        </p:txBody>
      </p:sp>
      <p:sp>
        <p:nvSpPr>
          <p:cNvPr id="3" name="Content Placeholder 2"/>
          <p:cNvSpPr>
            <a:spLocks noGrp="1"/>
          </p:cNvSpPr>
          <p:nvPr>
            <p:ph idx="1"/>
          </p:nvPr>
        </p:nvSpPr>
        <p:spPr>
          <a:xfrm>
            <a:off x="1154954" y="2694940"/>
            <a:ext cx="8825659" cy="3416300"/>
          </a:xfrm>
        </p:spPr>
        <p:txBody>
          <a:bodyPr>
            <a:normAutofit/>
          </a:bodyPr>
          <a:lstStyle/>
          <a:p>
            <a:r>
              <a:rPr lang="en-US" sz="2800" b="1" dirty="0" smtClean="0">
                <a:solidFill>
                  <a:srgbClr val="660033"/>
                </a:solidFill>
              </a:rPr>
              <a:t>13.2.2</a:t>
            </a:r>
            <a:r>
              <a:rPr lang="en-US" sz="2800" dirty="0" smtClean="0"/>
              <a:t> – Still includes E203-2013, BIM and Digital Data Exhibit, as part of the Agreement</a:t>
            </a:r>
          </a:p>
          <a:p>
            <a:pPr lvl="1"/>
            <a:r>
              <a:rPr lang="en-US" sz="2400" dirty="0" smtClean="0">
                <a:solidFill>
                  <a:srgbClr val="660033"/>
                </a:solidFill>
              </a:rPr>
              <a:t>Need to make sure this is applicable.</a:t>
            </a:r>
          </a:p>
          <a:p>
            <a:r>
              <a:rPr lang="en-US" sz="2800" b="1" dirty="0" smtClean="0">
                <a:solidFill>
                  <a:srgbClr val="660033"/>
                </a:solidFill>
              </a:rPr>
              <a:t>13.2.3</a:t>
            </a:r>
            <a:r>
              <a:rPr lang="en-US" sz="2800" dirty="0" smtClean="0"/>
              <a:t> – Provides a box to check for E204-2017, the “Sustainable Projects Exhibit”</a:t>
            </a:r>
          </a:p>
          <a:p>
            <a:pPr lvl="1"/>
            <a:r>
              <a:rPr lang="en-US" sz="2400" dirty="0" smtClean="0">
                <a:solidFill>
                  <a:srgbClr val="660033"/>
                </a:solidFill>
              </a:rPr>
              <a:t>Best to delete if not applicable.</a:t>
            </a:r>
            <a:endParaRPr lang="en-US" sz="2400" dirty="0">
              <a:solidFill>
                <a:srgbClr val="660033"/>
              </a:solidFill>
            </a:endParaRPr>
          </a:p>
        </p:txBody>
      </p:sp>
    </p:spTree>
    <p:extLst>
      <p:ext uri="{BB962C8B-B14F-4D97-AF65-F5344CB8AC3E}">
        <p14:creationId xmlns:p14="http://schemas.microsoft.com/office/powerpoint/2010/main" val="390998845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C401-Article 1-General Provisions</a:t>
            </a:r>
            <a:endParaRPr lang="en-US" b="1" dirty="0"/>
          </a:p>
        </p:txBody>
      </p:sp>
      <p:sp>
        <p:nvSpPr>
          <p:cNvPr id="3" name="Content Placeholder 2"/>
          <p:cNvSpPr>
            <a:spLocks noGrp="1"/>
          </p:cNvSpPr>
          <p:nvPr>
            <p:ph idx="1"/>
          </p:nvPr>
        </p:nvSpPr>
        <p:spPr/>
        <p:txBody>
          <a:bodyPr>
            <a:normAutofit/>
          </a:bodyPr>
          <a:lstStyle/>
          <a:p>
            <a:r>
              <a:rPr lang="en-US" sz="2800" b="1" dirty="0" smtClean="0">
                <a:solidFill>
                  <a:srgbClr val="660033"/>
                </a:solidFill>
              </a:rPr>
              <a:t>1.2</a:t>
            </a:r>
            <a:r>
              <a:rPr lang="en-US" sz="2800" dirty="0" smtClean="0"/>
              <a:t> – Fully set forth portion of Architect’s scope Consultant will perform.</a:t>
            </a:r>
          </a:p>
          <a:p>
            <a:pPr marL="0" indent="0">
              <a:buNone/>
            </a:pPr>
            <a:endParaRPr lang="en-US" sz="2800" dirty="0" smtClean="0"/>
          </a:p>
          <a:p>
            <a:r>
              <a:rPr lang="en-US" sz="2800" b="1" dirty="0" smtClean="0">
                <a:solidFill>
                  <a:srgbClr val="660033"/>
                </a:solidFill>
              </a:rPr>
              <a:t>1.3 </a:t>
            </a:r>
            <a:r>
              <a:rPr lang="en-US" sz="2800" dirty="0" smtClean="0"/>
              <a:t>– Incorporation by reference/assumption of obligations/rights</a:t>
            </a:r>
          </a:p>
          <a:p>
            <a:pPr marL="0" indent="0">
              <a:buNone/>
            </a:pPr>
            <a:endParaRPr lang="en-US" sz="2400" dirty="0"/>
          </a:p>
        </p:txBody>
      </p:sp>
    </p:spTree>
    <p:extLst>
      <p:ext uri="{BB962C8B-B14F-4D97-AF65-F5344CB8AC3E}">
        <p14:creationId xmlns:p14="http://schemas.microsoft.com/office/powerpoint/2010/main" val="169516801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4954" y="748145"/>
            <a:ext cx="8761413" cy="1022466"/>
          </a:xfrm>
        </p:spPr>
        <p:txBody>
          <a:bodyPr/>
          <a:lstStyle/>
          <a:p>
            <a:r>
              <a:rPr lang="en-US" b="1" dirty="0" smtClean="0"/>
              <a:t>C401-Article 2-Consultant Responsibilities</a:t>
            </a:r>
            <a:endParaRPr lang="en-US" b="1" dirty="0"/>
          </a:p>
        </p:txBody>
      </p:sp>
      <p:sp>
        <p:nvSpPr>
          <p:cNvPr id="3" name="Content Placeholder 2"/>
          <p:cNvSpPr>
            <a:spLocks noGrp="1"/>
          </p:cNvSpPr>
          <p:nvPr>
            <p:ph idx="1"/>
          </p:nvPr>
        </p:nvSpPr>
        <p:spPr>
          <a:xfrm>
            <a:off x="1154954" y="2603499"/>
            <a:ext cx="8825659" cy="3739111"/>
          </a:xfrm>
        </p:spPr>
        <p:txBody>
          <a:bodyPr>
            <a:normAutofit/>
          </a:bodyPr>
          <a:lstStyle/>
          <a:p>
            <a:r>
              <a:rPr lang="en-US" sz="2400" b="1" dirty="0" smtClean="0">
                <a:solidFill>
                  <a:srgbClr val="660033"/>
                </a:solidFill>
              </a:rPr>
              <a:t>2.1</a:t>
            </a:r>
            <a:r>
              <a:rPr lang="en-US" sz="2400" dirty="0" smtClean="0"/>
              <a:t> – Standard of Care is based on standard of care in Owner/Architect Agreement.</a:t>
            </a:r>
          </a:p>
          <a:p>
            <a:pPr marL="0" indent="0">
              <a:buNone/>
            </a:pPr>
            <a:endParaRPr lang="en-US" sz="2400" dirty="0" smtClean="0"/>
          </a:p>
          <a:p>
            <a:r>
              <a:rPr lang="en-US" sz="2400" b="1" dirty="0" smtClean="0">
                <a:solidFill>
                  <a:srgbClr val="660033"/>
                </a:solidFill>
              </a:rPr>
              <a:t>2.3</a:t>
            </a:r>
            <a:r>
              <a:rPr lang="en-US" sz="2400" dirty="0" smtClean="0"/>
              <a:t> – Has to recommend appropriate studies, tests, etc.</a:t>
            </a:r>
          </a:p>
          <a:p>
            <a:pPr lvl="1"/>
            <a:r>
              <a:rPr lang="en-US" sz="2400" dirty="0" smtClean="0">
                <a:solidFill>
                  <a:srgbClr val="660033"/>
                </a:solidFill>
              </a:rPr>
              <a:t>New requirement that Consultant must inform Architect if Consultant requires additional information</a:t>
            </a:r>
          </a:p>
          <a:p>
            <a:pPr marL="457200" lvl="1" indent="0">
              <a:buNone/>
            </a:pPr>
            <a:endParaRPr lang="en-US" sz="2000" dirty="0" smtClean="0"/>
          </a:p>
          <a:p>
            <a:r>
              <a:rPr lang="en-US" sz="2400" b="1" dirty="0" smtClean="0">
                <a:solidFill>
                  <a:srgbClr val="660033"/>
                </a:solidFill>
              </a:rPr>
              <a:t>2.8 </a:t>
            </a:r>
            <a:r>
              <a:rPr lang="en-US" sz="2400" dirty="0" smtClean="0"/>
              <a:t>– Insurance policies/limits are now fill in the blank</a:t>
            </a:r>
          </a:p>
          <a:p>
            <a:pPr marL="0" indent="0">
              <a:buNone/>
            </a:pPr>
            <a:endParaRPr lang="en-US" sz="2400" dirty="0"/>
          </a:p>
        </p:txBody>
      </p:sp>
    </p:spTree>
    <p:extLst>
      <p:ext uri="{BB962C8B-B14F-4D97-AF65-F5344CB8AC3E}">
        <p14:creationId xmlns:p14="http://schemas.microsoft.com/office/powerpoint/2010/main" val="91785007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4954" y="640080"/>
            <a:ext cx="8761413" cy="1238596"/>
          </a:xfrm>
        </p:spPr>
        <p:txBody>
          <a:bodyPr/>
          <a:lstStyle/>
          <a:p>
            <a:r>
              <a:rPr lang="en-US" b="1" dirty="0" smtClean="0"/>
              <a:t>C401-Article 3-Consultant’s Scope of Services</a:t>
            </a:r>
            <a:endParaRPr lang="en-US" b="1" dirty="0"/>
          </a:p>
        </p:txBody>
      </p:sp>
      <p:sp>
        <p:nvSpPr>
          <p:cNvPr id="3" name="Content Placeholder 2"/>
          <p:cNvSpPr>
            <a:spLocks noGrp="1"/>
          </p:cNvSpPr>
          <p:nvPr>
            <p:ph idx="1"/>
          </p:nvPr>
        </p:nvSpPr>
        <p:spPr/>
        <p:txBody>
          <a:bodyPr>
            <a:normAutofit/>
          </a:bodyPr>
          <a:lstStyle/>
          <a:p>
            <a:r>
              <a:rPr lang="en-US" sz="3200" b="1" dirty="0" smtClean="0">
                <a:solidFill>
                  <a:srgbClr val="660033"/>
                </a:solidFill>
              </a:rPr>
              <a:t>3.1</a:t>
            </a:r>
            <a:r>
              <a:rPr lang="en-US" sz="3200" dirty="0" smtClean="0"/>
              <a:t> – Have to phase and sequence per direction of Architect</a:t>
            </a:r>
          </a:p>
          <a:p>
            <a:pPr marL="0" indent="0">
              <a:buNone/>
            </a:pPr>
            <a:endParaRPr lang="en-US" sz="3200" dirty="0" smtClean="0"/>
          </a:p>
          <a:p>
            <a:r>
              <a:rPr lang="en-US" sz="3200" b="1" dirty="0" smtClean="0">
                <a:solidFill>
                  <a:srgbClr val="660033"/>
                </a:solidFill>
              </a:rPr>
              <a:t>3.1.1</a:t>
            </a:r>
            <a:r>
              <a:rPr lang="en-US" sz="3200" dirty="0" smtClean="0"/>
              <a:t> – Contemplates site visits</a:t>
            </a:r>
            <a:endParaRPr lang="en-US" sz="3200" dirty="0"/>
          </a:p>
        </p:txBody>
      </p:sp>
    </p:spTree>
    <p:extLst>
      <p:ext uri="{BB962C8B-B14F-4D97-AF65-F5344CB8AC3E}">
        <p14:creationId xmlns:p14="http://schemas.microsoft.com/office/powerpoint/2010/main" val="157403378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C401-Articles 4-5</a:t>
            </a:r>
            <a:endParaRPr lang="en-US" b="1" dirty="0"/>
          </a:p>
        </p:txBody>
      </p:sp>
      <p:sp>
        <p:nvSpPr>
          <p:cNvPr id="3" name="Content Placeholder 2"/>
          <p:cNvSpPr>
            <a:spLocks noGrp="1"/>
          </p:cNvSpPr>
          <p:nvPr>
            <p:ph idx="1"/>
          </p:nvPr>
        </p:nvSpPr>
        <p:spPr>
          <a:xfrm>
            <a:off x="1154954" y="2603500"/>
            <a:ext cx="8825659" cy="3888740"/>
          </a:xfrm>
        </p:spPr>
        <p:txBody>
          <a:bodyPr>
            <a:normAutofit fontScale="92500" lnSpcReduction="10000"/>
          </a:bodyPr>
          <a:lstStyle/>
          <a:p>
            <a:r>
              <a:rPr lang="en-US" sz="2800" b="1" dirty="0" smtClean="0">
                <a:solidFill>
                  <a:srgbClr val="660033"/>
                </a:solidFill>
              </a:rPr>
              <a:t>Article 4: Additional Services</a:t>
            </a:r>
          </a:p>
          <a:p>
            <a:pPr lvl="1"/>
            <a:r>
              <a:rPr lang="en-US" sz="2600" dirty="0" smtClean="0"/>
              <a:t>Are provided when required in writing and compensated as set forth in Article 11.2</a:t>
            </a:r>
          </a:p>
          <a:p>
            <a:pPr marL="0" indent="0">
              <a:buNone/>
            </a:pPr>
            <a:endParaRPr lang="en-US" sz="2800" dirty="0" smtClean="0"/>
          </a:p>
          <a:p>
            <a:r>
              <a:rPr lang="en-US" sz="2800" b="1" dirty="0" smtClean="0">
                <a:solidFill>
                  <a:srgbClr val="660033"/>
                </a:solidFill>
              </a:rPr>
              <a:t>Article 5:  Architect’s Responsibilities</a:t>
            </a:r>
          </a:p>
          <a:p>
            <a:pPr lvl="1"/>
            <a:r>
              <a:rPr lang="en-US" sz="2600" dirty="0" smtClean="0"/>
              <a:t>Only significant addition is Architect, after receipt of written request, has to provide information to Consultant which will allow Consultant to enforce lien rights</a:t>
            </a:r>
          </a:p>
          <a:p>
            <a:pPr marL="0" indent="0">
              <a:buNone/>
            </a:pPr>
            <a:endParaRPr lang="en-US" sz="2800" dirty="0"/>
          </a:p>
        </p:txBody>
      </p:sp>
    </p:spTree>
    <p:extLst>
      <p:ext uri="{BB962C8B-B14F-4D97-AF65-F5344CB8AC3E}">
        <p14:creationId xmlns:p14="http://schemas.microsoft.com/office/powerpoint/2010/main" val="334711045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C401: Articles 6-8</a:t>
            </a:r>
            <a:endParaRPr lang="en-US" b="1" dirty="0"/>
          </a:p>
        </p:txBody>
      </p:sp>
      <p:sp>
        <p:nvSpPr>
          <p:cNvPr id="3" name="Content Placeholder 2"/>
          <p:cNvSpPr>
            <a:spLocks noGrp="1"/>
          </p:cNvSpPr>
          <p:nvPr>
            <p:ph idx="1"/>
          </p:nvPr>
        </p:nvSpPr>
        <p:spPr>
          <a:xfrm>
            <a:off x="1154954" y="2603499"/>
            <a:ext cx="8825659" cy="4121497"/>
          </a:xfrm>
        </p:spPr>
        <p:txBody>
          <a:bodyPr>
            <a:normAutofit/>
          </a:bodyPr>
          <a:lstStyle/>
          <a:p>
            <a:r>
              <a:rPr lang="en-US" sz="2400" b="1" dirty="0" smtClean="0">
                <a:solidFill>
                  <a:srgbClr val="660033"/>
                </a:solidFill>
              </a:rPr>
              <a:t>Article 6: Cost of the Work</a:t>
            </a:r>
          </a:p>
          <a:p>
            <a:pPr lvl="1"/>
            <a:r>
              <a:rPr lang="en-US" sz="2000" dirty="0" smtClean="0"/>
              <a:t>Must prepare cost estimates for Architect associated with Consultant’s scope</a:t>
            </a:r>
          </a:p>
          <a:p>
            <a:r>
              <a:rPr lang="en-US" sz="2400" b="1" dirty="0" smtClean="0">
                <a:solidFill>
                  <a:srgbClr val="660033"/>
                </a:solidFill>
              </a:rPr>
              <a:t>Article 7: Copyrights and Licenses</a:t>
            </a:r>
          </a:p>
          <a:p>
            <a:pPr lvl="1"/>
            <a:r>
              <a:rPr lang="en-US" sz="2000" dirty="0" smtClean="0"/>
              <a:t>No changes</a:t>
            </a:r>
          </a:p>
          <a:p>
            <a:r>
              <a:rPr lang="en-US" sz="2400" b="1" dirty="0" smtClean="0">
                <a:solidFill>
                  <a:srgbClr val="660033"/>
                </a:solidFill>
              </a:rPr>
              <a:t>Article 8:  Claims and Disputes</a:t>
            </a:r>
          </a:p>
          <a:p>
            <a:pPr lvl="1"/>
            <a:r>
              <a:rPr lang="en-US" sz="2000" b="1" dirty="0" smtClean="0">
                <a:solidFill>
                  <a:srgbClr val="660033"/>
                </a:solidFill>
              </a:rPr>
              <a:t>8.1.1 </a:t>
            </a:r>
            <a:r>
              <a:rPr lang="en-US" sz="2000" dirty="0" smtClean="0"/>
              <a:t>– In essence makes Owner related disputes subject to Owner/Architect dispute resolution, and makes Architect/Consultant disputes subject to mediation and resolution per box checked in Article 8.2.3.</a:t>
            </a:r>
            <a:endParaRPr lang="en-US" sz="2000" dirty="0"/>
          </a:p>
        </p:txBody>
      </p:sp>
    </p:spTree>
    <p:extLst>
      <p:ext uri="{BB962C8B-B14F-4D97-AF65-F5344CB8AC3E}">
        <p14:creationId xmlns:p14="http://schemas.microsoft.com/office/powerpoint/2010/main" val="172212129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C401-Articles 9-10</a:t>
            </a:r>
            <a:endParaRPr lang="en-US" b="1" dirty="0"/>
          </a:p>
        </p:txBody>
      </p:sp>
      <p:sp>
        <p:nvSpPr>
          <p:cNvPr id="3" name="Content Placeholder 2"/>
          <p:cNvSpPr>
            <a:spLocks noGrp="1"/>
          </p:cNvSpPr>
          <p:nvPr>
            <p:ph idx="1"/>
          </p:nvPr>
        </p:nvSpPr>
        <p:spPr/>
        <p:txBody>
          <a:bodyPr>
            <a:normAutofit/>
          </a:bodyPr>
          <a:lstStyle/>
          <a:p>
            <a:r>
              <a:rPr lang="en-US" sz="2800" b="1" dirty="0" smtClean="0">
                <a:solidFill>
                  <a:srgbClr val="660033"/>
                </a:solidFill>
              </a:rPr>
              <a:t>Article 9:  Termination or Suspension</a:t>
            </a:r>
          </a:p>
          <a:p>
            <a:pPr lvl="1"/>
            <a:r>
              <a:rPr lang="en-US" sz="2400" b="1" i="1" dirty="0" smtClean="0">
                <a:solidFill>
                  <a:srgbClr val="660033"/>
                </a:solidFill>
              </a:rPr>
              <a:t>New</a:t>
            </a:r>
            <a:r>
              <a:rPr lang="en-US" sz="2400" b="1" dirty="0" smtClean="0">
                <a:solidFill>
                  <a:srgbClr val="660033"/>
                </a:solidFill>
              </a:rPr>
              <a:t> 9.1.1 </a:t>
            </a:r>
            <a:r>
              <a:rPr lang="en-US" sz="2400" dirty="0" smtClean="0"/>
              <a:t>contemplates negotiation of a Termination Fee and continued use of Instruments of Service Licensing Fee</a:t>
            </a:r>
          </a:p>
          <a:p>
            <a:r>
              <a:rPr lang="en-US" sz="2800" b="1" dirty="0" smtClean="0">
                <a:solidFill>
                  <a:srgbClr val="660033"/>
                </a:solidFill>
              </a:rPr>
              <a:t>Article 10</a:t>
            </a:r>
            <a:r>
              <a:rPr lang="en-US" sz="2800" dirty="0" smtClean="0"/>
              <a:t>:  Miscellaneous Provisions</a:t>
            </a:r>
          </a:p>
          <a:p>
            <a:pPr lvl="1"/>
            <a:r>
              <a:rPr lang="en-US" sz="2400" b="1" dirty="0" smtClean="0">
                <a:solidFill>
                  <a:srgbClr val="660033"/>
                </a:solidFill>
              </a:rPr>
              <a:t>10.6.1 </a:t>
            </a:r>
            <a:r>
              <a:rPr lang="en-US" sz="2400" dirty="0" smtClean="0"/>
              <a:t>and </a:t>
            </a:r>
            <a:r>
              <a:rPr lang="en-US" sz="2400" b="1" dirty="0" smtClean="0">
                <a:solidFill>
                  <a:srgbClr val="660033"/>
                </a:solidFill>
              </a:rPr>
              <a:t>10.7</a:t>
            </a:r>
            <a:r>
              <a:rPr lang="en-US" sz="2400" dirty="0" smtClean="0"/>
              <a:t> – Adds confidential information and “savings” clause</a:t>
            </a:r>
            <a:endParaRPr lang="en-US" sz="2400" dirty="0"/>
          </a:p>
        </p:txBody>
      </p:sp>
    </p:spTree>
    <p:extLst>
      <p:ext uri="{BB962C8B-B14F-4D97-AF65-F5344CB8AC3E}">
        <p14:creationId xmlns:p14="http://schemas.microsoft.com/office/powerpoint/2010/main" val="11789022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C401-Articles 11-13</a:t>
            </a:r>
            <a:endParaRPr lang="en-US" b="1" dirty="0"/>
          </a:p>
        </p:txBody>
      </p:sp>
      <p:sp>
        <p:nvSpPr>
          <p:cNvPr id="3" name="Content Placeholder 2"/>
          <p:cNvSpPr>
            <a:spLocks noGrp="1"/>
          </p:cNvSpPr>
          <p:nvPr>
            <p:ph idx="1"/>
          </p:nvPr>
        </p:nvSpPr>
        <p:spPr/>
        <p:txBody>
          <a:bodyPr>
            <a:normAutofit/>
          </a:bodyPr>
          <a:lstStyle/>
          <a:p>
            <a:r>
              <a:rPr lang="en-US" sz="2400" b="1" dirty="0" smtClean="0">
                <a:solidFill>
                  <a:srgbClr val="660033"/>
                </a:solidFill>
              </a:rPr>
              <a:t>Article 11 – Compensation</a:t>
            </a:r>
          </a:p>
          <a:p>
            <a:pPr lvl="1"/>
            <a:r>
              <a:rPr lang="en-US" sz="2000" dirty="0" smtClean="0"/>
              <a:t>No changes</a:t>
            </a:r>
          </a:p>
          <a:p>
            <a:r>
              <a:rPr lang="en-US" sz="2400" b="1" dirty="0" smtClean="0">
                <a:solidFill>
                  <a:srgbClr val="660033"/>
                </a:solidFill>
              </a:rPr>
              <a:t>Article 12 – Special Terms and Conditions</a:t>
            </a:r>
          </a:p>
          <a:p>
            <a:pPr lvl="1"/>
            <a:r>
              <a:rPr lang="en-US" sz="2000" dirty="0" smtClean="0"/>
              <a:t>Make sure to include if applicable, delete if not.</a:t>
            </a:r>
          </a:p>
          <a:p>
            <a:r>
              <a:rPr lang="en-US" sz="2400" b="1" dirty="0" smtClean="0">
                <a:solidFill>
                  <a:srgbClr val="660033"/>
                </a:solidFill>
              </a:rPr>
              <a:t>Article 13 – Scope of Agreement</a:t>
            </a:r>
          </a:p>
          <a:p>
            <a:pPr lvl="1"/>
            <a:r>
              <a:rPr lang="en-US" sz="2000" dirty="0" smtClean="0"/>
              <a:t>Again, indicates the E203 (BIM and Digital Data Exhibit) is part of the Contract.</a:t>
            </a:r>
            <a:endParaRPr lang="en-US" sz="2000" dirty="0"/>
          </a:p>
        </p:txBody>
      </p:sp>
    </p:spTree>
    <p:extLst>
      <p:ext uri="{BB962C8B-B14F-4D97-AF65-F5344CB8AC3E}">
        <p14:creationId xmlns:p14="http://schemas.microsoft.com/office/powerpoint/2010/main" val="424790818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A201-Article 1-General Provisions</a:t>
            </a:r>
            <a:endParaRPr lang="en-US" b="1" dirty="0"/>
          </a:p>
        </p:txBody>
      </p:sp>
      <p:sp>
        <p:nvSpPr>
          <p:cNvPr id="3" name="Content Placeholder 2"/>
          <p:cNvSpPr>
            <a:spLocks noGrp="1"/>
          </p:cNvSpPr>
          <p:nvPr>
            <p:ph idx="1"/>
          </p:nvPr>
        </p:nvSpPr>
        <p:spPr/>
        <p:txBody>
          <a:bodyPr>
            <a:normAutofit/>
          </a:bodyPr>
          <a:lstStyle/>
          <a:p>
            <a:r>
              <a:rPr lang="en-US" sz="2400" b="1" dirty="0" smtClean="0">
                <a:solidFill>
                  <a:srgbClr val="660033"/>
                </a:solidFill>
              </a:rPr>
              <a:t>1.2.1.1 </a:t>
            </a:r>
            <a:r>
              <a:rPr lang="en-US" sz="2400" dirty="0" smtClean="0"/>
              <a:t>– “Savings” Clause</a:t>
            </a:r>
          </a:p>
          <a:p>
            <a:r>
              <a:rPr lang="en-US" sz="2400" b="1" dirty="0" smtClean="0">
                <a:solidFill>
                  <a:srgbClr val="660033"/>
                </a:solidFill>
              </a:rPr>
              <a:t>1.6</a:t>
            </a:r>
            <a:r>
              <a:rPr lang="en-US" sz="2400" dirty="0" smtClean="0"/>
              <a:t> – All notices must be in writing but the provision now recognizes that all required notices, other than Notice of Claims required under Article 15.1.3, can be provided by electronic means (email) if allowed per a provision in the A101 (the Agreement).</a:t>
            </a:r>
          </a:p>
          <a:p>
            <a:r>
              <a:rPr lang="en-US" sz="2400" b="1" dirty="0" smtClean="0">
                <a:solidFill>
                  <a:srgbClr val="660033"/>
                </a:solidFill>
              </a:rPr>
              <a:t>1.7/1.8</a:t>
            </a:r>
            <a:r>
              <a:rPr lang="en-US" sz="2400" dirty="0" smtClean="0"/>
              <a:t> – BIM and Digital Data transmission similar to B101 requirements.</a:t>
            </a:r>
            <a:endParaRPr lang="en-US" sz="2400" dirty="0"/>
          </a:p>
        </p:txBody>
      </p:sp>
    </p:spTree>
    <p:extLst>
      <p:ext uri="{BB962C8B-B14F-4D97-AF65-F5344CB8AC3E}">
        <p14:creationId xmlns:p14="http://schemas.microsoft.com/office/powerpoint/2010/main" val="315656598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A201-Article 2-Owner</a:t>
            </a:r>
            <a:endParaRPr lang="en-US" b="1" dirty="0"/>
          </a:p>
        </p:txBody>
      </p:sp>
      <p:sp>
        <p:nvSpPr>
          <p:cNvPr id="3" name="Content Placeholder 2"/>
          <p:cNvSpPr>
            <a:spLocks noGrp="1"/>
          </p:cNvSpPr>
          <p:nvPr>
            <p:ph idx="1"/>
          </p:nvPr>
        </p:nvSpPr>
        <p:spPr/>
        <p:txBody>
          <a:bodyPr>
            <a:normAutofit/>
          </a:bodyPr>
          <a:lstStyle/>
          <a:p>
            <a:r>
              <a:rPr lang="en-US" sz="2000" b="1" dirty="0" smtClean="0">
                <a:solidFill>
                  <a:srgbClr val="660033"/>
                </a:solidFill>
              </a:rPr>
              <a:t>2.2 </a:t>
            </a:r>
            <a:r>
              <a:rPr lang="en-US" sz="2000" dirty="0" smtClean="0"/>
              <a:t>– Article has been significantly changed.  The Contractor can now demand confirmation of Owner’s financial viability </a:t>
            </a:r>
            <a:r>
              <a:rPr lang="en-US" sz="2000" u="sng" dirty="0" smtClean="0"/>
              <a:t>after</a:t>
            </a:r>
            <a:r>
              <a:rPr lang="en-US" sz="2000" dirty="0" smtClean="0"/>
              <a:t> commencement of the work if Owner fails to make payments as required, the Contractor identifies in writing a reasonable concern with Owner’s ability to pay, or if a change in work materially changes the Contract Sum.</a:t>
            </a:r>
          </a:p>
          <a:p>
            <a:pPr lvl="1"/>
            <a:r>
              <a:rPr lang="en-US" sz="2000" dirty="0" smtClean="0">
                <a:solidFill>
                  <a:srgbClr val="660033"/>
                </a:solidFill>
              </a:rPr>
              <a:t>Contractor can stop performing all or some of the work until reasonable evidence is provided.</a:t>
            </a:r>
          </a:p>
          <a:p>
            <a:r>
              <a:rPr lang="en-US" sz="2000" b="1" dirty="0" smtClean="0">
                <a:solidFill>
                  <a:srgbClr val="660033"/>
                </a:solidFill>
              </a:rPr>
              <a:t>2.2.4 </a:t>
            </a:r>
            <a:r>
              <a:rPr lang="en-US" sz="2000" dirty="0" smtClean="0"/>
              <a:t>– New provision for situations involving receipt of and disclosure of confidential information.</a:t>
            </a:r>
            <a:endParaRPr lang="en-US" sz="2000" dirty="0"/>
          </a:p>
        </p:txBody>
      </p:sp>
    </p:spTree>
    <p:extLst>
      <p:ext uri="{BB962C8B-B14F-4D97-AF65-F5344CB8AC3E}">
        <p14:creationId xmlns:p14="http://schemas.microsoft.com/office/powerpoint/2010/main" val="14307709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1504604" y="1088967"/>
            <a:ext cx="8824913" cy="5320145"/>
          </a:xfrm>
        </p:spPr>
        <p:txBody>
          <a:bodyPr>
            <a:noAutofit/>
          </a:bodyPr>
          <a:lstStyle/>
          <a:p>
            <a:pPr lvl="1"/>
            <a:r>
              <a:rPr lang="en-US" sz="2400" b="1" dirty="0" smtClean="0">
                <a:solidFill>
                  <a:srgbClr val="660033"/>
                </a:solidFill>
              </a:rPr>
              <a:t>1.1.5</a:t>
            </a:r>
            <a:r>
              <a:rPr lang="en-US" sz="2400" dirty="0" smtClean="0"/>
              <a:t> – Procurement/Delivery Method</a:t>
            </a:r>
          </a:p>
          <a:p>
            <a:pPr lvl="1"/>
            <a:r>
              <a:rPr lang="en-US" sz="2400" b="1" dirty="0" smtClean="0">
                <a:solidFill>
                  <a:srgbClr val="660033"/>
                </a:solidFill>
              </a:rPr>
              <a:t>1.1.6</a:t>
            </a:r>
            <a:r>
              <a:rPr lang="en-US" sz="2400" dirty="0" smtClean="0"/>
              <a:t> – Sustainable Objective for Project - Use of E204, Sustainable Project Objective</a:t>
            </a:r>
          </a:p>
          <a:p>
            <a:pPr lvl="2"/>
            <a:r>
              <a:rPr lang="en-US" sz="2400" dirty="0" smtClean="0">
                <a:solidFill>
                  <a:srgbClr val="660033"/>
                </a:solidFill>
              </a:rPr>
              <a:t>Does not carry over automatically in C401</a:t>
            </a:r>
          </a:p>
          <a:p>
            <a:pPr lvl="1"/>
            <a:r>
              <a:rPr lang="en-US" sz="2400" b="1" dirty="0" smtClean="0">
                <a:solidFill>
                  <a:srgbClr val="660033"/>
                </a:solidFill>
              </a:rPr>
              <a:t>1.1.9</a:t>
            </a:r>
            <a:r>
              <a:rPr lang="en-US" sz="2400" dirty="0" smtClean="0"/>
              <a:t> – Specific Listing of Owner Provided Consultants</a:t>
            </a:r>
          </a:p>
          <a:p>
            <a:pPr lvl="1"/>
            <a:r>
              <a:rPr lang="en-US" sz="2400" b="1" dirty="0" smtClean="0">
                <a:solidFill>
                  <a:srgbClr val="660033"/>
                </a:solidFill>
              </a:rPr>
              <a:t>1.1.11.1</a:t>
            </a:r>
            <a:r>
              <a:rPr lang="en-US" sz="2400" dirty="0" smtClean="0"/>
              <a:t> – List of Architect Provided Consultants as Part of “Basic Services”  (</a:t>
            </a:r>
            <a:r>
              <a:rPr lang="en-US" sz="2400" i="1" dirty="0"/>
              <a:t>S</a:t>
            </a:r>
            <a:r>
              <a:rPr lang="en-US" sz="2400" i="1" dirty="0" smtClean="0"/>
              <a:t>ee</a:t>
            </a:r>
            <a:r>
              <a:rPr lang="en-US" sz="2400" dirty="0" smtClean="0"/>
              <a:t> Article 4)</a:t>
            </a:r>
          </a:p>
          <a:p>
            <a:pPr lvl="1"/>
            <a:r>
              <a:rPr lang="en-US" sz="2400" b="1" dirty="0" smtClean="0">
                <a:solidFill>
                  <a:srgbClr val="660033"/>
                </a:solidFill>
              </a:rPr>
              <a:t>1.1.11.2</a:t>
            </a:r>
            <a:r>
              <a:rPr lang="en-US" sz="2400" dirty="0" smtClean="0"/>
              <a:t> – List of Consultants Provided under “Supplemental Services”  (</a:t>
            </a:r>
            <a:r>
              <a:rPr lang="en-US" sz="2400" i="1" dirty="0" smtClean="0"/>
              <a:t>See</a:t>
            </a:r>
            <a:r>
              <a:rPr lang="en-US" sz="2400" dirty="0" smtClean="0"/>
              <a:t> Article 4)</a:t>
            </a:r>
          </a:p>
          <a:p>
            <a:pPr lvl="1"/>
            <a:r>
              <a:rPr lang="en-US" sz="2400" b="1" dirty="0" smtClean="0">
                <a:solidFill>
                  <a:srgbClr val="660033"/>
                </a:solidFill>
              </a:rPr>
              <a:t>1.1.12 </a:t>
            </a:r>
            <a:r>
              <a:rPr lang="en-US" sz="2400" dirty="0" smtClean="0"/>
              <a:t>– “Other” Initial Information</a:t>
            </a:r>
            <a:endParaRPr lang="en-US" sz="2400" dirty="0"/>
          </a:p>
        </p:txBody>
      </p:sp>
    </p:spTree>
    <p:extLst>
      <p:ext uri="{BB962C8B-B14F-4D97-AF65-F5344CB8AC3E}">
        <p14:creationId xmlns:p14="http://schemas.microsoft.com/office/powerpoint/2010/main" val="157526952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A201-Article 3-Contractor</a:t>
            </a:r>
            <a:endParaRPr lang="en-US" b="1" dirty="0"/>
          </a:p>
        </p:txBody>
      </p:sp>
      <p:sp>
        <p:nvSpPr>
          <p:cNvPr id="3" name="Content Placeholder 2"/>
          <p:cNvSpPr>
            <a:spLocks noGrp="1"/>
          </p:cNvSpPr>
          <p:nvPr>
            <p:ph idx="1"/>
          </p:nvPr>
        </p:nvSpPr>
        <p:spPr/>
        <p:txBody>
          <a:bodyPr>
            <a:normAutofit/>
          </a:bodyPr>
          <a:lstStyle/>
          <a:p>
            <a:r>
              <a:rPr lang="en-US" sz="2400" b="1" dirty="0" smtClean="0">
                <a:solidFill>
                  <a:srgbClr val="660033"/>
                </a:solidFill>
              </a:rPr>
              <a:t>3.3.1</a:t>
            </a:r>
            <a:r>
              <a:rPr lang="en-US" sz="2400" dirty="0" smtClean="0"/>
              <a:t> – Attempts to clarify roles of Architect and Contractor regarding means and methods, and safety.</a:t>
            </a:r>
          </a:p>
          <a:p>
            <a:pPr lvl="1"/>
            <a:r>
              <a:rPr lang="en-US" sz="2000" dirty="0" smtClean="0"/>
              <a:t>Contractor is responsible for means and methods unless means and methods are specific instructions provided in the Contract Documents.</a:t>
            </a:r>
          </a:p>
          <a:p>
            <a:pPr lvl="1"/>
            <a:r>
              <a:rPr lang="en-US" sz="2000" dirty="0" smtClean="0"/>
              <a:t>If means and methods are prescribed, the Contractor must evaluate for safety.</a:t>
            </a:r>
          </a:p>
          <a:p>
            <a:pPr lvl="1"/>
            <a:r>
              <a:rPr lang="en-US" sz="2000" dirty="0" smtClean="0"/>
              <a:t>If Contractor provides notice that prescribed means are not safe, Contractor must propose alternative.</a:t>
            </a:r>
          </a:p>
        </p:txBody>
      </p:sp>
    </p:spTree>
    <p:extLst>
      <p:ext uri="{BB962C8B-B14F-4D97-AF65-F5344CB8AC3E}">
        <p14:creationId xmlns:p14="http://schemas.microsoft.com/office/powerpoint/2010/main" val="90946523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1388225" y="916016"/>
            <a:ext cx="8824913" cy="5335155"/>
          </a:xfrm>
        </p:spPr>
        <p:txBody>
          <a:bodyPr>
            <a:normAutofit/>
          </a:bodyPr>
          <a:lstStyle/>
          <a:p>
            <a:pPr lvl="1"/>
            <a:r>
              <a:rPr lang="en-US" sz="3200" dirty="0"/>
              <a:t>If Contractor proposes alternative, Architect only evaluates for conformance with the design intent of completed construction</a:t>
            </a:r>
            <a:r>
              <a:rPr lang="en-US" sz="3200" dirty="0" smtClean="0"/>
              <a:t>.</a:t>
            </a:r>
          </a:p>
          <a:p>
            <a:pPr lvl="2"/>
            <a:r>
              <a:rPr lang="en-US" sz="2800" dirty="0" smtClean="0"/>
              <a:t>Unless Architect objects to Contractor’s alternative, Contractor must perform per its proposed alternative.</a:t>
            </a:r>
          </a:p>
          <a:p>
            <a:pPr marL="914400" lvl="2" indent="0">
              <a:buNone/>
            </a:pPr>
            <a:endParaRPr lang="en-US" sz="2800" dirty="0"/>
          </a:p>
          <a:p>
            <a:pPr lvl="3"/>
            <a:r>
              <a:rPr lang="en-US" sz="2400" b="1" i="1" dirty="0" smtClean="0">
                <a:solidFill>
                  <a:srgbClr val="660033"/>
                </a:solidFill>
              </a:rPr>
              <a:t>NOTE:</a:t>
            </a:r>
            <a:r>
              <a:rPr lang="en-US" sz="2400" b="1" dirty="0" smtClean="0">
                <a:solidFill>
                  <a:srgbClr val="660033"/>
                </a:solidFill>
              </a:rPr>
              <a:t>  </a:t>
            </a:r>
            <a:r>
              <a:rPr lang="en-US" sz="2400" b="1" i="1" dirty="0" smtClean="0">
                <a:solidFill>
                  <a:srgbClr val="660033"/>
                </a:solidFill>
              </a:rPr>
              <a:t>Unclear whether Contractor can claim as additional work.</a:t>
            </a:r>
            <a:endParaRPr lang="en-US" sz="2400" b="1" i="1" dirty="0">
              <a:solidFill>
                <a:srgbClr val="660033"/>
              </a:solidFill>
            </a:endParaRPr>
          </a:p>
        </p:txBody>
      </p:sp>
    </p:spTree>
    <p:extLst>
      <p:ext uri="{BB962C8B-B14F-4D97-AF65-F5344CB8AC3E}">
        <p14:creationId xmlns:p14="http://schemas.microsoft.com/office/powerpoint/2010/main" val="241062457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1221971" y="839094"/>
            <a:ext cx="8824913" cy="5304011"/>
          </a:xfrm>
        </p:spPr>
        <p:txBody>
          <a:bodyPr>
            <a:noAutofit/>
          </a:bodyPr>
          <a:lstStyle/>
          <a:p>
            <a:r>
              <a:rPr lang="en-US" sz="2400" dirty="0" smtClean="0"/>
              <a:t>3.5.2 – Clarifies that all warranties are to be issued in Owner’s name.</a:t>
            </a:r>
          </a:p>
          <a:p>
            <a:r>
              <a:rPr lang="en-US" sz="2400" dirty="0" smtClean="0"/>
              <a:t>3.7.4 – Notice for Differing Site Conditions must now be provided in 14 (versus 21) days.</a:t>
            </a:r>
          </a:p>
          <a:p>
            <a:r>
              <a:rPr lang="en-US" sz="2400" dirty="0" smtClean="0"/>
              <a:t>3.10.1 – Provides for more detail in Contractor’s schedule including interim milestones, apportionment of work by construction activity, time required for completion of each portion of work.</a:t>
            </a:r>
          </a:p>
          <a:p>
            <a:pPr lvl="1"/>
            <a:r>
              <a:rPr lang="en-US" sz="2000" b="1" i="1" dirty="0" smtClean="0">
                <a:solidFill>
                  <a:srgbClr val="660033"/>
                </a:solidFill>
              </a:rPr>
              <a:t>NOTE:  Likely causes additional analysis by Architect as Architect “must review and approve, or take other appropriate action upon Contractor’s submittals …” (See, B101, Article 3.6.4.2) and must promptly report to Owner known deviations from most recent Contractor submittal schedule (See, B101, Article 3.6.2.1).</a:t>
            </a:r>
            <a:endParaRPr lang="en-US" sz="2000" b="1" i="1" dirty="0">
              <a:solidFill>
                <a:srgbClr val="660033"/>
              </a:solidFill>
            </a:endParaRPr>
          </a:p>
        </p:txBody>
      </p:sp>
    </p:spTree>
    <p:extLst>
      <p:ext uri="{BB962C8B-B14F-4D97-AF65-F5344CB8AC3E}">
        <p14:creationId xmlns:p14="http://schemas.microsoft.com/office/powerpoint/2010/main" val="359985801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1221971" y="1123834"/>
            <a:ext cx="8824913" cy="4778202"/>
          </a:xfrm>
        </p:spPr>
        <p:txBody>
          <a:bodyPr>
            <a:noAutofit/>
          </a:bodyPr>
          <a:lstStyle/>
          <a:p>
            <a:r>
              <a:rPr lang="en-US" sz="2400" b="1" dirty="0" smtClean="0">
                <a:solidFill>
                  <a:srgbClr val="660033"/>
                </a:solidFill>
              </a:rPr>
              <a:t>3.12.10</a:t>
            </a:r>
            <a:r>
              <a:rPr lang="en-US" sz="2400" dirty="0" smtClean="0"/>
              <a:t> – The provision that “the Contractor shall not be responsible for the adequacy of the performance and design criteria specified in the Contract Documents” has been stricken.  However, a provision has been added that “the Contractor shall be entitled to rely upon the adequacy and accuracy of the performance and design criteria provided in the Contract Documents.”</a:t>
            </a:r>
          </a:p>
          <a:p>
            <a:pPr lvl="1"/>
            <a:r>
              <a:rPr lang="en-US" sz="2000" b="1" dirty="0" smtClean="0">
                <a:solidFill>
                  <a:srgbClr val="660033"/>
                </a:solidFill>
              </a:rPr>
              <a:t>Possibly add provision indicating Contractor’s design professional is responsible for complete review and analysis of performance and design criteria and must provide notice to Architect of any issues that reasonably should have been discovered.</a:t>
            </a:r>
            <a:endParaRPr lang="en-US" sz="2000" b="1" dirty="0">
              <a:solidFill>
                <a:srgbClr val="660033"/>
              </a:solidFill>
            </a:endParaRPr>
          </a:p>
        </p:txBody>
      </p:sp>
    </p:spTree>
    <p:extLst>
      <p:ext uri="{BB962C8B-B14F-4D97-AF65-F5344CB8AC3E}">
        <p14:creationId xmlns:p14="http://schemas.microsoft.com/office/powerpoint/2010/main" val="124248352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1197033" y="1564409"/>
            <a:ext cx="8824913" cy="4412441"/>
          </a:xfrm>
        </p:spPr>
        <p:txBody>
          <a:bodyPr>
            <a:normAutofit/>
          </a:bodyPr>
          <a:lstStyle/>
          <a:p>
            <a:r>
              <a:rPr lang="en-US" sz="2800" b="1" dirty="0" smtClean="0">
                <a:solidFill>
                  <a:srgbClr val="660033"/>
                </a:solidFill>
              </a:rPr>
              <a:t>3.17</a:t>
            </a:r>
            <a:r>
              <a:rPr lang="en-US" sz="2800" dirty="0" smtClean="0"/>
              <a:t> – Contractor must now have actual knowledge of a patent infringement to be liable.</a:t>
            </a:r>
          </a:p>
          <a:p>
            <a:pPr marL="0" indent="0">
              <a:buNone/>
            </a:pPr>
            <a:endParaRPr lang="en-US" sz="2800" dirty="0"/>
          </a:p>
          <a:p>
            <a:r>
              <a:rPr lang="en-US" sz="2800" b="1" dirty="0" smtClean="0">
                <a:solidFill>
                  <a:srgbClr val="660033"/>
                </a:solidFill>
              </a:rPr>
              <a:t>3.18</a:t>
            </a:r>
            <a:r>
              <a:rPr lang="en-US" sz="2800" dirty="0" smtClean="0"/>
              <a:t> – Indemnification clause needs to be revised to comport with Michigan law for private projects.</a:t>
            </a:r>
            <a:endParaRPr lang="en-US" sz="2800" dirty="0"/>
          </a:p>
        </p:txBody>
      </p:sp>
    </p:spTree>
    <p:extLst>
      <p:ext uri="{BB962C8B-B14F-4D97-AF65-F5344CB8AC3E}">
        <p14:creationId xmlns:p14="http://schemas.microsoft.com/office/powerpoint/2010/main" val="348410414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A201-Article 4-Architect</a:t>
            </a:r>
            <a:endParaRPr lang="en-US" b="1" dirty="0"/>
          </a:p>
        </p:txBody>
      </p:sp>
      <p:sp>
        <p:nvSpPr>
          <p:cNvPr id="3" name="Content Placeholder 2"/>
          <p:cNvSpPr>
            <a:spLocks noGrp="1"/>
          </p:cNvSpPr>
          <p:nvPr>
            <p:ph idx="1"/>
          </p:nvPr>
        </p:nvSpPr>
        <p:spPr>
          <a:xfrm>
            <a:off x="1154954" y="2794693"/>
            <a:ext cx="8825659" cy="3416300"/>
          </a:xfrm>
        </p:spPr>
        <p:txBody>
          <a:bodyPr>
            <a:normAutofit/>
          </a:bodyPr>
          <a:lstStyle/>
          <a:p>
            <a:r>
              <a:rPr lang="en-US" sz="2800" b="1" dirty="0" smtClean="0">
                <a:solidFill>
                  <a:srgbClr val="660033"/>
                </a:solidFill>
              </a:rPr>
              <a:t>4.2.4</a:t>
            </a:r>
            <a:r>
              <a:rPr lang="en-US" sz="2800" dirty="0" smtClean="0"/>
              <a:t> – Most notable change is that Owner/Contractor communications involving Architect’s services or professional responsibilities must include Architect and the substance of all direct communication between Owner and Contractor must be promptly reported to the Architect.</a:t>
            </a:r>
            <a:endParaRPr lang="en-US" sz="2800" dirty="0"/>
          </a:p>
        </p:txBody>
      </p:sp>
    </p:spTree>
    <p:extLst>
      <p:ext uri="{BB962C8B-B14F-4D97-AF65-F5344CB8AC3E}">
        <p14:creationId xmlns:p14="http://schemas.microsoft.com/office/powerpoint/2010/main" val="110392405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A201-Article 5-Subcontractors</a:t>
            </a:r>
            <a:endParaRPr lang="en-US" b="1" dirty="0"/>
          </a:p>
        </p:txBody>
      </p:sp>
      <p:sp>
        <p:nvSpPr>
          <p:cNvPr id="3" name="Content Placeholder 2"/>
          <p:cNvSpPr>
            <a:spLocks noGrp="1"/>
          </p:cNvSpPr>
          <p:nvPr>
            <p:ph idx="1"/>
          </p:nvPr>
        </p:nvSpPr>
        <p:spPr>
          <a:xfrm>
            <a:off x="1122830" y="2803006"/>
            <a:ext cx="8825659" cy="3416300"/>
          </a:xfrm>
        </p:spPr>
        <p:txBody>
          <a:bodyPr>
            <a:normAutofit/>
          </a:bodyPr>
          <a:lstStyle/>
          <a:p>
            <a:r>
              <a:rPr lang="en-US" sz="3200" b="1" dirty="0" smtClean="0">
                <a:solidFill>
                  <a:srgbClr val="660033"/>
                </a:solidFill>
              </a:rPr>
              <a:t>5.3</a:t>
            </a:r>
            <a:r>
              <a:rPr lang="en-US" sz="3200" dirty="0" smtClean="0"/>
              <a:t> – Clarifies subcontract agreements must be in writing.</a:t>
            </a:r>
            <a:endParaRPr lang="en-US" sz="3200" dirty="0"/>
          </a:p>
        </p:txBody>
      </p:sp>
    </p:spTree>
    <p:extLst>
      <p:ext uri="{BB962C8B-B14F-4D97-AF65-F5344CB8AC3E}">
        <p14:creationId xmlns:p14="http://schemas.microsoft.com/office/powerpoint/2010/main" val="422701605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4954" y="773083"/>
            <a:ext cx="8761413" cy="1155469"/>
          </a:xfrm>
        </p:spPr>
        <p:txBody>
          <a:bodyPr/>
          <a:lstStyle/>
          <a:p>
            <a:r>
              <a:rPr lang="en-US" b="1" dirty="0" smtClean="0"/>
              <a:t>A201-Article 6-Construction by Owner or Separate Contractor</a:t>
            </a:r>
            <a:endParaRPr lang="en-US" b="1" dirty="0"/>
          </a:p>
        </p:txBody>
      </p:sp>
      <p:sp>
        <p:nvSpPr>
          <p:cNvPr id="3" name="Content Placeholder 2"/>
          <p:cNvSpPr>
            <a:spLocks noGrp="1"/>
          </p:cNvSpPr>
          <p:nvPr>
            <p:ph idx="1"/>
          </p:nvPr>
        </p:nvSpPr>
        <p:spPr>
          <a:xfrm>
            <a:off x="1154954" y="3044074"/>
            <a:ext cx="8825659" cy="3416300"/>
          </a:xfrm>
        </p:spPr>
        <p:txBody>
          <a:bodyPr>
            <a:normAutofit/>
          </a:bodyPr>
          <a:lstStyle/>
          <a:p>
            <a:r>
              <a:rPr lang="en-US" sz="3200" b="1" dirty="0" smtClean="0">
                <a:solidFill>
                  <a:srgbClr val="660033"/>
                </a:solidFill>
              </a:rPr>
              <a:t>6.2.2</a:t>
            </a:r>
            <a:r>
              <a:rPr lang="en-US" sz="3200" dirty="0" smtClean="0"/>
              <a:t> – Clarifies that Contractor is not responsible for defective work by others unless the defect is “apparent” to the Contractor.</a:t>
            </a:r>
            <a:endParaRPr lang="en-US" sz="3200" dirty="0"/>
          </a:p>
        </p:txBody>
      </p:sp>
    </p:spTree>
    <p:extLst>
      <p:ext uri="{BB962C8B-B14F-4D97-AF65-F5344CB8AC3E}">
        <p14:creationId xmlns:p14="http://schemas.microsoft.com/office/powerpoint/2010/main" val="369240859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A201-Article 7-Changes in the Work</a:t>
            </a:r>
            <a:endParaRPr lang="en-US" b="1" dirty="0"/>
          </a:p>
        </p:txBody>
      </p:sp>
      <p:sp>
        <p:nvSpPr>
          <p:cNvPr id="3" name="Content Placeholder 2"/>
          <p:cNvSpPr>
            <a:spLocks noGrp="1"/>
          </p:cNvSpPr>
          <p:nvPr>
            <p:ph idx="1"/>
          </p:nvPr>
        </p:nvSpPr>
        <p:spPr/>
        <p:txBody>
          <a:bodyPr>
            <a:noAutofit/>
          </a:bodyPr>
          <a:lstStyle/>
          <a:p>
            <a:r>
              <a:rPr lang="en-US" sz="2400" b="1" dirty="0" smtClean="0">
                <a:solidFill>
                  <a:srgbClr val="660033"/>
                </a:solidFill>
              </a:rPr>
              <a:t>7.3.5</a:t>
            </a:r>
            <a:r>
              <a:rPr lang="en-US" sz="2400" dirty="0" smtClean="0"/>
              <a:t> – Clarifies that disputes over adjustments in Contract Time are subject to Article 15 claims procedures.</a:t>
            </a:r>
            <a:endParaRPr lang="en-US" sz="2400" dirty="0"/>
          </a:p>
          <a:p>
            <a:r>
              <a:rPr lang="en-US" sz="2400" b="1" dirty="0" smtClean="0">
                <a:solidFill>
                  <a:srgbClr val="660033"/>
                </a:solidFill>
              </a:rPr>
              <a:t>7.4</a:t>
            </a:r>
            <a:r>
              <a:rPr lang="en-US" sz="2400" dirty="0" smtClean="0"/>
              <a:t> – The Contractor can now challenge the Architect’s order that a change is a “minor change in the work.”  However, if there is no challenge by the Contractor before the Contractor implements the work, there can be no challenge.</a:t>
            </a:r>
            <a:endParaRPr lang="en-US" sz="2400" dirty="0"/>
          </a:p>
        </p:txBody>
      </p:sp>
    </p:spTree>
    <p:extLst>
      <p:ext uri="{BB962C8B-B14F-4D97-AF65-F5344CB8AC3E}">
        <p14:creationId xmlns:p14="http://schemas.microsoft.com/office/powerpoint/2010/main" val="108517024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A201-Article 8-Time</a:t>
            </a:r>
            <a:endParaRPr lang="en-US" b="1" dirty="0"/>
          </a:p>
        </p:txBody>
      </p:sp>
      <p:sp>
        <p:nvSpPr>
          <p:cNvPr id="3" name="Content Placeholder 2"/>
          <p:cNvSpPr>
            <a:spLocks noGrp="1"/>
          </p:cNvSpPr>
          <p:nvPr>
            <p:ph idx="1"/>
          </p:nvPr>
        </p:nvSpPr>
        <p:spPr/>
        <p:txBody>
          <a:bodyPr>
            <a:normAutofit/>
          </a:bodyPr>
          <a:lstStyle/>
          <a:p>
            <a:r>
              <a:rPr lang="en-US" sz="2800" dirty="0" smtClean="0"/>
              <a:t>There are no critical changes.</a:t>
            </a:r>
            <a:endParaRPr lang="en-US" sz="2800" dirty="0"/>
          </a:p>
        </p:txBody>
      </p:sp>
    </p:spTree>
    <p:extLst>
      <p:ext uri="{BB962C8B-B14F-4D97-AF65-F5344CB8AC3E}">
        <p14:creationId xmlns:p14="http://schemas.microsoft.com/office/powerpoint/2010/main" val="33597793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1188720" y="822267"/>
            <a:ext cx="8824913" cy="5395653"/>
          </a:xfrm>
        </p:spPr>
        <p:txBody>
          <a:bodyPr>
            <a:noAutofit/>
          </a:bodyPr>
          <a:lstStyle/>
          <a:p>
            <a:pPr lvl="1"/>
            <a:r>
              <a:rPr lang="en-US" sz="2800" b="1" dirty="0" smtClean="0">
                <a:solidFill>
                  <a:srgbClr val="660033"/>
                </a:solidFill>
              </a:rPr>
              <a:t>1.2</a:t>
            </a:r>
            <a:r>
              <a:rPr lang="en-US" sz="2800" dirty="0" smtClean="0"/>
              <a:t> – Recognition that Initial Information can change, but addition of new clause specifically indicates that for “material change” the Owner </a:t>
            </a:r>
            <a:r>
              <a:rPr lang="en-US" sz="2800" u="sng" dirty="0" smtClean="0"/>
              <a:t>shall</a:t>
            </a:r>
            <a:r>
              <a:rPr lang="en-US" sz="2800" dirty="0" smtClean="0"/>
              <a:t> adjust:</a:t>
            </a:r>
          </a:p>
          <a:p>
            <a:pPr lvl="2"/>
            <a:r>
              <a:rPr lang="en-US" sz="2800" dirty="0" smtClean="0"/>
              <a:t>Budget</a:t>
            </a:r>
          </a:p>
          <a:p>
            <a:pPr lvl="2"/>
            <a:r>
              <a:rPr lang="en-US" sz="2800" dirty="0" smtClean="0"/>
              <a:t>Design/Construction Milestones</a:t>
            </a:r>
          </a:p>
          <a:p>
            <a:pPr lvl="1"/>
            <a:r>
              <a:rPr lang="en-US" sz="2800" b="1" dirty="0" smtClean="0">
                <a:solidFill>
                  <a:srgbClr val="660033"/>
                </a:solidFill>
              </a:rPr>
              <a:t>1.3</a:t>
            </a:r>
            <a:r>
              <a:rPr lang="en-US" sz="2800" dirty="0" smtClean="0"/>
              <a:t> – Digital Data Protocol (if any) is agreed upon; requires use of E203-2013</a:t>
            </a:r>
          </a:p>
          <a:p>
            <a:pPr lvl="2"/>
            <a:r>
              <a:rPr lang="en-US" sz="2400" dirty="0" smtClean="0">
                <a:solidFill>
                  <a:srgbClr val="660033"/>
                </a:solidFill>
              </a:rPr>
              <a:t>If the form is not used, any BIM information is utilizing at party’s own risk</a:t>
            </a:r>
          </a:p>
          <a:p>
            <a:pPr lvl="3"/>
            <a:r>
              <a:rPr lang="en-US" sz="2400" dirty="0" smtClean="0">
                <a:solidFill>
                  <a:srgbClr val="660033"/>
                </a:solidFill>
              </a:rPr>
              <a:t>This is carried over to the C401 (1.10)</a:t>
            </a:r>
          </a:p>
        </p:txBody>
      </p:sp>
    </p:spTree>
    <p:extLst>
      <p:ext uri="{BB962C8B-B14F-4D97-AF65-F5344CB8AC3E}">
        <p14:creationId xmlns:p14="http://schemas.microsoft.com/office/powerpoint/2010/main" val="253463610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4954" y="848976"/>
            <a:ext cx="8761413" cy="888383"/>
          </a:xfrm>
        </p:spPr>
        <p:txBody>
          <a:bodyPr/>
          <a:lstStyle/>
          <a:p>
            <a:r>
              <a:rPr lang="en-US" b="1" dirty="0" smtClean="0"/>
              <a:t>A201-Article 9-Payments and Completion</a:t>
            </a:r>
            <a:endParaRPr lang="en-US" b="1" dirty="0"/>
          </a:p>
        </p:txBody>
      </p:sp>
      <p:sp>
        <p:nvSpPr>
          <p:cNvPr id="3" name="Content Placeholder 2"/>
          <p:cNvSpPr>
            <a:spLocks noGrp="1"/>
          </p:cNvSpPr>
          <p:nvPr>
            <p:ph idx="1"/>
          </p:nvPr>
        </p:nvSpPr>
        <p:spPr>
          <a:xfrm>
            <a:off x="1154954" y="2603499"/>
            <a:ext cx="8825659" cy="3714173"/>
          </a:xfrm>
        </p:spPr>
        <p:txBody>
          <a:bodyPr>
            <a:noAutofit/>
          </a:bodyPr>
          <a:lstStyle/>
          <a:p>
            <a:r>
              <a:rPr lang="en-US" sz="2400" b="1" dirty="0" smtClean="0">
                <a:solidFill>
                  <a:srgbClr val="660033"/>
                </a:solidFill>
              </a:rPr>
              <a:t>9.1.2</a:t>
            </a:r>
            <a:r>
              <a:rPr lang="en-US" sz="2400" dirty="0" smtClean="0"/>
              <a:t> – New article provides that in unit price contracts, a material change in quantities that causes substantial inequity in unit prices to either the Owner or Contractor requires a unit price adjustment.</a:t>
            </a:r>
          </a:p>
          <a:p>
            <a:r>
              <a:rPr lang="en-US" sz="2400" b="1" dirty="0" smtClean="0">
                <a:solidFill>
                  <a:srgbClr val="660033"/>
                </a:solidFill>
              </a:rPr>
              <a:t>9.2</a:t>
            </a:r>
            <a:r>
              <a:rPr lang="en-US" sz="2400" dirty="0" smtClean="0"/>
              <a:t> – Contractor request for changes to the Schedule of Values must be submitted to Architect with written support sufficient for Architect to substantiate the requested revision.  Architect must object or else the adjusted Schedule of Values will be utilized for future pay applications.</a:t>
            </a:r>
            <a:endParaRPr lang="en-US" sz="2400" dirty="0"/>
          </a:p>
        </p:txBody>
      </p:sp>
    </p:spTree>
    <p:extLst>
      <p:ext uri="{BB962C8B-B14F-4D97-AF65-F5344CB8AC3E}">
        <p14:creationId xmlns:p14="http://schemas.microsoft.com/office/powerpoint/2010/main" val="258047345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1421476" y="1049020"/>
            <a:ext cx="8824913" cy="4919518"/>
          </a:xfrm>
        </p:spPr>
        <p:txBody>
          <a:bodyPr>
            <a:normAutofit lnSpcReduction="10000"/>
          </a:bodyPr>
          <a:lstStyle/>
          <a:p>
            <a:r>
              <a:rPr lang="en-US" sz="3200" b="1" dirty="0" smtClean="0">
                <a:solidFill>
                  <a:srgbClr val="660033"/>
                </a:solidFill>
              </a:rPr>
              <a:t>9.5.2</a:t>
            </a:r>
            <a:r>
              <a:rPr lang="en-US" sz="3200" dirty="0" smtClean="0"/>
              <a:t> – Any party objecting to the Architect’s decision regarding a Pay Application must submit a claim.</a:t>
            </a:r>
          </a:p>
          <a:p>
            <a:pPr marL="0" indent="0">
              <a:buNone/>
            </a:pPr>
            <a:endParaRPr lang="en-US" sz="3200" dirty="0" smtClean="0"/>
          </a:p>
          <a:p>
            <a:r>
              <a:rPr lang="en-US" sz="3200" b="1" dirty="0" smtClean="0">
                <a:solidFill>
                  <a:srgbClr val="660033"/>
                </a:solidFill>
              </a:rPr>
              <a:t>9.6.8</a:t>
            </a:r>
            <a:r>
              <a:rPr lang="en-US" sz="3200" dirty="0" smtClean="0"/>
              <a:t> – A new provision indicates that as long as Owner has paid Contractor properly, the Contractor is responsible to defend and indemnify Owner from lien claims or other subcontractor demands for payment.</a:t>
            </a:r>
            <a:endParaRPr lang="en-US" sz="3200" dirty="0"/>
          </a:p>
        </p:txBody>
      </p:sp>
    </p:spTree>
    <p:extLst>
      <p:ext uri="{BB962C8B-B14F-4D97-AF65-F5344CB8AC3E}">
        <p14:creationId xmlns:p14="http://schemas.microsoft.com/office/powerpoint/2010/main" val="128130795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4954" y="857288"/>
            <a:ext cx="8761413" cy="938259"/>
          </a:xfrm>
        </p:spPr>
        <p:txBody>
          <a:bodyPr/>
          <a:lstStyle/>
          <a:p>
            <a:r>
              <a:rPr lang="en-US" b="1" dirty="0" smtClean="0"/>
              <a:t>A201-Article 10-Protection of Persons and Property</a:t>
            </a:r>
            <a:endParaRPr lang="en-US" b="1" dirty="0"/>
          </a:p>
        </p:txBody>
      </p:sp>
      <p:sp>
        <p:nvSpPr>
          <p:cNvPr id="3" name="Content Placeholder 2"/>
          <p:cNvSpPr>
            <a:spLocks noGrp="1"/>
          </p:cNvSpPr>
          <p:nvPr>
            <p:ph idx="1"/>
          </p:nvPr>
        </p:nvSpPr>
        <p:spPr/>
        <p:txBody>
          <a:bodyPr>
            <a:normAutofit/>
          </a:bodyPr>
          <a:lstStyle/>
          <a:p>
            <a:r>
              <a:rPr lang="en-US" sz="2800" dirty="0" smtClean="0"/>
              <a:t>There are no significant changes.</a:t>
            </a:r>
            <a:endParaRPr lang="en-US" sz="2800" dirty="0"/>
          </a:p>
        </p:txBody>
      </p:sp>
    </p:spTree>
    <p:extLst>
      <p:ext uri="{BB962C8B-B14F-4D97-AF65-F5344CB8AC3E}">
        <p14:creationId xmlns:p14="http://schemas.microsoft.com/office/powerpoint/2010/main" val="322366868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A201-Article 11-Insurance and Bonds</a:t>
            </a:r>
            <a:endParaRPr lang="en-US" b="1" dirty="0"/>
          </a:p>
        </p:txBody>
      </p:sp>
      <p:sp>
        <p:nvSpPr>
          <p:cNvPr id="3" name="Content Placeholder 2"/>
          <p:cNvSpPr>
            <a:spLocks noGrp="1"/>
          </p:cNvSpPr>
          <p:nvPr>
            <p:ph idx="1"/>
          </p:nvPr>
        </p:nvSpPr>
        <p:spPr>
          <a:xfrm>
            <a:off x="1154954" y="2603500"/>
            <a:ext cx="8825659" cy="3955242"/>
          </a:xfrm>
        </p:spPr>
        <p:txBody>
          <a:bodyPr>
            <a:normAutofit/>
          </a:bodyPr>
          <a:lstStyle/>
          <a:p>
            <a:r>
              <a:rPr lang="en-US" sz="2800" dirty="0" smtClean="0"/>
              <a:t>This provision has been significantly altered.  A new Exhibit A to the A101 (Contractor-Owner Agreement) now sets forth the Contractor’s and Owner’s insurance requirements. </a:t>
            </a:r>
          </a:p>
          <a:p>
            <a:pPr lvl="1"/>
            <a:r>
              <a:rPr lang="en-US" sz="2400" b="1" dirty="0" smtClean="0">
                <a:solidFill>
                  <a:srgbClr val="660033"/>
                </a:solidFill>
              </a:rPr>
              <a:t>Also, 11.2.2 now allows the Contractor to delay commencement of the work in order to allow time to obtain insurance the Owner was supposed to procure and per 11.2.3 can suspend work if the Owner’s insurance is cancelled.</a:t>
            </a:r>
            <a:endParaRPr lang="en-US" sz="2400" b="1" dirty="0">
              <a:solidFill>
                <a:srgbClr val="660033"/>
              </a:solidFill>
            </a:endParaRPr>
          </a:p>
        </p:txBody>
      </p:sp>
    </p:spTree>
    <p:extLst>
      <p:ext uri="{BB962C8B-B14F-4D97-AF65-F5344CB8AC3E}">
        <p14:creationId xmlns:p14="http://schemas.microsoft.com/office/powerpoint/2010/main" val="400278103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4954" y="774162"/>
            <a:ext cx="8761413" cy="1071263"/>
          </a:xfrm>
        </p:spPr>
        <p:txBody>
          <a:bodyPr/>
          <a:lstStyle/>
          <a:p>
            <a:r>
              <a:rPr lang="en-US" b="1" dirty="0" smtClean="0"/>
              <a:t>A201-Articled 12-13</a:t>
            </a:r>
            <a:endParaRPr lang="en-US" b="1" dirty="0"/>
          </a:p>
        </p:txBody>
      </p:sp>
      <p:sp>
        <p:nvSpPr>
          <p:cNvPr id="3" name="Content Placeholder 2"/>
          <p:cNvSpPr>
            <a:spLocks noGrp="1"/>
          </p:cNvSpPr>
          <p:nvPr>
            <p:ph idx="1"/>
          </p:nvPr>
        </p:nvSpPr>
        <p:spPr>
          <a:xfrm>
            <a:off x="1154953" y="2603499"/>
            <a:ext cx="9626653" cy="3489729"/>
          </a:xfrm>
        </p:spPr>
        <p:txBody>
          <a:bodyPr>
            <a:normAutofit/>
          </a:bodyPr>
          <a:lstStyle/>
          <a:p>
            <a:r>
              <a:rPr lang="en-US" sz="3200" b="1" dirty="0" smtClean="0">
                <a:solidFill>
                  <a:srgbClr val="660033"/>
                </a:solidFill>
              </a:rPr>
              <a:t>Article 12</a:t>
            </a:r>
            <a:r>
              <a:rPr lang="en-US" sz="3200" dirty="0" smtClean="0"/>
              <a:t>: Uncovering and Correction of Work</a:t>
            </a:r>
          </a:p>
          <a:p>
            <a:pPr lvl="1"/>
            <a:r>
              <a:rPr lang="en-US" sz="2800" dirty="0" smtClean="0"/>
              <a:t>There are no significant changes</a:t>
            </a:r>
          </a:p>
          <a:p>
            <a:pPr marL="457200" lvl="1" indent="0">
              <a:buNone/>
            </a:pPr>
            <a:endParaRPr lang="en-US" sz="2800" dirty="0" smtClean="0"/>
          </a:p>
          <a:p>
            <a:r>
              <a:rPr lang="en-US" sz="3200" b="1" dirty="0" smtClean="0">
                <a:solidFill>
                  <a:srgbClr val="660033"/>
                </a:solidFill>
              </a:rPr>
              <a:t>Article 13</a:t>
            </a:r>
            <a:r>
              <a:rPr lang="en-US" sz="3200" dirty="0" smtClean="0"/>
              <a:t>: Miscellaneous Provisions</a:t>
            </a:r>
          </a:p>
          <a:p>
            <a:pPr lvl="1"/>
            <a:r>
              <a:rPr lang="en-US" sz="2800" dirty="0" smtClean="0"/>
              <a:t>There are no significant changes</a:t>
            </a:r>
            <a:endParaRPr lang="en-US" sz="2800" dirty="0"/>
          </a:p>
        </p:txBody>
      </p:sp>
    </p:spTree>
    <p:extLst>
      <p:ext uri="{BB962C8B-B14F-4D97-AF65-F5344CB8AC3E}">
        <p14:creationId xmlns:p14="http://schemas.microsoft.com/office/powerpoint/2010/main" val="366330175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4954" y="774162"/>
            <a:ext cx="8761413" cy="1004761"/>
          </a:xfrm>
        </p:spPr>
        <p:txBody>
          <a:bodyPr/>
          <a:lstStyle/>
          <a:p>
            <a:r>
              <a:rPr lang="en-US" b="1" dirty="0" smtClean="0"/>
              <a:t>A201-Article 14-Termination or Suspension of the Contract</a:t>
            </a:r>
            <a:endParaRPr lang="en-US" b="1" dirty="0"/>
          </a:p>
        </p:txBody>
      </p:sp>
      <p:sp>
        <p:nvSpPr>
          <p:cNvPr id="3" name="Content Placeholder 2"/>
          <p:cNvSpPr>
            <a:spLocks noGrp="1"/>
          </p:cNvSpPr>
          <p:nvPr>
            <p:ph idx="1"/>
          </p:nvPr>
        </p:nvSpPr>
        <p:spPr>
          <a:xfrm>
            <a:off x="1154954" y="2753129"/>
            <a:ext cx="8825659" cy="3416300"/>
          </a:xfrm>
        </p:spPr>
        <p:txBody>
          <a:bodyPr>
            <a:normAutofit/>
          </a:bodyPr>
          <a:lstStyle/>
          <a:p>
            <a:r>
              <a:rPr lang="en-US" sz="3200" b="1" dirty="0" smtClean="0">
                <a:solidFill>
                  <a:srgbClr val="660033"/>
                </a:solidFill>
              </a:rPr>
              <a:t>14.4.2</a:t>
            </a:r>
            <a:r>
              <a:rPr lang="en-US" sz="3200" dirty="0" smtClean="0"/>
              <a:t> – Like the B101, the document now references the possibility of including a “Termination Fee” in the A101 in situations involving termination for convenience.</a:t>
            </a:r>
            <a:endParaRPr lang="en-US" sz="3200" dirty="0"/>
          </a:p>
        </p:txBody>
      </p:sp>
    </p:spTree>
    <p:extLst>
      <p:ext uri="{BB962C8B-B14F-4D97-AF65-F5344CB8AC3E}">
        <p14:creationId xmlns:p14="http://schemas.microsoft.com/office/powerpoint/2010/main" val="264679381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A201-Article 15-Claims and Disputes</a:t>
            </a:r>
            <a:endParaRPr lang="en-US" b="1" dirty="0"/>
          </a:p>
        </p:txBody>
      </p:sp>
      <p:sp>
        <p:nvSpPr>
          <p:cNvPr id="3" name="Content Placeholder 2"/>
          <p:cNvSpPr>
            <a:spLocks noGrp="1"/>
          </p:cNvSpPr>
          <p:nvPr>
            <p:ph idx="1"/>
          </p:nvPr>
        </p:nvSpPr>
        <p:spPr/>
        <p:txBody>
          <a:bodyPr/>
          <a:lstStyle/>
          <a:p>
            <a:r>
              <a:rPr lang="en-US" sz="2400" b="1" dirty="0" smtClean="0">
                <a:solidFill>
                  <a:srgbClr val="660033"/>
                </a:solidFill>
              </a:rPr>
              <a:t>15.1.1</a:t>
            </a:r>
            <a:r>
              <a:rPr lang="en-US" sz="2400" dirty="0" smtClean="0"/>
              <a:t> – Clarifies that the Owner’s imposition of liquidated damages is </a:t>
            </a:r>
            <a:r>
              <a:rPr lang="en-US" sz="2400" u="sng" dirty="0" smtClean="0"/>
              <a:t>not</a:t>
            </a:r>
            <a:r>
              <a:rPr lang="en-US" sz="2400" dirty="0" smtClean="0"/>
              <a:t> a claim.</a:t>
            </a:r>
          </a:p>
          <a:p>
            <a:r>
              <a:rPr lang="en-US" sz="2400" b="1" dirty="0" smtClean="0">
                <a:solidFill>
                  <a:srgbClr val="660033"/>
                </a:solidFill>
              </a:rPr>
              <a:t>15.1.4.2</a:t>
            </a:r>
            <a:r>
              <a:rPr lang="en-US" sz="2400" dirty="0" smtClean="0"/>
              <a:t> – The IDM’s decision on a claim is the basis for Contract Sum and Contract Time adjustments subsequent to the decision (but subject to dispute resolution process).  </a:t>
            </a:r>
          </a:p>
          <a:p>
            <a:pPr lvl="1"/>
            <a:r>
              <a:rPr lang="en-US" sz="2000" b="1" dirty="0" smtClean="0">
                <a:solidFill>
                  <a:srgbClr val="660033"/>
                </a:solidFill>
              </a:rPr>
              <a:t>There will be push back from Contractors because work cannot be suspended during the dispute resolution process (15.1.4)</a:t>
            </a:r>
          </a:p>
          <a:p>
            <a:pPr marL="0" indent="0">
              <a:buNone/>
            </a:pPr>
            <a:endParaRPr lang="en-US" dirty="0"/>
          </a:p>
        </p:txBody>
      </p:sp>
    </p:spTree>
    <p:extLst>
      <p:ext uri="{BB962C8B-B14F-4D97-AF65-F5344CB8AC3E}">
        <p14:creationId xmlns:p14="http://schemas.microsoft.com/office/powerpoint/2010/main" val="303158315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1072342" y="940954"/>
            <a:ext cx="8824913" cy="5160588"/>
          </a:xfrm>
        </p:spPr>
        <p:txBody>
          <a:bodyPr>
            <a:normAutofit/>
          </a:bodyPr>
          <a:lstStyle/>
          <a:p>
            <a:r>
              <a:rPr lang="en-US" sz="2400" b="1" dirty="0" smtClean="0">
                <a:solidFill>
                  <a:srgbClr val="660033"/>
                </a:solidFill>
              </a:rPr>
              <a:t>15.3.3</a:t>
            </a:r>
            <a:r>
              <a:rPr lang="en-US" sz="2400" dirty="0" smtClean="0"/>
              <a:t> – After a decision by the “Initial Decision Maker”, all claims (other than those which are expressly barred by Contract, which would include claims waived by final payment and claims for consequential damages) must be sent to mediation as was the case under the 2007 document.</a:t>
            </a:r>
          </a:p>
          <a:p>
            <a:pPr lvl="1"/>
            <a:r>
              <a:rPr lang="en-US" sz="2000" b="1" dirty="0" smtClean="0">
                <a:solidFill>
                  <a:srgbClr val="660033"/>
                </a:solidFill>
              </a:rPr>
              <a:t>THIS NEW PROVISION THOUGH states that if a party fails to file for binding dispute resolution more than 30 days after mediation has been concluded without resolution or 60 days after mediation has been demanded without resolution, the decision of the IDM is binding.</a:t>
            </a:r>
          </a:p>
          <a:p>
            <a:pPr lvl="1"/>
            <a:r>
              <a:rPr lang="en-US" sz="2000" b="1" dirty="0" smtClean="0">
                <a:solidFill>
                  <a:srgbClr val="660033"/>
                </a:solidFill>
              </a:rPr>
              <a:t>While hasty resolution of disputes is a positive, this process is too quick.</a:t>
            </a:r>
            <a:endParaRPr lang="en-US" sz="2000" b="1" dirty="0">
              <a:solidFill>
                <a:srgbClr val="660033"/>
              </a:solidFill>
            </a:endParaRPr>
          </a:p>
        </p:txBody>
      </p:sp>
    </p:spTree>
    <p:extLst>
      <p:ext uri="{BB962C8B-B14F-4D97-AF65-F5344CB8AC3E}">
        <p14:creationId xmlns:p14="http://schemas.microsoft.com/office/powerpoint/2010/main" val="26994062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B101-Article 2-Architect’s Responsibilities</a:t>
            </a:r>
            <a:endParaRPr lang="en-US" b="1" dirty="0"/>
          </a:p>
        </p:txBody>
      </p:sp>
      <p:sp>
        <p:nvSpPr>
          <p:cNvPr id="3" name="Content Placeholder 2"/>
          <p:cNvSpPr>
            <a:spLocks noGrp="1"/>
          </p:cNvSpPr>
          <p:nvPr>
            <p:ph idx="1"/>
          </p:nvPr>
        </p:nvSpPr>
        <p:spPr>
          <a:xfrm>
            <a:off x="1154954" y="2603500"/>
            <a:ext cx="8825659" cy="3888740"/>
          </a:xfrm>
        </p:spPr>
        <p:txBody>
          <a:bodyPr>
            <a:normAutofit lnSpcReduction="10000"/>
          </a:bodyPr>
          <a:lstStyle/>
          <a:p>
            <a:r>
              <a:rPr lang="en-US" sz="2400" b="1" dirty="0" smtClean="0">
                <a:solidFill>
                  <a:srgbClr val="660033"/>
                </a:solidFill>
              </a:rPr>
              <a:t>2.1</a:t>
            </a:r>
            <a:r>
              <a:rPr lang="en-US" sz="2400" dirty="0" smtClean="0"/>
              <a:t> – New representation that Architect and/or Consultant performing services is licensed</a:t>
            </a:r>
          </a:p>
          <a:p>
            <a:r>
              <a:rPr lang="en-US" sz="2400" b="1" dirty="0" smtClean="0">
                <a:solidFill>
                  <a:srgbClr val="660033"/>
                </a:solidFill>
              </a:rPr>
              <a:t>2.5</a:t>
            </a:r>
            <a:r>
              <a:rPr lang="en-US" sz="2400" dirty="0" smtClean="0"/>
              <a:t> – Insurance information (coverages/amounts) is now listed</a:t>
            </a:r>
          </a:p>
          <a:p>
            <a:pPr lvl="1"/>
            <a:r>
              <a:rPr lang="en-US" sz="2400" dirty="0" smtClean="0">
                <a:solidFill>
                  <a:srgbClr val="660033"/>
                </a:solidFill>
              </a:rPr>
              <a:t>Can meet GL and Auto requirements with umbrella policies as long as such policies are not more restrictive (2.5.3)</a:t>
            </a:r>
          </a:p>
          <a:p>
            <a:pPr lvl="1"/>
            <a:r>
              <a:rPr lang="en-US" sz="2400" dirty="0" smtClean="0">
                <a:solidFill>
                  <a:srgbClr val="660033"/>
                </a:solidFill>
              </a:rPr>
              <a:t>Coverages now must apply to ongoing and completed operations</a:t>
            </a:r>
          </a:p>
          <a:p>
            <a:pPr lvl="2"/>
            <a:r>
              <a:rPr lang="en-US" sz="1800" b="1" dirty="0" smtClean="0">
                <a:solidFill>
                  <a:srgbClr val="660033"/>
                </a:solidFill>
              </a:rPr>
              <a:t>Talk to Brett</a:t>
            </a:r>
          </a:p>
        </p:txBody>
      </p:sp>
    </p:spTree>
    <p:extLst>
      <p:ext uri="{BB962C8B-B14F-4D97-AF65-F5344CB8AC3E}">
        <p14:creationId xmlns:p14="http://schemas.microsoft.com/office/powerpoint/2010/main" val="33489759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B101-Article 3-Scope of Architect’s Basic Services</a:t>
            </a:r>
            <a:endParaRPr lang="en-US" b="1" dirty="0"/>
          </a:p>
        </p:txBody>
      </p:sp>
      <p:sp>
        <p:nvSpPr>
          <p:cNvPr id="3" name="Content Placeholder 2"/>
          <p:cNvSpPr>
            <a:spLocks noGrp="1"/>
          </p:cNvSpPr>
          <p:nvPr>
            <p:ph idx="1"/>
          </p:nvPr>
        </p:nvSpPr>
        <p:spPr>
          <a:xfrm>
            <a:off x="1154954" y="2354117"/>
            <a:ext cx="8825659" cy="4104871"/>
          </a:xfrm>
        </p:spPr>
        <p:txBody>
          <a:bodyPr>
            <a:normAutofit fontScale="92500" lnSpcReduction="10000"/>
          </a:bodyPr>
          <a:lstStyle/>
          <a:p>
            <a:r>
              <a:rPr lang="en-US" sz="2400" b="1" dirty="0">
                <a:solidFill>
                  <a:srgbClr val="660033"/>
                </a:solidFill>
              </a:rPr>
              <a:t>3.1.4</a:t>
            </a:r>
            <a:r>
              <a:rPr lang="en-US" sz="2400" dirty="0"/>
              <a:t> – Specifically excludes responsibility for Owner’s acceptance of non-conforming work unless Architect provides written approval</a:t>
            </a:r>
          </a:p>
          <a:p>
            <a:r>
              <a:rPr lang="en-US" sz="2400" b="1" dirty="0" smtClean="0">
                <a:solidFill>
                  <a:srgbClr val="660033"/>
                </a:solidFill>
              </a:rPr>
              <a:t>3.2 </a:t>
            </a:r>
            <a:r>
              <a:rPr lang="en-US" sz="2400" dirty="0" smtClean="0"/>
              <a:t>– Schematic Design Phase</a:t>
            </a:r>
          </a:p>
          <a:p>
            <a:pPr lvl="1"/>
            <a:r>
              <a:rPr lang="en-US" sz="2200" dirty="0" smtClean="0">
                <a:solidFill>
                  <a:srgbClr val="660033"/>
                </a:solidFill>
              </a:rPr>
              <a:t>Still have to consider and discuss Owner’s program, budget, schedule, proposed procurement and delivery method with Owner and reach agreement on same (3.2.1 through 3.2.4)</a:t>
            </a:r>
          </a:p>
          <a:p>
            <a:pPr lvl="1"/>
            <a:r>
              <a:rPr lang="en-US" sz="2200" dirty="0" smtClean="0">
                <a:solidFill>
                  <a:srgbClr val="660033"/>
                </a:solidFill>
              </a:rPr>
              <a:t>Now </a:t>
            </a:r>
            <a:r>
              <a:rPr lang="en-US" sz="2200" u="sng" dirty="0" smtClean="0">
                <a:solidFill>
                  <a:srgbClr val="660033"/>
                </a:solidFill>
              </a:rPr>
              <a:t>must</a:t>
            </a:r>
            <a:r>
              <a:rPr lang="en-US" sz="2200" dirty="0" smtClean="0">
                <a:solidFill>
                  <a:srgbClr val="660033"/>
                </a:solidFill>
              </a:rPr>
              <a:t> consider sustainable design</a:t>
            </a:r>
          </a:p>
          <a:p>
            <a:pPr lvl="2"/>
            <a:r>
              <a:rPr lang="en-US" sz="1900" dirty="0" smtClean="0">
                <a:solidFill>
                  <a:srgbClr val="660033"/>
                </a:solidFill>
              </a:rPr>
              <a:t>Will need to strike this provision if not applicable</a:t>
            </a:r>
          </a:p>
          <a:p>
            <a:r>
              <a:rPr lang="en-US" sz="2400" b="1" dirty="0" smtClean="0">
                <a:solidFill>
                  <a:srgbClr val="660033"/>
                </a:solidFill>
              </a:rPr>
              <a:t>3.3</a:t>
            </a:r>
            <a:r>
              <a:rPr lang="en-US" sz="2400" dirty="0" smtClean="0"/>
              <a:t> – Design Development Phase</a:t>
            </a:r>
          </a:p>
          <a:p>
            <a:pPr lvl="1"/>
            <a:r>
              <a:rPr lang="en-US" sz="2000" dirty="0" smtClean="0"/>
              <a:t>No significant changes</a:t>
            </a:r>
          </a:p>
          <a:p>
            <a:pPr marL="457200" lvl="1" indent="0">
              <a:buNone/>
            </a:pPr>
            <a:endParaRPr lang="en-US" dirty="0"/>
          </a:p>
        </p:txBody>
      </p:sp>
    </p:spTree>
    <p:extLst>
      <p:ext uri="{BB962C8B-B14F-4D97-AF65-F5344CB8AC3E}">
        <p14:creationId xmlns:p14="http://schemas.microsoft.com/office/powerpoint/2010/main" val="34915337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1138843" y="1157087"/>
            <a:ext cx="8824913" cy="5119022"/>
          </a:xfrm>
        </p:spPr>
        <p:txBody>
          <a:bodyPr>
            <a:normAutofit/>
          </a:bodyPr>
          <a:lstStyle/>
          <a:p>
            <a:r>
              <a:rPr lang="en-US" sz="3200" b="1" dirty="0" smtClean="0">
                <a:solidFill>
                  <a:srgbClr val="660033"/>
                </a:solidFill>
              </a:rPr>
              <a:t>3.4 </a:t>
            </a:r>
            <a:r>
              <a:rPr lang="en-US" sz="3200" dirty="0" smtClean="0"/>
              <a:t>– Construction Document Phase</a:t>
            </a:r>
          </a:p>
          <a:p>
            <a:pPr lvl="1"/>
            <a:r>
              <a:rPr lang="en-US" sz="2800" dirty="0" smtClean="0">
                <a:solidFill>
                  <a:srgbClr val="660033"/>
                </a:solidFill>
              </a:rPr>
              <a:t>No significant changes other than indicating that performance criteria must be detailed (see 3.4.1)</a:t>
            </a:r>
          </a:p>
          <a:p>
            <a:pPr lvl="2"/>
            <a:r>
              <a:rPr lang="en-US" sz="2800" dirty="0" smtClean="0">
                <a:solidFill>
                  <a:srgbClr val="660033"/>
                </a:solidFill>
              </a:rPr>
              <a:t>Strike if not applicable</a:t>
            </a:r>
          </a:p>
          <a:p>
            <a:r>
              <a:rPr lang="en-US" sz="3200" b="1" dirty="0" smtClean="0">
                <a:solidFill>
                  <a:srgbClr val="660033"/>
                </a:solidFill>
              </a:rPr>
              <a:t>3.5</a:t>
            </a:r>
            <a:r>
              <a:rPr lang="en-US" sz="3200" dirty="0" smtClean="0"/>
              <a:t> – Bidding Phase is Now the “Procurement” Phase</a:t>
            </a:r>
          </a:p>
          <a:p>
            <a:pPr lvl="1"/>
            <a:r>
              <a:rPr lang="en-US" sz="2800" dirty="0" smtClean="0">
                <a:solidFill>
                  <a:srgbClr val="660033"/>
                </a:solidFill>
              </a:rPr>
              <a:t>Only significant change is that consideration of Contractor Substitutions is now specifically stated to be an “Additional Service”</a:t>
            </a:r>
          </a:p>
          <a:p>
            <a:pPr marL="57150" indent="0">
              <a:buNone/>
            </a:pPr>
            <a:endParaRPr lang="en-US" dirty="0"/>
          </a:p>
        </p:txBody>
      </p:sp>
    </p:spTree>
    <p:extLst>
      <p:ext uri="{BB962C8B-B14F-4D97-AF65-F5344CB8AC3E}">
        <p14:creationId xmlns:p14="http://schemas.microsoft.com/office/powerpoint/2010/main" val="24423272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1030778" y="1015768"/>
            <a:ext cx="8824913" cy="5110711"/>
          </a:xfrm>
        </p:spPr>
        <p:txBody>
          <a:bodyPr>
            <a:normAutofit/>
          </a:bodyPr>
          <a:lstStyle/>
          <a:p>
            <a:r>
              <a:rPr lang="en-US" sz="2800" b="1" dirty="0" smtClean="0">
                <a:solidFill>
                  <a:srgbClr val="660033"/>
                </a:solidFill>
              </a:rPr>
              <a:t>3.6</a:t>
            </a:r>
            <a:r>
              <a:rPr lang="en-US" sz="2800" dirty="0" smtClean="0"/>
              <a:t> – Construction Phase Services.  Only significant changes are to:</a:t>
            </a:r>
          </a:p>
          <a:p>
            <a:pPr lvl="1"/>
            <a:r>
              <a:rPr lang="en-US" sz="2400" dirty="0" smtClean="0"/>
              <a:t>(a)  Correlate Architect’s Obligation to review design professional services provided by Contractor with Article 3.12.10 of A201 (See 3.6.4.3)</a:t>
            </a:r>
          </a:p>
          <a:p>
            <a:pPr lvl="1"/>
            <a:r>
              <a:rPr lang="en-US" sz="2400" dirty="0" smtClean="0"/>
              <a:t>(b) Attempts to make it absolutely clear that Architect is </a:t>
            </a:r>
            <a:r>
              <a:rPr lang="en-US" sz="2400" u="sng" dirty="0" smtClean="0"/>
              <a:t>never</a:t>
            </a:r>
            <a:r>
              <a:rPr lang="en-US" sz="2400" dirty="0" smtClean="0"/>
              <a:t> responsible for safety aspects of means, methods, techniques or sequences of construction (Deletes “unless specifically stated by Architect”) (See 3.6.4.2)</a:t>
            </a:r>
          </a:p>
          <a:p>
            <a:pPr lvl="1"/>
            <a:r>
              <a:rPr lang="en-US" sz="2400" dirty="0" smtClean="0"/>
              <a:t>(c) Makes clear certification of Contractor’s final pay applicable is not a warranty (See 3.6.6.1)</a:t>
            </a:r>
          </a:p>
          <a:p>
            <a:endParaRPr lang="en-US" sz="2000" dirty="0"/>
          </a:p>
        </p:txBody>
      </p:sp>
    </p:spTree>
    <p:extLst>
      <p:ext uri="{BB962C8B-B14F-4D97-AF65-F5344CB8AC3E}">
        <p14:creationId xmlns:p14="http://schemas.microsoft.com/office/powerpoint/2010/main" val="36376313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B101-Article 4-</a:t>
            </a:r>
            <a:r>
              <a:rPr lang="en-US" b="1" u="sng" dirty="0" smtClean="0"/>
              <a:t>Supplemental</a:t>
            </a:r>
            <a:r>
              <a:rPr lang="en-US" b="1" dirty="0" smtClean="0"/>
              <a:t> and Additional Services</a:t>
            </a:r>
            <a:endParaRPr lang="en-US" b="1" dirty="0"/>
          </a:p>
        </p:txBody>
      </p:sp>
      <p:sp>
        <p:nvSpPr>
          <p:cNvPr id="3" name="Content Placeholder 2"/>
          <p:cNvSpPr>
            <a:spLocks noGrp="1"/>
          </p:cNvSpPr>
          <p:nvPr>
            <p:ph idx="1"/>
          </p:nvPr>
        </p:nvSpPr>
        <p:spPr>
          <a:xfrm>
            <a:off x="1154954" y="2603499"/>
            <a:ext cx="8825659" cy="3905365"/>
          </a:xfrm>
        </p:spPr>
        <p:txBody>
          <a:bodyPr>
            <a:normAutofit/>
          </a:bodyPr>
          <a:lstStyle/>
          <a:p>
            <a:r>
              <a:rPr lang="en-US" sz="2000" dirty="0" smtClean="0"/>
              <a:t>Attempt has been made to recognize that certain services may be required for the Project which cannot be definitively stated as necessary when contract is formulated.</a:t>
            </a:r>
          </a:p>
          <a:p>
            <a:r>
              <a:rPr lang="en-US" sz="2000" dirty="0" smtClean="0"/>
              <a:t>Different method of compensation is required for Supplemental Services (</a:t>
            </a:r>
            <a:r>
              <a:rPr lang="en-US" sz="2000" i="1" dirty="0" smtClean="0"/>
              <a:t>See</a:t>
            </a:r>
            <a:r>
              <a:rPr lang="en-US" sz="2000" dirty="0" smtClean="0"/>
              <a:t> 11.2)</a:t>
            </a:r>
          </a:p>
          <a:p>
            <a:r>
              <a:rPr lang="en-US" sz="2000" dirty="0" smtClean="0"/>
              <a:t>List of services is provided and whether these will be performed by Architect, Owner or “not provided” and must be filled in.</a:t>
            </a:r>
          </a:p>
          <a:p>
            <a:r>
              <a:rPr lang="en-US" sz="2000" dirty="0" smtClean="0"/>
              <a:t>Specifically states that unless otherwise addressed, the service will not be provided (meaning that if it is, it will be an “Additional Service” paid per Article 11.3).</a:t>
            </a:r>
            <a:endParaRPr lang="en-US" sz="2000" dirty="0"/>
          </a:p>
        </p:txBody>
      </p:sp>
    </p:spTree>
    <p:extLst>
      <p:ext uri="{BB962C8B-B14F-4D97-AF65-F5344CB8AC3E}">
        <p14:creationId xmlns:p14="http://schemas.microsoft.com/office/powerpoint/2010/main" val="352716751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 Boardroom</Template>
  <TotalTime>1504</TotalTime>
  <Words>2529</Words>
  <Application>Microsoft Office PowerPoint</Application>
  <PresentationFormat>Widescreen</PresentationFormat>
  <Paragraphs>191</Paragraphs>
  <Slides>47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47</vt:i4>
      </vt:variant>
    </vt:vector>
  </HeadingPairs>
  <TitlesOfParts>
    <vt:vector size="52" baseType="lpstr">
      <vt:lpstr>Arial</vt:lpstr>
      <vt:lpstr>Calibri</vt:lpstr>
      <vt:lpstr>Century Gothic</vt:lpstr>
      <vt:lpstr>Wingdings 3</vt:lpstr>
      <vt:lpstr>Ion Boardroom</vt:lpstr>
      <vt:lpstr>Significant Changes in the Standard AIA Documents</vt:lpstr>
      <vt:lpstr>B101-Article 1-Initial Information</vt:lpstr>
      <vt:lpstr>PowerPoint Presentation</vt:lpstr>
      <vt:lpstr>PowerPoint Presentation</vt:lpstr>
      <vt:lpstr>B101-Article 2-Architect’s Responsibilities</vt:lpstr>
      <vt:lpstr>B101-Article 3-Scope of Architect’s Basic Services</vt:lpstr>
      <vt:lpstr>PowerPoint Presentation</vt:lpstr>
      <vt:lpstr>PowerPoint Presentation</vt:lpstr>
      <vt:lpstr>B101-Article 4-Supplemental and Additional Services</vt:lpstr>
      <vt:lpstr>PowerPoint Presentation</vt:lpstr>
      <vt:lpstr>PowerPoint Presentation</vt:lpstr>
      <vt:lpstr>B101-Article 5-Owner’s Responsibilities</vt:lpstr>
      <vt:lpstr>B101-Article 6-Cost of the Work</vt:lpstr>
      <vt:lpstr>B101-Article 7-Copyrights and Licenses</vt:lpstr>
      <vt:lpstr>B101-Article 8-Claims and Disputes</vt:lpstr>
      <vt:lpstr>B101-Article 9-Termination or Suspension</vt:lpstr>
      <vt:lpstr>B101-Article 10-Miscellaneous Provisions</vt:lpstr>
      <vt:lpstr>B101-Article 11-Compensation</vt:lpstr>
      <vt:lpstr>B101-Article 12-Special Terms and Conditions</vt:lpstr>
      <vt:lpstr>B101-Article 13-Scope of Agreement</vt:lpstr>
      <vt:lpstr>C401-Article 1-General Provisions</vt:lpstr>
      <vt:lpstr>C401-Article 2-Consultant Responsibilities</vt:lpstr>
      <vt:lpstr>C401-Article 3-Consultant’s Scope of Services</vt:lpstr>
      <vt:lpstr>C401-Articles 4-5</vt:lpstr>
      <vt:lpstr>C401: Articles 6-8</vt:lpstr>
      <vt:lpstr>C401-Articles 9-10</vt:lpstr>
      <vt:lpstr>C401-Articles 11-13</vt:lpstr>
      <vt:lpstr>A201-Article 1-General Provisions</vt:lpstr>
      <vt:lpstr>A201-Article 2-Owner</vt:lpstr>
      <vt:lpstr>A201-Article 3-Contractor</vt:lpstr>
      <vt:lpstr>PowerPoint Presentation</vt:lpstr>
      <vt:lpstr>PowerPoint Presentation</vt:lpstr>
      <vt:lpstr>PowerPoint Presentation</vt:lpstr>
      <vt:lpstr>PowerPoint Presentation</vt:lpstr>
      <vt:lpstr>A201-Article 4-Architect</vt:lpstr>
      <vt:lpstr>A201-Article 5-Subcontractors</vt:lpstr>
      <vt:lpstr>A201-Article 6-Construction by Owner or Separate Contractor</vt:lpstr>
      <vt:lpstr>A201-Article 7-Changes in the Work</vt:lpstr>
      <vt:lpstr>A201-Article 8-Time</vt:lpstr>
      <vt:lpstr>A201-Article 9-Payments and Completion</vt:lpstr>
      <vt:lpstr>PowerPoint Presentation</vt:lpstr>
      <vt:lpstr>A201-Article 10-Protection of Persons and Property</vt:lpstr>
      <vt:lpstr>A201-Article 11-Insurance and Bonds</vt:lpstr>
      <vt:lpstr>A201-Articled 12-13</vt:lpstr>
      <vt:lpstr>A201-Article 14-Termination or Suspension of the Contract</vt:lpstr>
      <vt:lpstr>A201-Article 15-Claims and Disputes</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Jones, Laura E.</dc:creator>
  <cp:lastModifiedBy>Michelle Kubitski</cp:lastModifiedBy>
  <cp:revision>21</cp:revision>
  <cp:lastPrinted>2018-03-13T12:11:52Z</cp:lastPrinted>
  <dcterms:created xsi:type="dcterms:W3CDTF">2018-03-12T12:09:13Z</dcterms:created>
  <dcterms:modified xsi:type="dcterms:W3CDTF">2018-03-19T13:16:25Z</dcterms:modified>
</cp:coreProperties>
</file>