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3" r:id="rId3"/>
    <p:sldId id="270" r:id="rId4"/>
    <p:sldId id="272" r:id="rId5"/>
    <p:sldId id="264" r:id="rId6"/>
    <p:sldId id="265" r:id="rId7"/>
    <p:sldId id="281" r:id="rId8"/>
    <p:sldId id="266" r:id="rId9"/>
    <p:sldId id="267" r:id="rId10"/>
    <p:sldId id="296" r:id="rId11"/>
    <p:sldId id="314" r:id="rId12"/>
    <p:sldId id="315" r:id="rId13"/>
    <p:sldId id="317" r:id="rId14"/>
    <p:sldId id="268" r:id="rId15"/>
    <p:sldId id="31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7DE09-8764-3401-1CCC-7CC873E04B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68A302BD-63E5-DFE3-52AB-560837A7EAC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F80FAF-B4B1-2157-EC1A-E42104A664C0}"/>
              </a:ext>
            </a:extLst>
          </p:cNvPr>
          <p:cNvSpPr>
            <a:spLocks noGrp="1"/>
          </p:cNvSpPr>
          <p:nvPr>
            <p:ph type="dt" sz="half" idx="10"/>
          </p:nvPr>
        </p:nvSpPr>
        <p:spPr/>
        <p:txBody>
          <a:bodyPr/>
          <a:lstStyle/>
          <a:p>
            <a:fld id="{304D4C0B-6DF3-40A4-9C8F-6CADDA522917}" type="datetimeFigureOut">
              <a:rPr lang="en-US" smtClean="0"/>
              <a:t>4/25/2024</a:t>
            </a:fld>
            <a:endParaRPr lang="en-US"/>
          </a:p>
        </p:txBody>
      </p:sp>
      <p:sp>
        <p:nvSpPr>
          <p:cNvPr id="5" name="Footer Placeholder 4">
            <a:extLst>
              <a:ext uri="{FF2B5EF4-FFF2-40B4-BE49-F238E27FC236}">
                <a16:creationId xmlns:a16="http://schemas.microsoft.com/office/drawing/2014/main" id="{39ED6485-294C-0B94-4327-2B55DD38341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95B994-7904-4F2C-D1E6-0EEE49E03781}"/>
              </a:ext>
            </a:extLst>
          </p:cNvPr>
          <p:cNvSpPr>
            <a:spLocks noGrp="1"/>
          </p:cNvSpPr>
          <p:nvPr>
            <p:ph type="sldNum" sz="quarter" idx="12"/>
          </p:nvPr>
        </p:nvSpPr>
        <p:spPr/>
        <p:txBody>
          <a:bodyPr/>
          <a:lstStyle/>
          <a:p>
            <a:fld id="{6CE5248B-5C30-4D25-B09D-10527D1025D4}" type="slidenum">
              <a:rPr lang="en-US" smtClean="0"/>
              <a:t>‹#›</a:t>
            </a:fld>
            <a:endParaRPr lang="en-US"/>
          </a:p>
        </p:txBody>
      </p:sp>
    </p:spTree>
    <p:extLst>
      <p:ext uri="{BB962C8B-B14F-4D97-AF65-F5344CB8AC3E}">
        <p14:creationId xmlns:p14="http://schemas.microsoft.com/office/powerpoint/2010/main" val="2112208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D0B1E4-1AD7-6549-1F0D-3F52291B126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E2BB8B-1B1E-D46D-9902-26EF3A05B28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8D9E52-41D8-1086-4110-4D03BC79C8E8}"/>
              </a:ext>
            </a:extLst>
          </p:cNvPr>
          <p:cNvSpPr>
            <a:spLocks noGrp="1"/>
          </p:cNvSpPr>
          <p:nvPr>
            <p:ph type="dt" sz="half" idx="10"/>
          </p:nvPr>
        </p:nvSpPr>
        <p:spPr/>
        <p:txBody>
          <a:bodyPr/>
          <a:lstStyle/>
          <a:p>
            <a:fld id="{304D4C0B-6DF3-40A4-9C8F-6CADDA522917}" type="datetimeFigureOut">
              <a:rPr lang="en-US" smtClean="0"/>
              <a:t>4/25/2024</a:t>
            </a:fld>
            <a:endParaRPr lang="en-US"/>
          </a:p>
        </p:txBody>
      </p:sp>
      <p:sp>
        <p:nvSpPr>
          <p:cNvPr id="5" name="Footer Placeholder 4">
            <a:extLst>
              <a:ext uri="{FF2B5EF4-FFF2-40B4-BE49-F238E27FC236}">
                <a16:creationId xmlns:a16="http://schemas.microsoft.com/office/drawing/2014/main" id="{5D059BC3-2EB7-0795-8BE5-7D2CC0EFD6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DC0B89-452C-9C7D-A866-43CF66E16D00}"/>
              </a:ext>
            </a:extLst>
          </p:cNvPr>
          <p:cNvSpPr>
            <a:spLocks noGrp="1"/>
          </p:cNvSpPr>
          <p:nvPr>
            <p:ph type="sldNum" sz="quarter" idx="12"/>
          </p:nvPr>
        </p:nvSpPr>
        <p:spPr/>
        <p:txBody>
          <a:bodyPr/>
          <a:lstStyle/>
          <a:p>
            <a:fld id="{6CE5248B-5C30-4D25-B09D-10527D1025D4}" type="slidenum">
              <a:rPr lang="en-US" smtClean="0"/>
              <a:t>‹#›</a:t>
            </a:fld>
            <a:endParaRPr lang="en-US"/>
          </a:p>
        </p:txBody>
      </p:sp>
    </p:spTree>
    <p:extLst>
      <p:ext uri="{BB962C8B-B14F-4D97-AF65-F5344CB8AC3E}">
        <p14:creationId xmlns:p14="http://schemas.microsoft.com/office/powerpoint/2010/main" val="699601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B28D8BA-F7B3-2154-E523-589DF25FAB2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2BA6968-B6A9-042A-6E84-CF9E11500F2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D4D5AF-8355-18F3-5CC8-B4EE10B51F7E}"/>
              </a:ext>
            </a:extLst>
          </p:cNvPr>
          <p:cNvSpPr>
            <a:spLocks noGrp="1"/>
          </p:cNvSpPr>
          <p:nvPr>
            <p:ph type="dt" sz="half" idx="10"/>
          </p:nvPr>
        </p:nvSpPr>
        <p:spPr/>
        <p:txBody>
          <a:bodyPr/>
          <a:lstStyle/>
          <a:p>
            <a:fld id="{304D4C0B-6DF3-40A4-9C8F-6CADDA522917}" type="datetimeFigureOut">
              <a:rPr lang="en-US" smtClean="0"/>
              <a:t>4/25/2024</a:t>
            </a:fld>
            <a:endParaRPr lang="en-US"/>
          </a:p>
        </p:txBody>
      </p:sp>
      <p:sp>
        <p:nvSpPr>
          <p:cNvPr id="5" name="Footer Placeholder 4">
            <a:extLst>
              <a:ext uri="{FF2B5EF4-FFF2-40B4-BE49-F238E27FC236}">
                <a16:creationId xmlns:a16="http://schemas.microsoft.com/office/drawing/2014/main" id="{FBCA47B7-B63D-C3AB-97F7-8960890C8E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DEA2E14-CB46-EC25-DAD8-44AA2E0F4082}"/>
              </a:ext>
            </a:extLst>
          </p:cNvPr>
          <p:cNvSpPr>
            <a:spLocks noGrp="1"/>
          </p:cNvSpPr>
          <p:nvPr>
            <p:ph type="sldNum" sz="quarter" idx="12"/>
          </p:nvPr>
        </p:nvSpPr>
        <p:spPr/>
        <p:txBody>
          <a:bodyPr/>
          <a:lstStyle/>
          <a:p>
            <a:fld id="{6CE5248B-5C30-4D25-B09D-10527D1025D4}" type="slidenum">
              <a:rPr lang="en-US" smtClean="0"/>
              <a:t>‹#›</a:t>
            </a:fld>
            <a:endParaRPr lang="en-US"/>
          </a:p>
        </p:txBody>
      </p:sp>
    </p:spTree>
    <p:extLst>
      <p:ext uri="{BB962C8B-B14F-4D97-AF65-F5344CB8AC3E}">
        <p14:creationId xmlns:p14="http://schemas.microsoft.com/office/powerpoint/2010/main" val="10324065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5F00CD-1AC7-3E0B-EA74-8B7324BD898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F8E9836-97A5-4C94-AF55-9B745AF1FD22}"/>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163B187-2041-E6CA-0E84-0525A559F7DA}"/>
              </a:ext>
            </a:extLst>
          </p:cNvPr>
          <p:cNvSpPr>
            <a:spLocks noGrp="1"/>
          </p:cNvSpPr>
          <p:nvPr>
            <p:ph type="dt" sz="half" idx="10"/>
          </p:nvPr>
        </p:nvSpPr>
        <p:spPr/>
        <p:txBody>
          <a:bodyPr/>
          <a:lstStyle/>
          <a:p>
            <a:fld id="{304D4C0B-6DF3-40A4-9C8F-6CADDA522917}" type="datetimeFigureOut">
              <a:rPr lang="en-US" smtClean="0"/>
              <a:t>4/25/2024</a:t>
            </a:fld>
            <a:endParaRPr lang="en-US"/>
          </a:p>
        </p:txBody>
      </p:sp>
      <p:sp>
        <p:nvSpPr>
          <p:cNvPr id="5" name="Footer Placeholder 4">
            <a:extLst>
              <a:ext uri="{FF2B5EF4-FFF2-40B4-BE49-F238E27FC236}">
                <a16:creationId xmlns:a16="http://schemas.microsoft.com/office/drawing/2014/main" id="{68C5CA17-464D-3F2F-1E8A-27B76700C2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CE7294-E52D-D2E2-2F10-DB2E6CBC9166}"/>
              </a:ext>
            </a:extLst>
          </p:cNvPr>
          <p:cNvSpPr>
            <a:spLocks noGrp="1"/>
          </p:cNvSpPr>
          <p:nvPr>
            <p:ph type="sldNum" sz="quarter" idx="12"/>
          </p:nvPr>
        </p:nvSpPr>
        <p:spPr/>
        <p:txBody>
          <a:bodyPr/>
          <a:lstStyle/>
          <a:p>
            <a:fld id="{6CE5248B-5C30-4D25-B09D-10527D1025D4}" type="slidenum">
              <a:rPr lang="en-US" smtClean="0"/>
              <a:t>‹#›</a:t>
            </a:fld>
            <a:endParaRPr lang="en-US"/>
          </a:p>
        </p:txBody>
      </p:sp>
    </p:spTree>
    <p:extLst>
      <p:ext uri="{BB962C8B-B14F-4D97-AF65-F5344CB8AC3E}">
        <p14:creationId xmlns:p14="http://schemas.microsoft.com/office/powerpoint/2010/main" val="1569297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259B30-FF89-F339-F5C7-D5DF61AA4F8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ED815A1-5904-10B8-57BF-35C38444AFC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FF7DCFF-937A-72AF-AFDA-ED16EEF34D32}"/>
              </a:ext>
            </a:extLst>
          </p:cNvPr>
          <p:cNvSpPr>
            <a:spLocks noGrp="1"/>
          </p:cNvSpPr>
          <p:nvPr>
            <p:ph type="dt" sz="half" idx="10"/>
          </p:nvPr>
        </p:nvSpPr>
        <p:spPr/>
        <p:txBody>
          <a:bodyPr/>
          <a:lstStyle/>
          <a:p>
            <a:fld id="{304D4C0B-6DF3-40A4-9C8F-6CADDA522917}" type="datetimeFigureOut">
              <a:rPr lang="en-US" smtClean="0"/>
              <a:t>4/25/2024</a:t>
            </a:fld>
            <a:endParaRPr lang="en-US"/>
          </a:p>
        </p:txBody>
      </p:sp>
      <p:sp>
        <p:nvSpPr>
          <p:cNvPr id="5" name="Footer Placeholder 4">
            <a:extLst>
              <a:ext uri="{FF2B5EF4-FFF2-40B4-BE49-F238E27FC236}">
                <a16:creationId xmlns:a16="http://schemas.microsoft.com/office/drawing/2014/main" id="{F4047C28-F18F-1076-BD33-996DCE62B3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5BCDEEC-5A48-938E-0F4B-E3B07CB754C2}"/>
              </a:ext>
            </a:extLst>
          </p:cNvPr>
          <p:cNvSpPr>
            <a:spLocks noGrp="1"/>
          </p:cNvSpPr>
          <p:nvPr>
            <p:ph type="sldNum" sz="quarter" idx="12"/>
          </p:nvPr>
        </p:nvSpPr>
        <p:spPr/>
        <p:txBody>
          <a:bodyPr/>
          <a:lstStyle/>
          <a:p>
            <a:fld id="{6CE5248B-5C30-4D25-B09D-10527D1025D4}" type="slidenum">
              <a:rPr lang="en-US" smtClean="0"/>
              <a:t>‹#›</a:t>
            </a:fld>
            <a:endParaRPr lang="en-US"/>
          </a:p>
        </p:txBody>
      </p:sp>
    </p:spTree>
    <p:extLst>
      <p:ext uri="{BB962C8B-B14F-4D97-AF65-F5344CB8AC3E}">
        <p14:creationId xmlns:p14="http://schemas.microsoft.com/office/powerpoint/2010/main" val="4119441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57FED4-37A3-3244-8A51-60491950ED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ECBFC5-B252-C5F4-928F-BD82C29F27E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FC86583-FEDA-63E9-3E97-0AFF557E692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E2CF473-CC22-F254-01F3-97494248A2D0}"/>
              </a:ext>
            </a:extLst>
          </p:cNvPr>
          <p:cNvSpPr>
            <a:spLocks noGrp="1"/>
          </p:cNvSpPr>
          <p:nvPr>
            <p:ph type="dt" sz="half" idx="10"/>
          </p:nvPr>
        </p:nvSpPr>
        <p:spPr/>
        <p:txBody>
          <a:bodyPr/>
          <a:lstStyle/>
          <a:p>
            <a:fld id="{304D4C0B-6DF3-40A4-9C8F-6CADDA522917}" type="datetimeFigureOut">
              <a:rPr lang="en-US" smtClean="0"/>
              <a:t>4/25/2024</a:t>
            </a:fld>
            <a:endParaRPr lang="en-US"/>
          </a:p>
        </p:txBody>
      </p:sp>
      <p:sp>
        <p:nvSpPr>
          <p:cNvPr id="6" name="Footer Placeholder 5">
            <a:extLst>
              <a:ext uri="{FF2B5EF4-FFF2-40B4-BE49-F238E27FC236}">
                <a16:creationId xmlns:a16="http://schemas.microsoft.com/office/drawing/2014/main" id="{7E91DB0C-157A-08C5-EC7D-0F0634AC8BA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8FD013B-A7C5-7C80-CB5B-114F46726D54}"/>
              </a:ext>
            </a:extLst>
          </p:cNvPr>
          <p:cNvSpPr>
            <a:spLocks noGrp="1"/>
          </p:cNvSpPr>
          <p:nvPr>
            <p:ph type="sldNum" sz="quarter" idx="12"/>
          </p:nvPr>
        </p:nvSpPr>
        <p:spPr/>
        <p:txBody>
          <a:bodyPr/>
          <a:lstStyle/>
          <a:p>
            <a:fld id="{6CE5248B-5C30-4D25-B09D-10527D1025D4}" type="slidenum">
              <a:rPr lang="en-US" smtClean="0"/>
              <a:t>‹#›</a:t>
            </a:fld>
            <a:endParaRPr lang="en-US"/>
          </a:p>
        </p:txBody>
      </p:sp>
    </p:spTree>
    <p:extLst>
      <p:ext uri="{BB962C8B-B14F-4D97-AF65-F5344CB8AC3E}">
        <p14:creationId xmlns:p14="http://schemas.microsoft.com/office/powerpoint/2010/main" val="18439584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234C5E-F31A-2E97-15F0-7E800E4CFA5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96A0BE8-156B-6AB3-E19E-FBF8738F0E9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B13BB45-13D3-EC76-A2A1-51CF342EB13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D00F32B-68F0-74E3-FDA0-45CE229C8E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70C07885-C84F-DD35-C6BA-5118BFCD915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C1F226-A20D-37D4-069F-469CAD0014F6}"/>
              </a:ext>
            </a:extLst>
          </p:cNvPr>
          <p:cNvSpPr>
            <a:spLocks noGrp="1"/>
          </p:cNvSpPr>
          <p:nvPr>
            <p:ph type="dt" sz="half" idx="10"/>
          </p:nvPr>
        </p:nvSpPr>
        <p:spPr/>
        <p:txBody>
          <a:bodyPr/>
          <a:lstStyle/>
          <a:p>
            <a:fld id="{304D4C0B-6DF3-40A4-9C8F-6CADDA522917}" type="datetimeFigureOut">
              <a:rPr lang="en-US" smtClean="0"/>
              <a:t>4/25/2024</a:t>
            </a:fld>
            <a:endParaRPr lang="en-US"/>
          </a:p>
        </p:txBody>
      </p:sp>
      <p:sp>
        <p:nvSpPr>
          <p:cNvPr id="8" name="Footer Placeholder 7">
            <a:extLst>
              <a:ext uri="{FF2B5EF4-FFF2-40B4-BE49-F238E27FC236}">
                <a16:creationId xmlns:a16="http://schemas.microsoft.com/office/drawing/2014/main" id="{DEA39F6A-DD83-283A-5981-5341438F31F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BF3E27-15BF-0687-0BE8-67A8B736D6D7}"/>
              </a:ext>
            </a:extLst>
          </p:cNvPr>
          <p:cNvSpPr>
            <a:spLocks noGrp="1"/>
          </p:cNvSpPr>
          <p:nvPr>
            <p:ph type="sldNum" sz="quarter" idx="12"/>
          </p:nvPr>
        </p:nvSpPr>
        <p:spPr/>
        <p:txBody>
          <a:bodyPr/>
          <a:lstStyle/>
          <a:p>
            <a:fld id="{6CE5248B-5C30-4D25-B09D-10527D1025D4}" type="slidenum">
              <a:rPr lang="en-US" smtClean="0"/>
              <a:t>‹#›</a:t>
            </a:fld>
            <a:endParaRPr lang="en-US"/>
          </a:p>
        </p:txBody>
      </p:sp>
    </p:spTree>
    <p:extLst>
      <p:ext uri="{BB962C8B-B14F-4D97-AF65-F5344CB8AC3E}">
        <p14:creationId xmlns:p14="http://schemas.microsoft.com/office/powerpoint/2010/main" val="31050722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C307A-D212-C802-9D82-6CA78556D1B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31D6F99-C7DA-1F25-DFB5-4FD2A56BC7BC}"/>
              </a:ext>
            </a:extLst>
          </p:cNvPr>
          <p:cNvSpPr>
            <a:spLocks noGrp="1"/>
          </p:cNvSpPr>
          <p:nvPr>
            <p:ph type="dt" sz="half" idx="10"/>
          </p:nvPr>
        </p:nvSpPr>
        <p:spPr/>
        <p:txBody>
          <a:bodyPr/>
          <a:lstStyle/>
          <a:p>
            <a:fld id="{304D4C0B-6DF3-40A4-9C8F-6CADDA522917}" type="datetimeFigureOut">
              <a:rPr lang="en-US" smtClean="0"/>
              <a:t>4/25/2024</a:t>
            </a:fld>
            <a:endParaRPr lang="en-US"/>
          </a:p>
        </p:txBody>
      </p:sp>
      <p:sp>
        <p:nvSpPr>
          <p:cNvPr id="4" name="Footer Placeholder 3">
            <a:extLst>
              <a:ext uri="{FF2B5EF4-FFF2-40B4-BE49-F238E27FC236}">
                <a16:creationId xmlns:a16="http://schemas.microsoft.com/office/drawing/2014/main" id="{0D5E0FA1-4434-6B2C-28E9-91F53ADADC85}"/>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917D58E8-72B5-7906-95DF-0773477F3EBA}"/>
              </a:ext>
            </a:extLst>
          </p:cNvPr>
          <p:cNvSpPr>
            <a:spLocks noGrp="1"/>
          </p:cNvSpPr>
          <p:nvPr>
            <p:ph type="sldNum" sz="quarter" idx="12"/>
          </p:nvPr>
        </p:nvSpPr>
        <p:spPr/>
        <p:txBody>
          <a:bodyPr/>
          <a:lstStyle/>
          <a:p>
            <a:fld id="{6CE5248B-5C30-4D25-B09D-10527D1025D4}" type="slidenum">
              <a:rPr lang="en-US" smtClean="0"/>
              <a:t>‹#›</a:t>
            </a:fld>
            <a:endParaRPr lang="en-US"/>
          </a:p>
        </p:txBody>
      </p:sp>
    </p:spTree>
    <p:extLst>
      <p:ext uri="{BB962C8B-B14F-4D97-AF65-F5344CB8AC3E}">
        <p14:creationId xmlns:p14="http://schemas.microsoft.com/office/powerpoint/2010/main" val="36422086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1AD6D2D-DDA6-5525-5A7E-AC0E8DE09CFA}"/>
              </a:ext>
            </a:extLst>
          </p:cNvPr>
          <p:cNvSpPr>
            <a:spLocks noGrp="1"/>
          </p:cNvSpPr>
          <p:nvPr>
            <p:ph type="dt" sz="half" idx="10"/>
          </p:nvPr>
        </p:nvSpPr>
        <p:spPr/>
        <p:txBody>
          <a:bodyPr/>
          <a:lstStyle/>
          <a:p>
            <a:fld id="{304D4C0B-6DF3-40A4-9C8F-6CADDA522917}" type="datetimeFigureOut">
              <a:rPr lang="en-US" smtClean="0"/>
              <a:t>4/25/2024</a:t>
            </a:fld>
            <a:endParaRPr lang="en-US"/>
          </a:p>
        </p:txBody>
      </p:sp>
      <p:sp>
        <p:nvSpPr>
          <p:cNvPr id="3" name="Footer Placeholder 2">
            <a:extLst>
              <a:ext uri="{FF2B5EF4-FFF2-40B4-BE49-F238E27FC236}">
                <a16:creationId xmlns:a16="http://schemas.microsoft.com/office/drawing/2014/main" id="{8E1A1CE7-487F-9D47-0DCF-DCDA3D8CB4F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B3BDF1C-A744-C422-6AB1-B6E08C8E086D}"/>
              </a:ext>
            </a:extLst>
          </p:cNvPr>
          <p:cNvSpPr>
            <a:spLocks noGrp="1"/>
          </p:cNvSpPr>
          <p:nvPr>
            <p:ph type="sldNum" sz="quarter" idx="12"/>
          </p:nvPr>
        </p:nvSpPr>
        <p:spPr/>
        <p:txBody>
          <a:bodyPr/>
          <a:lstStyle/>
          <a:p>
            <a:fld id="{6CE5248B-5C30-4D25-B09D-10527D1025D4}" type="slidenum">
              <a:rPr lang="en-US" smtClean="0"/>
              <a:t>‹#›</a:t>
            </a:fld>
            <a:endParaRPr lang="en-US"/>
          </a:p>
        </p:txBody>
      </p:sp>
    </p:spTree>
    <p:extLst>
      <p:ext uri="{BB962C8B-B14F-4D97-AF65-F5344CB8AC3E}">
        <p14:creationId xmlns:p14="http://schemas.microsoft.com/office/powerpoint/2010/main" val="662513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9EC7FE-C726-1677-8E1C-14B3105B8E1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45B9E9A4-A266-5BE3-682D-D5AC0BC904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4BE1623-2416-84BD-4077-F72F28F4066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1C82DC81-79D5-AD63-84CB-0FDFCA24A57A}"/>
              </a:ext>
            </a:extLst>
          </p:cNvPr>
          <p:cNvSpPr>
            <a:spLocks noGrp="1"/>
          </p:cNvSpPr>
          <p:nvPr>
            <p:ph type="dt" sz="half" idx="10"/>
          </p:nvPr>
        </p:nvSpPr>
        <p:spPr/>
        <p:txBody>
          <a:bodyPr/>
          <a:lstStyle/>
          <a:p>
            <a:fld id="{304D4C0B-6DF3-40A4-9C8F-6CADDA522917}" type="datetimeFigureOut">
              <a:rPr lang="en-US" smtClean="0"/>
              <a:t>4/25/2024</a:t>
            </a:fld>
            <a:endParaRPr lang="en-US"/>
          </a:p>
        </p:txBody>
      </p:sp>
      <p:sp>
        <p:nvSpPr>
          <p:cNvPr id="6" name="Footer Placeholder 5">
            <a:extLst>
              <a:ext uri="{FF2B5EF4-FFF2-40B4-BE49-F238E27FC236}">
                <a16:creationId xmlns:a16="http://schemas.microsoft.com/office/drawing/2014/main" id="{68AA7A41-3AA2-2C0C-A490-90FC8AC616F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4CE6341-9B5B-2ECB-A395-9249F87FE095}"/>
              </a:ext>
            </a:extLst>
          </p:cNvPr>
          <p:cNvSpPr>
            <a:spLocks noGrp="1"/>
          </p:cNvSpPr>
          <p:nvPr>
            <p:ph type="sldNum" sz="quarter" idx="12"/>
          </p:nvPr>
        </p:nvSpPr>
        <p:spPr/>
        <p:txBody>
          <a:bodyPr/>
          <a:lstStyle/>
          <a:p>
            <a:fld id="{6CE5248B-5C30-4D25-B09D-10527D1025D4}" type="slidenum">
              <a:rPr lang="en-US" smtClean="0"/>
              <a:t>‹#›</a:t>
            </a:fld>
            <a:endParaRPr lang="en-US"/>
          </a:p>
        </p:txBody>
      </p:sp>
    </p:spTree>
    <p:extLst>
      <p:ext uri="{BB962C8B-B14F-4D97-AF65-F5344CB8AC3E}">
        <p14:creationId xmlns:p14="http://schemas.microsoft.com/office/powerpoint/2010/main" val="1446388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628DF-7C04-C621-0170-07D734DFAB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8EF540E-957C-AB9C-B2AD-0A19647F0B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2B20F9B-8ADD-F0FF-2ED6-F2F4577A198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AE2EEE0-CBD8-6406-331F-D976FF266B1B}"/>
              </a:ext>
            </a:extLst>
          </p:cNvPr>
          <p:cNvSpPr>
            <a:spLocks noGrp="1"/>
          </p:cNvSpPr>
          <p:nvPr>
            <p:ph type="dt" sz="half" idx="10"/>
          </p:nvPr>
        </p:nvSpPr>
        <p:spPr/>
        <p:txBody>
          <a:bodyPr/>
          <a:lstStyle/>
          <a:p>
            <a:fld id="{304D4C0B-6DF3-40A4-9C8F-6CADDA522917}" type="datetimeFigureOut">
              <a:rPr lang="en-US" smtClean="0"/>
              <a:t>4/25/2024</a:t>
            </a:fld>
            <a:endParaRPr lang="en-US"/>
          </a:p>
        </p:txBody>
      </p:sp>
      <p:sp>
        <p:nvSpPr>
          <p:cNvPr id="6" name="Footer Placeholder 5">
            <a:extLst>
              <a:ext uri="{FF2B5EF4-FFF2-40B4-BE49-F238E27FC236}">
                <a16:creationId xmlns:a16="http://schemas.microsoft.com/office/drawing/2014/main" id="{1EDDA987-9070-B1FD-8696-D2D92E26C0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59A7FD1-27AB-0DDE-8220-814CC6A5266C}"/>
              </a:ext>
            </a:extLst>
          </p:cNvPr>
          <p:cNvSpPr>
            <a:spLocks noGrp="1"/>
          </p:cNvSpPr>
          <p:nvPr>
            <p:ph type="sldNum" sz="quarter" idx="12"/>
          </p:nvPr>
        </p:nvSpPr>
        <p:spPr/>
        <p:txBody>
          <a:bodyPr/>
          <a:lstStyle/>
          <a:p>
            <a:fld id="{6CE5248B-5C30-4D25-B09D-10527D1025D4}" type="slidenum">
              <a:rPr lang="en-US" smtClean="0"/>
              <a:t>‹#›</a:t>
            </a:fld>
            <a:endParaRPr lang="en-US"/>
          </a:p>
        </p:txBody>
      </p:sp>
    </p:spTree>
    <p:extLst>
      <p:ext uri="{BB962C8B-B14F-4D97-AF65-F5344CB8AC3E}">
        <p14:creationId xmlns:p14="http://schemas.microsoft.com/office/powerpoint/2010/main" val="22720264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1DE4CAC-D500-8414-3933-D33520DF83B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2710C0D-BEC9-DBAC-E9DC-B13FADD207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BE557A-752F-9C55-9D57-92216A5ED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04D4C0B-6DF3-40A4-9C8F-6CADDA522917}" type="datetimeFigureOut">
              <a:rPr lang="en-US" smtClean="0"/>
              <a:t>4/25/2024</a:t>
            </a:fld>
            <a:endParaRPr lang="en-US"/>
          </a:p>
        </p:txBody>
      </p:sp>
      <p:sp>
        <p:nvSpPr>
          <p:cNvPr id="5" name="Footer Placeholder 4">
            <a:extLst>
              <a:ext uri="{FF2B5EF4-FFF2-40B4-BE49-F238E27FC236}">
                <a16:creationId xmlns:a16="http://schemas.microsoft.com/office/drawing/2014/main" id="{16AACF0D-94F9-5509-57FA-12DF06405AA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53A63D3B-EDC4-7116-A40B-A05DFD1214A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E5248B-5C30-4D25-B09D-10527D1025D4}" type="slidenum">
              <a:rPr lang="en-US" smtClean="0"/>
              <a:t>‹#›</a:t>
            </a:fld>
            <a:endParaRPr lang="en-US"/>
          </a:p>
        </p:txBody>
      </p:sp>
    </p:spTree>
    <p:extLst>
      <p:ext uri="{BB962C8B-B14F-4D97-AF65-F5344CB8AC3E}">
        <p14:creationId xmlns:p14="http://schemas.microsoft.com/office/powerpoint/2010/main" val="374531176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F5A5072-7B47-4D32-B52A-4EBBF590B8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9715DAF0-AE1B-46C9-8A6B-DB2AA05AB9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2" y="-22693"/>
            <a:ext cx="12191999" cy="4374129"/>
          </a:xfrm>
          <a:prstGeom prst="rect">
            <a:avLst/>
          </a:prstGeom>
          <a:gradFill>
            <a:gsLst>
              <a:gs pos="0">
                <a:schemeClr val="accent1">
                  <a:lumMod val="75000"/>
                </a:schemeClr>
              </a:gs>
              <a:gs pos="100000">
                <a:srgbClr val="000000"/>
              </a:gs>
            </a:gsLst>
            <a:lin ang="15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C631C0B-6DA6-4E57-8231-CE32B3434A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 y="-22690"/>
            <a:ext cx="8542485" cy="4374126"/>
          </a:xfrm>
          <a:prstGeom prst="rect">
            <a:avLst/>
          </a:prstGeom>
          <a:gradFill>
            <a:gsLst>
              <a:gs pos="0">
                <a:schemeClr val="accent1">
                  <a:lumMod val="50000"/>
                  <a:alpha val="0"/>
                </a:schemeClr>
              </a:gs>
              <a:gs pos="100000">
                <a:srgbClr val="000000">
                  <a:alpha val="25000"/>
                </a:srgbClr>
              </a:gs>
            </a:gsLst>
            <a:lin ang="18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C29501E6-A978-4A61-9689-9085AF97A53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2508972">
            <a:off x="5945431" y="-1032053"/>
            <a:ext cx="4990147" cy="4439131"/>
          </a:xfrm>
          <a:custGeom>
            <a:avLst/>
            <a:gdLst>
              <a:gd name="connsiteX0" fmla="*/ 4990147 w 4990147"/>
              <a:gd name="connsiteY0" fmla="*/ 2229378 h 4439131"/>
              <a:gd name="connsiteX1" fmla="*/ 917384 w 4990147"/>
              <a:gd name="connsiteY1" fmla="*/ 4439131 h 4439131"/>
              <a:gd name="connsiteX2" fmla="*/ 910814 w 4990147"/>
              <a:gd name="connsiteY2" fmla="*/ 4434219 h 4439131"/>
              <a:gd name="connsiteX3" fmla="*/ 0 w 4990147"/>
              <a:gd name="connsiteY3" fmla="*/ 2502877 h 4439131"/>
              <a:gd name="connsiteX4" fmla="*/ 2502877 w 4990147"/>
              <a:gd name="connsiteY4" fmla="*/ 0 h 4439131"/>
              <a:gd name="connsiteX5" fmla="*/ 4954904 w 4990147"/>
              <a:gd name="connsiteY5" fmla="*/ 1998460 h 44391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990147" h="4439131">
                <a:moveTo>
                  <a:pt x="4990147" y="2229378"/>
                </a:moveTo>
                <a:lnTo>
                  <a:pt x="917384" y="4439131"/>
                </a:lnTo>
                <a:lnTo>
                  <a:pt x="910814" y="4434219"/>
                </a:lnTo>
                <a:cubicBezTo>
                  <a:pt x="354557" y="3975154"/>
                  <a:pt x="0" y="3280421"/>
                  <a:pt x="0" y="2502877"/>
                </a:cubicBezTo>
                <a:cubicBezTo>
                  <a:pt x="0" y="1120576"/>
                  <a:pt x="1120576" y="0"/>
                  <a:pt x="2502877" y="0"/>
                </a:cubicBezTo>
                <a:cubicBezTo>
                  <a:pt x="3712390" y="0"/>
                  <a:pt x="4721520" y="857941"/>
                  <a:pt x="4954904" y="1998460"/>
                </a:cubicBezTo>
                <a:close/>
              </a:path>
            </a:pathLst>
          </a:custGeom>
          <a:gradFill>
            <a:gsLst>
              <a:gs pos="0">
                <a:schemeClr val="accent1">
                  <a:alpha val="22000"/>
                </a:schemeClr>
              </a:gs>
              <a:gs pos="87000">
                <a:schemeClr val="accent1">
                  <a:lumMod val="60000"/>
                  <a:lumOff val="40000"/>
                  <a:alpha val="2000"/>
                </a:schemeClr>
              </a:gs>
            </a:gsLst>
            <a:lin ang="8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 name="Title 1">
            <a:extLst>
              <a:ext uri="{FF2B5EF4-FFF2-40B4-BE49-F238E27FC236}">
                <a16:creationId xmlns:a16="http://schemas.microsoft.com/office/drawing/2014/main" id="{6824BA91-D99A-824C-2030-5026D19C86D0}"/>
              </a:ext>
            </a:extLst>
          </p:cNvPr>
          <p:cNvSpPr>
            <a:spLocks noGrp="1"/>
          </p:cNvSpPr>
          <p:nvPr>
            <p:ph type="ctrTitle"/>
          </p:nvPr>
        </p:nvSpPr>
        <p:spPr>
          <a:xfrm>
            <a:off x="1314824" y="735106"/>
            <a:ext cx="10053763" cy="2928470"/>
          </a:xfrm>
        </p:spPr>
        <p:txBody>
          <a:bodyPr anchor="b">
            <a:normAutofit/>
          </a:bodyPr>
          <a:lstStyle/>
          <a:p>
            <a:pPr algn="l"/>
            <a:r>
              <a:rPr lang="en-US" sz="4800" b="1" dirty="0">
                <a:solidFill>
                  <a:srgbClr val="FFFFFF"/>
                </a:solidFill>
                <a:latin typeface="Arial" panose="020B0604020202020204" pitchFamily="34" charset="0"/>
                <a:cs typeface="Arial" panose="020B0604020202020204" pitchFamily="34" charset="0"/>
              </a:rPr>
              <a:t>ADMINISTERING THE CONTRACT FOR CONSTRUCTION</a:t>
            </a:r>
          </a:p>
        </p:txBody>
      </p:sp>
      <p:sp>
        <p:nvSpPr>
          <p:cNvPr id="3" name="Subtitle 2">
            <a:extLst>
              <a:ext uri="{FF2B5EF4-FFF2-40B4-BE49-F238E27FC236}">
                <a16:creationId xmlns:a16="http://schemas.microsoft.com/office/drawing/2014/main" id="{31C80601-018F-742E-9FDC-CF228079A078}"/>
              </a:ext>
            </a:extLst>
          </p:cNvPr>
          <p:cNvSpPr>
            <a:spLocks noGrp="1"/>
          </p:cNvSpPr>
          <p:nvPr>
            <p:ph type="subTitle" idx="1"/>
          </p:nvPr>
        </p:nvSpPr>
        <p:spPr>
          <a:xfrm>
            <a:off x="1350682" y="4870824"/>
            <a:ext cx="10005951" cy="1458258"/>
          </a:xfrm>
        </p:spPr>
        <p:txBody>
          <a:bodyPr anchor="ctr">
            <a:normAutofit/>
          </a:bodyPr>
          <a:lstStyle/>
          <a:p>
            <a:pPr algn="l"/>
            <a:r>
              <a:rPr lang="en-US" dirty="0"/>
              <a:t>James R. Case</a:t>
            </a:r>
          </a:p>
          <a:p>
            <a:pPr algn="l"/>
            <a:r>
              <a:rPr lang="en-US" dirty="0"/>
              <a:t>Dykema Gossett PLLC</a:t>
            </a:r>
          </a:p>
        </p:txBody>
      </p:sp>
    </p:spTree>
    <p:extLst>
      <p:ext uri="{BB962C8B-B14F-4D97-AF65-F5344CB8AC3E}">
        <p14:creationId xmlns:p14="http://schemas.microsoft.com/office/powerpoint/2010/main" val="25061347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44B8F949-85BB-0C0C-660D-9F7B4B8158EC}"/>
              </a:ext>
            </a:extLst>
          </p:cNvPr>
          <p:cNvSpPr>
            <a:spLocks noGrp="1"/>
          </p:cNvSpPr>
          <p:nvPr>
            <p:ph type="body" idx="1"/>
          </p:nvPr>
        </p:nvSpPr>
        <p:spPr>
          <a:xfrm>
            <a:off x="839787" y="490538"/>
            <a:ext cx="5157787" cy="823912"/>
          </a:xfrm>
        </p:spPr>
        <p:txBody>
          <a:bodyPr>
            <a:normAutofit/>
          </a:bodyPr>
          <a:lstStyle/>
          <a:p>
            <a:endParaRPr lang="en-US"/>
          </a:p>
        </p:txBody>
      </p:sp>
      <p:sp>
        <p:nvSpPr>
          <p:cNvPr id="4" name="Content Placeholder 3">
            <a:extLst>
              <a:ext uri="{FF2B5EF4-FFF2-40B4-BE49-F238E27FC236}">
                <a16:creationId xmlns:a16="http://schemas.microsoft.com/office/drawing/2014/main" id="{A9861DB9-3236-AB41-BC8C-EFE62F3E42F1}"/>
              </a:ext>
            </a:extLst>
          </p:cNvPr>
          <p:cNvSpPr>
            <a:spLocks noGrp="1"/>
          </p:cNvSpPr>
          <p:nvPr>
            <p:ph sz="half" idx="2"/>
          </p:nvPr>
        </p:nvSpPr>
        <p:spPr>
          <a:xfrm>
            <a:off x="836612" y="1438274"/>
            <a:ext cx="5157787" cy="4929187"/>
          </a:xfrm>
        </p:spPr>
        <p:txBody>
          <a:bodyPr>
            <a:normAutofit fontScale="77500" lnSpcReduction="20000"/>
          </a:bodyPr>
          <a:lstStyle/>
          <a:p>
            <a:endParaRPr lang="en-US" dirty="0"/>
          </a:p>
        </p:txBody>
      </p:sp>
      <p:sp>
        <p:nvSpPr>
          <p:cNvPr id="5" name="Text Placeholder 4">
            <a:extLst>
              <a:ext uri="{FF2B5EF4-FFF2-40B4-BE49-F238E27FC236}">
                <a16:creationId xmlns:a16="http://schemas.microsoft.com/office/drawing/2014/main" id="{27A0A31F-A35F-43A4-4DED-3E52AC77C438}"/>
              </a:ext>
            </a:extLst>
          </p:cNvPr>
          <p:cNvSpPr>
            <a:spLocks noGrp="1"/>
          </p:cNvSpPr>
          <p:nvPr>
            <p:ph type="body" sz="quarter" idx="3"/>
          </p:nvPr>
        </p:nvSpPr>
        <p:spPr>
          <a:xfrm>
            <a:off x="6169025" y="490538"/>
            <a:ext cx="5183188" cy="823912"/>
          </a:xfrm>
        </p:spPr>
        <p:txBody>
          <a:bodyPr>
            <a:normAutofit/>
          </a:bodyPr>
          <a:lstStyle/>
          <a:p>
            <a:r>
              <a:rPr lang="en-US" sz="2400" dirty="0" err="1">
                <a:effectLst/>
                <a:latin typeface="Calibri" panose="020F0502020204030204" pitchFamily="34" charset="0"/>
                <a:ea typeface="Calibri" panose="020F0502020204030204" pitchFamily="34" charset="0"/>
                <a:cs typeface="Times New Roman" panose="02020603050405020304" pitchFamily="18" charset="0"/>
              </a:rPr>
              <a:t>EJCDC</a:t>
            </a:r>
            <a:r>
              <a:rPr lang="en-US" sz="2400" dirty="0">
                <a:effectLst/>
                <a:latin typeface="Calibri" panose="020F0502020204030204" pitchFamily="34" charset="0"/>
                <a:ea typeface="Calibri" panose="020F0502020204030204" pitchFamily="34" charset="0"/>
                <a:cs typeface="Times New Roman" panose="02020603050405020304" pitchFamily="18" charset="0"/>
              </a:rPr>
              <a:t> C-700 (2018)</a:t>
            </a:r>
          </a:p>
        </p:txBody>
      </p:sp>
      <p:sp>
        <p:nvSpPr>
          <p:cNvPr id="6" name="Content Placeholder 5">
            <a:extLst>
              <a:ext uri="{FF2B5EF4-FFF2-40B4-BE49-F238E27FC236}">
                <a16:creationId xmlns:a16="http://schemas.microsoft.com/office/drawing/2014/main" id="{AEF796C2-B4E5-2DA3-8DA0-F06C0E2991DF}"/>
              </a:ext>
            </a:extLst>
          </p:cNvPr>
          <p:cNvSpPr>
            <a:spLocks noGrp="1"/>
          </p:cNvSpPr>
          <p:nvPr>
            <p:ph sz="quarter" idx="4"/>
          </p:nvPr>
        </p:nvSpPr>
        <p:spPr>
          <a:xfrm>
            <a:off x="6169025" y="1438275"/>
            <a:ext cx="5183188" cy="5010150"/>
          </a:xfrm>
        </p:spPr>
        <p:txBody>
          <a:bodyPr>
            <a:normAutofit fontScale="77500" lnSpcReduction="20000"/>
          </a:bodyPr>
          <a:lstStyle/>
          <a:p>
            <a:pPr marL="0" indent="0">
              <a:buNone/>
            </a:pPr>
            <a:r>
              <a:rPr lang="en-US" sz="1800" i="0" dirty="0">
                <a:effectLst/>
                <a:latin typeface="Calibri" panose="020F0502020204030204" pitchFamily="34" charset="0"/>
                <a:ea typeface="Calibri" panose="020F0502020204030204" pitchFamily="34" charset="0"/>
                <a:cs typeface="Times New Roman" panose="02020603050405020304" pitchFamily="18" charset="0"/>
              </a:rPr>
              <a:t>10.07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Limitations on Engineer’s Authority and Responsibilities</a:t>
            </a:r>
          </a:p>
          <a:p>
            <a:pPr marL="342900" indent="-342900">
              <a:lnSpc>
                <a:spcPct val="100000"/>
              </a:lnSpc>
              <a:buAutoNum type="alphaUcPeriod" startAt="2"/>
            </a:pP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Engineer will not supervise, direct, control, or have authority over or be responsible for Contractor’s means, methods, techniques, sequences, or procedures of construction, or the safety precautions a</a:t>
            </a:r>
            <a:r>
              <a:rPr lang="en-US" sz="1800" dirty="0">
                <a:effectLst/>
                <a:latin typeface="Calibri" panose="020F0502020204030204" pitchFamily="34" charset="0"/>
                <a:ea typeface="Calibri" panose="020F0502020204030204" pitchFamily="34" charset="0"/>
                <a:cs typeface="Times New Roman" panose="02020603050405020304" pitchFamily="18" charset="0"/>
              </a:rPr>
              <a:t>nd programs incident thereto, or for any failure of Contractor to comply with Laws and Regulations applicable to the performance of the Work.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Engineer will not be responsible for Contractor’s failure to perform the Work in accordance with the Contract Documents.</a:t>
            </a:r>
          </a:p>
          <a:p>
            <a:pPr marL="342900" indent="-342900">
              <a:lnSpc>
                <a:spcPct val="100000"/>
              </a:lnSpc>
              <a:buAutoNum type="alphaUcPeriod" startAt="2"/>
            </a:pP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Engineer will not be responsible for the acts or omissions of Contractor or of any Subcontractor, any Supplier, or of any other individual or entity performing any of the Work</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indent="-342900">
              <a:lnSpc>
                <a:spcPct val="100000"/>
              </a:lnSpc>
              <a:buAutoNum type="alphaUcPeriod" startAt="2"/>
            </a:pPr>
            <a:r>
              <a:rPr lang="en-US" sz="1800" dirty="0">
                <a:effectLst/>
                <a:latin typeface="Calibri" panose="020F0502020204030204" pitchFamily="34" charset="0"/>
                <a:ea typeface="Calibri" panose="020F0502020204030204" pitchFamily="34" charset="0"/>
                <a:cs typeface="Times New Roman" panose="02020603050405020304" pitchFamily="18" charset="0"/>
              </a:rPr>
              <a:t>Engineer’s review of the final Application for Payment and accompanying documentation, and all maintenance and operating instructions, schedules, guarantees, bonds, certificates of inspection, tests and approvals, and other documentation required to be delivered by Contractor under Paragraph 15.06.A, will only be to determine generally that their content complies with the requirements of, and in the case of certificates of inspections, tests, and approvals, that the results certified indicate compliance with the Contract Documents.</a:t>
            </a:r>
          </a:p>
          <a:p>
            <a:pPr marL="342900" indent="-342900">
              <a:lnSpc>
                <a:spcPct val="100000"/>
              </a:lnSpc>
              <a:buAutoNum type="alphaUcPeriod" startAt="2"/>
            </a:pPr>
            <a:r>
              <a:rPr lang="en-US" sz="1800" dirty="0">
                <a:effectLst/>
                <a:latin typeface="Calibri" panose="020F0502020204030204" pitchFamily="34" charset="0"/>
                <a:ea typeface="Calibri" panose="020F0502020204030204" pitchFamily="34" charset="0"/>
                <a:cs typeface="Times New Roman" panose="02020603050405020304" pitchFamily="18" charset="0"/>
              </a:rPr>
              <a:t>The limitations upon authority and responsibility set forth in this Paragraph 10.07 also apply to the Resident Project Representative, if any.</a:t>
            </a:r>
            <a:endParaRPr lang="en-US" sz="1800" dirty="0"/>
          </a:p>
        </p:txBody>
      </p:sp>
    </p:spTree>
    <p:extLst>
      <p:ext uri="{BB962C8B-B14F-4D97-AF65-F5344CB8AC3E}">
        <p14:creationId xmlns:p14="http://schemas.microsoft.com/office/powerpoint/2010/main" val="32632945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F16EFFE-22C5-5C76-78BE-95E3BD3AD32F}"/>
              </a:ext>
            </a:extLst>
          </p:cNvPr>
          <p:cNvSpPr>
            <a:spLocks noGrp="1"/>
          </p:cNvSpPr>
          <p:nvPr>
            <p:ph type="body" idx="1"/>
          </p:nvPr>
        </p:nvSpPr>
        <p:spPr>
          <a:xfrm>
            <a:off x="839787" y="595313"/>
            <a:ext cx="5157787" cy="823912"/>
          </a:xfrm>
        </p:spPr>
        <p:txBody>
          <a:bodyPr/>
          <a:lstStyle/>
          <a:p>
            <a:r>
              <a:rPr lang="en-US" dirty="0"/>
              <a:t>AIA A201 (2017)</a:t>
            </a:r>
          </a:p>
          <a:p>
            <a:endParaRPr lang="en-US" dirty="0"/>
          </a:p>
        </p:txBody>
      </p:sp>
      <p:sp>
        <p:nvSpPr>
          <p:cNvPr id="4" name="Content Placeholder 3">
            <a:extLst>
              <a:ext uri="{FF2B5EF4-FFF2-40B4-BE49-F238E27FC236}">
                <a16:creationId xmlns:a16="http://schemas.microsoft.com/office/drawing/2014/main" id="{EEB88891-3201-F3B7-E014-95E4010F5922}"/>
              </a:ext>
            </a:extLst>
          </p:cNvPr>
          <p:cNvSpPr>
            <a:spLocks noGrp="1"/>
          </p:cNvSpPr>
          <p:nvPr>
            <p:ph sz="half" idx="2"/>
          </p:nvPr>
        </p:nvSpPr>
        <p:spPr>
          <a:xfrm>
            <a:off x="839788" y="1419225"/>
            <a:ext cx="5157787" cy="4981574"/>
          </a:xfrm>
        </p:spPr>
        <p:txBody>
          <a:bodyPr>
            <a:normAutofit fontScale="47500" lnSpcReduction="20000"/>
          </a:bodyPr>
          <a:lstStyle/>
          <a:p>
            <a:pPr marL="0" marR="0" indent="0">
              <a:lnSpc>
                <a:spcPct val="120000"/>
              </a:lnSpc>
              <a:spcBef>
                <a:spcPts val="0"/>
              </a:spcBef>
              <a:spcAft>
                <a:spcPts val="0"/>
              </a:spcAft>
              <a:buNone/>
              <a:tabLst>
                <a:tab pos="457200" algn="l"/>
              </a:tabLst>
            </a:pPr>
            <a:r>
              <a:rPr lang="en-US" sz="3400" b="1" dirty="0">
                <a:effectLst/>
                <a:latin typeface="Arial Narrow" panose="020B0606020202030204" pitchFamily="34" charset="0"/>
                <a:ea typeface="Times New Roman" panose="02020603050405020304" pitchFamily="18" charset="0"/>
                <a:cs typeface="Arial Narrow" panose="020B0606020202030204" pitchFamily="34" charset="0"/>
              </a:rPr>
              <a:t>§ 15.2 Initial Decision</a:t>
            </a:r>
          </a:p>
          <a:p>
            <a:pPr marL="0" marR="0" indent="0">
              <a:lnSpc>
                <a:spcPct val="120000"/>
              </a:lnSpc>
              <a:spcBef>
                <a:spcPts val="0"/>
              </a:spcBef>
              <a:spcAft>
                <a:spcPts val="0"/>
              </a:spcAft>
              <a:buNone/>
              <a:tabLst>
                <a:tab pos="457200" algn="l"/>
              </a:tabLst>
            </a:pPr>
            <a:endParaRPr lang="en-US" sz="3400" b="1" dirty="0">
              <a:effectLst/>
              <a:latin typeface="Arial Narrow" panose="020B0606020202030204" pitchFamily="34" charset="0"/>
              <a:ea typeface="Times New Roman" panose="02020603050405020304" pitchFamily="18" charset="0"/>
              <a:cs typeface="Arial Narrow" panose="020B0606020202030204" pitchFamily="34" charset="0"/>
            </a:endParaRPr>
          </a:p>
          <a:p>
            <a:pPr marL="0" marR="0" indent="0">
              <a:lnSpc>
                <a:spcPct val="120000"/>
              </a:lnSpc>
              <a:spcBef>
                <a:spcPts val="0"/>
              </a:spcBef>
              <a:spcAft>
                <a:spcPts val="0"/>
              </a:spcAft>
              <a:buNone/>
              <a:tabLst>
                <a:tab pos="457200" algn="l"/>
              </a:tabLst>
            </a:pPr>
            <a:r>
              <a:rPr lang="en-US" sz="3400" b="1" dirty="0">
                <a:effectLst/>
                <a:latin typeface="Arial Narrow" panose="020B0606020202030204" pitchFamily="34" charset="0"/>
                <a:ea typeface="Times New Roman" panose="02020603050405020304" pitchFamily="18" charset="0"/>
                <a:cs typeface="Arial Narrow" panose="020B0606020202030204" pitchFamily="34" charset="0"/>
              </a:rPr>
              <a:t>§ 15.2.1</a:t>
            </a:r>
            <a:r>
              <a:rPr lang="en-US" sz="3400" dirty="0">
                <a:effectLst/>
                <a:latin typeface="Times New Roman" panose="02020603050405020304" pitchFamily="18" charset="0"/>
                <a:ea typeface="Times New Roman" panose="02020603050405020304" pitchFamily="18" charset="0"/>
              </a:rPr>
              <a:t> </a:t>
            </a:r>
            <a:r>
              <a:rPr lang="en-US" sz="3400" dirty="0">
                <a:effectLst/>
                <a:highlight>
                  <a:srgbClr val="FFFF00"/>
                </a:highlight>
                <a:latin typeface="Times New Roman" panose="02020603050405020304" pitchFamily="18" charset="0"/>
                <a:ea typeface="Times New Roman" panose="02020603050405020304" pitchFamily="18" charset="0"/>
              </a:rPr>
              <a:t>Claims,</a:t>
            </a:r>
            <a:r>
              <a:rPr lang="en-US" sz="3400" dirty="0">
                <a:effectLst/>
                <a:latin typeface="Times New Roman" panose="02020603050405020304" pitchFamily="18" charset="0"/>
                <a:ea typeface="Times New Roman" panose="02020603050405020304" pitchFamily="18" charset="0"/>
              </a:rPr>
              <a:t> excluding those where the condition giving rise to the Claim is first discovered after expiration of the period for correction of the Work set forth in Section 12.2.2 or arising under Sections 10.3, 10.4, and 11.5, </a:t>
            </a:r>
            <a:r>
              <a:rPr lang="en-US" sz="3400" dirty="0">
                <a:effectLst/>
                <a:highlight>
                  <a:srgbClr val="FFFF00"/>
                </a:highlight>
                <a:latin typeface="Times New Roman" panose="02020603050405020304" pitchFamily="18" charset="0"/>
                <a:ea typeface="Times New Roman" panose="02020603050405020304" pitchFamily="18" charset="0"/>
              </a:rPr>
              <a:t>shall be referred to the Initial Decision Maker for initial decision. The Architect will serve as the Initial Decision Maker</a:t>
            </a:r>
            <a:r>
              <a:rPr lang="en-US" sz="3400" dirty="0">
                <a:effectLst/>
                <a:latin typeface="Times New Roman" panose="02020603050405020304" pitchFamily="18" charset="0"/>
                <a:ea typeface="Times New Roman" panose="02020603050405020304" pitchFamily="18" charset="0"/>
              </a:rPr>
              <a:t>, unless otherwise indicated in the Agreement. Except for those Claims excluded by this Section 15.2.1, </a:t>
            </a:r>
            <a:r>
              <a:rPr lang="en-US" sz="3400" dirty="0">
                <a:effectLst/>
                <a:highlight>
                  <a:srgbClr val="FFFF00"/>
                </a:highlight>
                <a:latin typeface="Times New Roman" panose="02020603050405020304" pitchFamily="18" charset="0"/>
                <a:ea typeface="Times New Roman" panose="02020603050405020304" pitchFamily="18" charset="0"/>
              </a:rPr>
              <a:t>an initial decision shall be required as a condition precedent to mediation of any Claim.</a:t>
            </a:r>
            <a:r>
              <a:rPr lang="en-US" sz="3400" dirty="0">
                <a:effectLst/>
                <a:latin typeface="Times New Roman" panose="02020603050405020304" pitchFamily="18" charset="0"/>
                <a:ea typeface="Times New Roman" panose="02020603050405020304" pitchFamily="18" charset="0"/>
              </a:rPr>
              <a:t> If an initial decision has not been rendered within 30 days after the Claim has been referred to the Initial Decision Maker, the party asserting the Claim may demand mediation and binding dispute resolution without a decision having been rendered. Unless the Initial Decision Maker and all affected parties agree, the Initial Decision Maker will not decide disputes between the Contractor and persons or entities other than the Owner.</a:t>
            </a:r>
          </a:p>
          <a:p>
            <a:pPr marL="0" indent="0">
              <a:buNone/>
            </a:pPr>
            <a:endParaRPr lang="en-US" dirty="0"/>
          </a:p>
        </p:txBody>
      </p:sp>
      <p:sp>
        <p:nvSpPr>
          <p:cNvPr id="5" name="Text Placeholder 4">
            <a:extLst>
              <a:ext uri="{FF2B5EF4-FFF2-40B4-BE49-F238E27FC236}">
                <a16:creationId xmlns:a16="http://schemas.microsoft.com/office/drawing/2014/main" id="{9DA364AE-7F0C-A657-381F-AE5710BAFA06}"/>
              </a:ext>
            </a:extLst>
          </p:cNvPr>
          <p:cNvSpPr>
            <a:spLocks noGrp="1"/>
          </p:cNvSpPr>
          <p:nvPr>
            <p:ph type="body" sz="quarter" idx="3"/>
          </p:nvPr>
        </p:nvSpPr>
        <p:spPr>
          <a:xfrm>
            <a:off x="6169025" y="595313"/>
            <a:ext cx="5183188" cy="823912"/>
          </a:xfrm>
        </p:spPr>
        <p:txBody>
          <a:bodyPr/>
          <a:lstStyle/>
          <a:p>
            <a:r>
              <a:rPr lang="en-US" sz="2400" dirty="0" err="1">
                <a:effectLst/>
                <a:latin typeface="Calibri" panose="020F0502020204030204" pitchFamily="34" charset="0"/>
                <a:ea typeface="Calibri" panose="020F0502020204030204" pitchFamily="34" charset="0"/>
                <a:cs typeface="Times New Roman" panose="02020603050405020304" pitchFamily="18" charset="0"/>
              </a:rPr>
              <a:t>EJCDC</a:t>
            </a:r>
            <a:r>
              <a:rPr lang="en-US" sz="2400" dirty="0">
                <a:effectLst/>
                <a:latin typeface="Calibri" panose="020F0502020204030204" pitchFamily="34" charset="0"/>
                <a:ea typeface="Calibri" panose="020F0502020204030204" pitchFamily="34" charset="0"/>
                <a:cs typeface="Times New Roman" panose="02020603050405020304" pitchFamily="18" charset="0"/>
              </a:rPr>
              <a:t> C-700 (2018)</a:t>
            </a:r>
          </a:p>
          <a:p>
            <a:endParaRPr lang="en-US" dirty="0"/>
          </a:p>
        </p:txBody>
      </p:sp>
      <p:sp>
        <p:nvSpPr>
          <p:cNvPr id="6" name="Content Placeholder 5">
            <a:extLst>
              <a:ext uri="{FF2B5EF4-FFF2-40B4-BE49-F238E27FC236}">
                <a16:creationId xmlns:a16="http://schemas.microsoft.com/office/drawing/2014/main" id="{3D80CE1D-471D-6F95-41EB-9DDF78D315FC}"/>
              </a:ext>
            </a:extLst>
          </p:cNvPr>
          <p:cNvSpPr>
            <a:spLocks noGrp="1"/>
          </p:cNvSpPr>
          <p:nvPr>
            <p:ph sz="quarter" idx="4"/>
          </p:nvPr>
        </p:nvSpPr>
        <p:spPr>
          <a:xfrm>
            <a:off x="6172200" y="1419226"/>
            <a:ext cx="5183188" cy="4981574"/>
          </a:xfrm>
        </p:spPr>
        <p:txBody>
          <a:bodyPr>
            <a:normAutofit fontScale="47500" lnSpcReduction="20000"/>
          </a:bodyPr>
          <a:lstStyle/>
          <a:p>
            <a:pPr marL="0" marR="0" indent="0" algn="just">
              <a:spcBef>
                <a:spcPts val="600"/>
              </a:spcBef>
              <a:spcAft>
                <a:spcPts val="600"/>
              </a:spcAft>
              <a:buNone/>
            </a:pPr>
            <a:r>
              <a:rPr lang="en-US" sz="3500" i="0" dirty="0">
                <a:effectLst/>
                <a:latin typeface="Calibri" panose="020F0502020204030204" pitchFamily="34" charset="0"/>
                <a:ea typeface="Calibri" panose="020F0502020204030204" pitchFamily="34" charset="0"/>
                <a:cs typeface="Times New Roman" panose="02020603050405020304" pitchFamily="18" charset="0"/>
              </a:rPr>
              <a:t>12.01  </a:t>
            </a:r>
            <a:r>
              <a:rPr lang="en-US" sz="35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Claims</a:t>
            </a:r>
          </a:p>
          <a:p>
            <a:pPr marL="342900" marR="0" indent="-342900">
              <a:lnSpc>
                <a:spcPct val="100000"/>
              </a:lnSpc>
              <a:buAutoNum type="alphaUcPeriod"/>
            </a:pPr>
            <a:r>
              <a:rPr lang="en-US" sz="3500" i="1" dirty="0">
                <a:effectLst/>
                <a:latin typeface="Calibri" panose="020F0502020204030204" pitchFamily="34" charset="0"/>
                <a:ea typeface="Calibri" panose="020F0502020204030204" pitchFamily="34" charset="0"/>
                <a:cs typeface="Times New Roman" panose="02020603050405020304" pitchFamily="18" charset="0"/>
              </a:rPr>
              <a:t>Claims Process</a:t>
            </a:r>
            <a:r>
              <a:rPr lang="en-US" sz="3500" dirty="0">
                <a:effectLst/>
                <a:latin typeface="Calibri" panose="020F0502020204030204" pitchFamily="34" charset="0"/>
                <a:ea typeface="Calibri" panose="020F0502020204030204" pitchFamily="34" charset="0"/>
                <a:cs typeface="Times New Roman" panose="02020603050405020304" pitchFamily="18" charset="0"/>
              </a:rPr>
              <a:t>: The following disputes between Owner and Contractor are subject to the Claims process set forth in this article:</a:t>
            </a:r>
          </a:p>
          <a:p>
            <a:pPr marL="880110" marR="0" indent="-514350">
              <a:lnSpc>
                <a:spcPct val="100000"/>
              </a:lnSpc>
              <a:buAutoNum type="arabicPeriod"/>
            </a:pPr>
            <a:r>
              <a:rPr lang="en-US" sz="3500" dirty="0">
                <a:effectLst/>
                <a:latin typeface="Calibri" panose="020F0502020204030204" pitchFamily="34" charset="0"/>
                <a:ea typeface="Calibri" panose="020F0502020204030204" pitchFamily="34" charset="0"/>
                <a:cs typeface="Times New Roman" panose="02020603050405020304" pitchFamily="18" charset="0"/>
              </a:rPr>
              <a:t>Appeals by Owner or Contractor of Engineer’s decisions regarding Change Proposals;</a:t>
            </a:r>
          </a:p>
          <a:p>
            <a:pPr marL="880110" indent="-514350">
              <a:lnSpc>
                <a:spcPct val="100000"/>
              </a:lnSpc>
              <a:buFont typeface="Arial" panose="020B0604020202020204" pitchFamily="34" charset="0"/>
              <a:buAutoNum type="arabicPeriod"/>
            </a:pPr>
            <a:r>
              <a:rPr lang="en-US" sz="3500" dirty="0">
                <a:effectLst/>
                <a:latin typeface="Calibri" panose="020F0502020204030204" pitchFamily="34" charset="0"/>
                <a:ea typeface="Calibri" panose="020F0502020204030204" pitchFamily="34" charset="0"/>
                <a:cs typeface="Times New Roman" panose="02020603050405020304" pitchFamily="18" charset="0"/>
              </a:rPr>
              <a:t>Owner demands for adjustments in the Contract Price or Contract Times, or other relief under the Contract Documents</a:t>
            </a:r>
          </a:p>
          <a:p>
            <a:pPr marL="880110" indent="-514350">
              <a:lnSpc>
                <a:spcPct val="100000"/>
              </a:lnSpc>
              <a:buFont typeface="Arial" panose="020B0604020202020204" pitchFamily="34" charset="0"/>
              <a:buAutoNum type="arabicPeriod"/>
            </a:pPr>
            <a:r>
              <a:rPr lang="en-US" sz="3500" dirty="0">
                <a:effectLst/>
                <a:latin typeface="Calibri" panose="020F0502020204030204" pitchFamily="34" charset="0"/>
                <a:ea typeface="Calibri" panose="020F0502020204030204" pitchFamily="34" charset="0"/>
                <a:cs typeface="Times New Roman" panose="02020603050405020304" pitchFamily="18" charset="0"/>
              </a:rPr>
              <a:t>Disputes that Engineer has been unable to address because they do not involve the design (as set forth in the Drawings, Specifications, or otherwise), the acceptability of the Work, or other engineering or technical matters; and</a:t>
            </a:r>
          </a:p>
          <a:p>
            <a:pPr marL="880110" indent="-514350">
              <a:lnSpc>
                <a:spcPct val="100000"/>
              </a:lnSpc>
              <a:buFont typeface="Arial" panose="020B0604020202020204" pitchFamily="34" charset="0"/>
              <a:buAutoNum type="arabicPeriod"/>
            </a:pPr>
            <a:r>
              <a:rPr lang="en-US" sz="3500" dirty="0">
                <a:effectLst/>
                <a:latin typeface="Calibri" panose="020F0502020204030204" pitchFamily="34" charset="0"/>
                <a:ea typeface="Calibri" panose="020F0502020204030204" pitchFamily="34" charset="0"/>
                <a:cs typeface="Times New Roman" panose="02020603050405020304" pitchFamily="18" charset="0"/>
              </a:rPr>
              <a:t>Subject to the waiver provisions of Paragraph 15.07, any dispute arising after Engineer has issued a written recommendation of final payment pursuant to Paragraph 15.06.B.</a:t>
            </a:r>
            <a:endParaRPr lang="en-US" sz="3500" dirty="0"/>
          </a:p>
          <a:p>
            <a:pPr marL="880110" indent="-514350">
              <a:lnSpc>
                <a:spcPct val="100000"/>
              </a:lnSpc>
              <a:buFont typeface="Arial" panose="020B0604020202020204" pitchFamily="34" charset="0"/>
              <a:buAutoNum type="arabicPeriod"/>
            </a:pPr>
            <a:endParaRPr lang="en-US" sz="3500" b="1" dirty="0"/>
          </a:p>
          <a:p>
            <a:pPr marL="880110" marR="0" indent="-514350" algn="just">
              <a:lnSpc>
                <a:spcPct val="100000"/>
              </a:lnSpc>
              <a:buAutoNum type="arabicPeriod"/>
            </a:pPr>
            <a:endParaRPr lang="en-US" sz="2800" b="1" dirty="0">
              <a:effectLst/>
              <a:latin typeface="Calibri" panose="020F0502020204030204" pitchFamily="34" charset="0"/>
              <a:ea typeface="Calibri" panose="020F0502020204030204" pitchFamily="34" charset="0"/>
              <a:cs typeface="Times New Roman" panose="02020603050405020304" pitchFamily="18" charset="0"/>
            </a:endParaRPr>
          </a:p>
          <a:p>
            <a:pPr marL="880110" marR="0" indent="-514350" algn="just">
              <a:lnSpc>
                <a:spcPct val="100000"/>
              </a:lnSpc>
              <a:buAutoNum type="arabicPeriod"/>
            </a:pPr>
            <a:endParaRPr lang="en-US" b="1" dirty="0"/>
          </a:p>
          <a:p>
            <a:pPr marL="0" indent="0">
              <a:buNone/>
            </a:pPr>
            <a:endParaRPr lang="en-US" dirty="0"/>
          </a:p>
        </p:txBody>
      </p:sp>
    </p:spTree>
    <p:extLst>
      <p:ext uri="{BB962C8B-B14F-4D97-AF65-F5344CB8AC3E}">
        <p14:creationId xmlns:p14="http://schemas.microsoft.com/office/powerpoint/2010/main" val="29771702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13A4C0D1-954F-8372-95FB-449D226A3F59}"/>
              </a:ext>
            </a:extLst>
          </p:cNvPr>
          <p:cNvSpPr>
            <a:spLocks noGrp="1"/>
          </p:cNvSpPr>
          <p:nvPr>
            <p:ph type="body" idx="1"/>
          </p:nvPr>
        </p:nvSpPr>
        <p:spPr>
          <a:xfrm>
            <a:off x="839787" y="433389"/>
            <a:ext cx="5157787" cy="461962"/>
          </a:xfrm>
        </p:spPr>
        <p:txBody>
          <a:bodyPr/>
          <a:lstStyle/>
          <a:p>
            <a:pPr>
              <a:lnSpc>
                <a:spcPct val="100000"/>
              </a:lnSpc>
              <a:spcBef>
                <a:spcPts val="0"/>
              </a:spcBef>
            </a:pPr>
            <a:r>
              <a:rPr lang="en-US" dirty="0"/>
              <a:t>AIA A201 (2017)</a:t>
            </a:r>
          </a:p>
        </p:txBody>
      </p:sp>
      <p:sp>
        <p:nvSpPr>
          <p:cNvPr id="4" name="Content Placeholder 3">
            <a:extLst>
              <a:ext uri="{FF2B5EF4-FFF2-40B4-BE49-F238E27FC236}">
                <a16:creationId xmlns:a16="http://schemas.microsoft.com/office/drawing/2014/main" id="{4A799069-9E5F-9251-CD64-31EB57486D6D}"/>
              </a:ext>
            </a:extLst>
          </p:cNvPr>
          <p:cNvSpPr>
            <a:spLocks noGrp="1"/>
          </p:cNvSpPr>
          <p:nvPr>
            <p:ph sz="half" idx="2"/>
          </p:nvPr>
        </p:nvSpPr>
        <p:spPr>
          <a:xfrm>
            <a:off x="836612" y="895351"/>
            <a:ext cx="5157787" cy="5819774"/>
          </a:xfrm>
        </p:spPr>
        <p:txBody>
          <a:bodyPr>
            <a:normAutofit fontScale="85000" lnSpcReduction="10000"/>
          </a:bodyPr>
          <a:lstStyle/>
          <a:p>
            <a:pPr marL="0" indent="0">
              <a:buNone/>
            </a:pPr>
            <a:r>
              <a:rPr lang="en-US" sz="1800" b="1" dirty="0">
                <a:effectLst/>
                <a:latin typeface="Arial Narrow" panose="020B0606020202030204" pitchFamily="34" charset="0"/>
                <a:ea typeface="Times New Roman" panose="02020603050405020304" pitchFamily="18" charset="0"/>
                <a:cs typeface="Arial Narrow" panose="020B0606020202030204" pitchFamily="34" charset="0"/>
              </a:rPr>
              <a:t>§ 15.2.2</a:t>
            </a:r>
            <a:r>
              <a:rPr lang="en-US" sz="1800" dirty="0">
                <a:effectLst/>
                <a:latin typeface="Times New Roman" panose="02020603050405020304" pitchFamily="18" charset="0"/>
                <a:ea typeface="Times New Roman" panose="02020603050405020304" pitchFamily="18" charset="0"/>
              </a:rPr>
              <a:t> The Initial Decision Maker will review Claims and within ten days of the receipt of a Claim take one or more of the following actions: (1) request additional supporting data from the claimant or a response with supporting data from the other party, (2) reject the Claim in whole or in part, (3) approve the Claim, (4) suggest a compromise, or (5) advise the parties that the Initial Decision Maker is unable to resolve the Claim if the Initial Decision Maker lacks sufficient information to evaluate the merits of the Claim or if the Initial Decision Maker concludes that, in the Initial Decision Maker’s sole discretion, it would be inappropriate for the Initial Decision Maker to resolve the Claim.</a:t>
            </a:r>
          </a:p>
          <a:p>
            <a:pPr marL="0" indent="0">
              <a:buNone/>
            </a:pPr>
            <a:r>
              <a:rPr lang="en-US" sz="1800" b="1" dirty="0">
                <a:effectLst/>
                <a:latin typeface="Arial Narrow" panose="020B0606020202030204" pitchFamily="34" charset="0"/>
                <a:ea typeface="Times New Roman" panose="02020603050405020304" pitchFamily="18" charset="0"/>
                <a:cs typeface="Arial Narrow" panose="020B0606020202030204" pitchFamily="34" charset="0"/>
              </a:rPr>
              <a:t>§ 15.2.3</a:t>
            </a:r>
            <a:r>
              <a:rPr lang="en-US" sz="1800" dirty="0">
                <a:effectLst/>
                <a:latin typeface="Times New Roman" panose="02020603050405020304" pitchFamily="18" charset="0"/>
                <a:ea typeface="Times New Roman" panose="02020603050405020304" pitchFamily="18" charset="0"/>
              </a:rPr>
              <a:t> In evaluating Claims, the Initial Decision Maker may, but shall not be obligated to, consult with or seek information from either party or from persons with special knowledge or expertise who may assist the Initial Decision Maker in rendering a decision. The Initial Decision Maker may request the Owner to authorize retention of such persons at the Owner’s expense.</a:t>
            </a:r>
          </a:p>
          <a:p>
            <a:pPr marL="0" indent="0">
              <a:buNone/>
            </a:pPr>
            <a:r>
              <a:rPr lang="en-US" sz="1800" b="1" dirty="0">
                <a:effectLst/>
                <a:latin typeface="Arial Narrow" panose="020B0606020202030204" pitchFamily="34" charset="0"/>
                <a:ea typeface="Times New Roman" panose="02020603050405020304" pitchFamily="18" charset="0"/>
                <a:cs typeface="Arial Narrow" panose="020B0606020202030204" pitchFamily="34" charset="0"/>
              </a:rPr>
              <a:t>§ 15.2.4</a:t>
            </a:r>
            <a:r>
              <a:rPr lang="en-US" sz="1800" dirty="0">
                <a:effectLst/>
                <a:latin typeface="Times New Roman" panose="02020603050405020304" pitchFamily="18" charset="0"/>
                <a:ea typeface="Times New Roman" panose="02020603050405020304" pitchFamily="18" charset="0"/>
              </a:rPr>
              <a:t> If the Initial Decision Maker requests a party to provide a response to a Claim or to furnish additional supporting data, such party shall respond, within ten days after receipt of the request, and shall either (1) provide a response on the requested supporting data, (2) advise the Initial Decision Maker when the response or supporting data will be furnished, or (3) advise the Initial Decision Maker that no supporting data will be furnished. Upon receipt of the response or supporting data, if any, the Initial Decision Maker will either reject or approve the Claim in whole or in part.</a:t>
            </a: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sz="1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5" name="Text Placeholder 4">
            <a:extLst>
              <a:ext uri="{FF2B5EF4-FFF2-40B4-BE49-F238E27FC236}">
                <a16:creationId xmlns:a16="http://schemas.microsoft.com/office/drawing/2014/main" id="{28FC6CA2-C710-682E-09FE-E408B3A2D4F8}"/>
              </a:ext>
            </a:extLst>
          </p:cNvPr>
          <p:cNvSpPr>
            <a:spLocks noGrp="1"/>
          </p:cNvSpPr>
          <p:nvPr>
            <p:ph type="body" sz="quarter" idx="3"/>
          </p:nvPr>
        </p:nvSpPr>
        <p:spPr>
          <a:xfrm>
            <a:off x="6169025" y="433389"/>
            <a:ext cx="5183188" cy="823912"/>
          </a:xfrm>
        </p:spPr>
        <p:txBody>
          <a:bodyPr/>
          <a:lstStyle/>
          <a:p>
            <a:endParaRPr lang="en-US" dirty="0"/>
          </a:p>
        </p:txBody>
      </p:sp>
      <p:sp>
        <p:nvSpPr>
          <p:cNvPr id="6" name="Content Placeholder 5">
            <a:extLst>
              <a:ext uri="{FF2B5EF4-FFF2-40B4-BE49-F238E27FC236}">
                <a16:creationId xmlns:a16="http://schemas.microsoft.com/office/drawing/2014/main" id="{66F38CED-5149-2E4D-C928-C4C5A6F29F17}"/>
              </a:ext>
            </a:extLst>
          </p:cNvPr>
          <p:cNvSpPr>
            <a:spLocks noGrp="1"/>
          </p:cNvSpPr>
          <p:nvPr>
            <p:ph sz="quarter" idx="4"/>
          </p:nvPr>
        </p:nvSpPr>
        <p:spPr>
          <a:xfrm>
            <a:off x="6169025" y="1457325"/>
            <a:ext cx="5183188" cy="3684588"/>
          </a:xfrm>
        </p:spPr>
        <p:txBody>
          <a:bodyPr>
            <a:normAutofit fontScale="85000" lnSpcReduction="10000"/>
          </a:bodyPr>
          <a:lstStyle/>
          <a:p>
            <a:endParaRPr lang="en-US" dirty="0"/>
          </a:p>
        </p:txBody>
      </p:sp>
    </p:spTree>
    <p:extLst>
      <p:ext uri="{BB962C8B-B14F-4D97-AF65-F5344CB8AC3E}">
        <p14:creationId xmlns:p14="http://schemas.microsoft.com/office/powerpoint/2010/main" val="13600664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13488B1-571D-CA03-E6D8-40E8CFBB6FC4}"/>
              </a:ext>
            </a:extLst>
          </p:cNvPr>
          <p:cNvSpPr>
            <a:spLocks noGrp="1"/>
          </p:cNvSpPr>
          <p:nvPr>
            <p:ph type="body" idx="1"/>
          </p:nvPr>
        </p:nvSpPr>
        <p:spPr>
          <a:xfrm>
            <a:off x="839787" y="528638"/>
            <a:ext cx="5157787" cy="823912"/>
          </a:xfrm>
        </p:spPr>
        <p:txBody>
          <a:bodyPr/>
          <a:lstStyle/>
          <a:p>
            <a:r>
              <a:rPr lang="en-US" dirty="0"/>
              <a:t>AIA A201 (2017)</a:t>
            </a:r>
          </a:p>
        </p:txBody>
      </p:sp>
      <p:sp>
        <p:nvSpPr>
          <p:cNvPr id="4" name="Content Placeholder 3">
            <a:extLst>
              <a:ext uri="{FF2B5EF4-FFF2-40B4-BE49-F238E27FC236}">
                <a16:creationId xmlns:a16="http://schemas.microsoft.com/office/drawing/2014/main" id="{A708F8EA-68EA-5D10-6584-D52B67CA426F}"/>
              </a:ext>
            </a:extLst>
          </p:cNvPr>
          <p:cNvSpPr>
            <a:spLocks noGrp="1"/>
          </p:cNvSpPr>
          <p:nvPr>
            <p:ph sz="half" idx="2"/>
          </p:nvPr>
        </p:nvSpPr>
        <p:spPr>
          <a:xfrm>
            <a:off x="839788" y="1476375"/>
            <a:ext cx="5157787" cy="4713288"/>
          </a:xfrm>
        </p:spPr>
        <p:txBody>
          <a:bodyPr/>
          <a:lstStyle/>
          <a:p>
            <a:pPr marL="0" indent="0">
              <a:buNone/>
            </a:pPr>
            <a:r>
              <a:rPr lang="en-US" sz="2000" b="1" dirty="0">
                <a:effectLst/>
                <a:latin typeface="Arial Narrow" panose="020B0606020202030204" pitchFamily="34" charset="0"/>
                <a:ea typeface="Times New Roman" panose="02020603050405020304" pitchFamily="18" charset="0"/>
                <a:cs typeface="Arial Narrow" panose="020B0606020202030204" pitchFamily="34" charset="0"/>
              </a:rPr>
              <a:t>§ 15.2.5</a:t>
            </a:r>
            <a:r>
              <a:rPr lang="en-US" sz="2000" dirty="0">
                <a:effectLst/>
                <a:latin typeface="Times New Roman" panose="02020603050405020304" pitchFamily="18" charset="0"/>
                <a:ea typeface="Times New Roman" panose="02020603050405020304" pitchFamily="18" charset="0"/>
              </a:rPr>
              <a:t> The Initial Decision Maker will render an initial decision approving or rejecting the Claim, or indicating that the Initial Decision Maker is unable to resolve the Claim. This initial decision shall (1) be in writing; (2) state the reasons therefor; and (3) notify the parties and the Architect, if the Architect is not serving as the Initial Decision Maker, of any change in the Contract Sum or Contract Time or both. The initial decision shall be final and binding on the parties but subject to mediation and, if the parties fail to resolve their dispute through mediation, to binding dispute resolution.</a:t>
            </a:r>
          </a:p>
          <a:p>
            <a:pPr marL="0" indent="0">
              <a:buNone/>
            </a:pPr>
            <a:endParaRPr lang="en-US" dirty="0"/>
          </a:p>
        </p:txBody>
      </p:sp>
      <p:sp>
        <p:nvSpPr>
          <p:cNvPr id="5" name="Text Placeholder 4">
            <a:extLst>
              <a:ext uri="{FF2B5EF4-FFF2-40B4-BE49-F238E27FC236}">
                <a16:creationId xmlns:a16="http://schemas.microsoft.com/office/drawing/2014/main" id="{85574652-C567-9ED0-B341-800AFDB52E28}"/>
              </a:ext>
            </a:extLst>
          </p:cNvPr>
          <p:cNvSpPr>
            <a:spLocks noGrp="1"/>
          </p:cNvSpPr>
          <p:nvPr>
            <p:ph type="body" sz="quarter" idx="3"/>
          </p:nvPr>
        </p:nvSpPr>
        <p:spPr/>
        <p:txBody>
          <a:bodyPr/>
          <a:lstStyle/>
          <a:p>
            <a:endParaRPr lang="en-US"/>
          </a:p>
        </p:txBody>
      </p:sp>
      <p:sp>
        <p:nvSpPr>
          <p:cNvPr id="6" name="Content Placeholder 5">
            <a:extLst>
              <a:ext uri="{FF2B5EF4-FFF2-40B4-BE49-F238E27FC236}">
                <a16:creationId xmlns:a16="http://schemas.microsoft.com/office/drawing/2014/main" id="{A6A46741-DEF0-811A-CE2F-CB5EB1DB0AD0}"/>
              </a:ext>
            </a:extLst>
          </p:cNvPr>
          <p:cNvSpPr>
            <a:spLocks noGrp="1"/>
          </p:cNvSpPr>
          <p:nvPr>
            <p:ph sz="quarter" idx="4"/>
          </p:nvPr>
        </p:nvSpPr>
        <p:spPr/>
        <p:txBody>
          <a:bodyPr/>
          <a:lstStyle/>
          <a:p>
            <a:endParaRPr lang="en-US"/>
          </a:p>
        </p:txBody>
      </p:sp>
    </p:spTree>
    <p:extLst>
      <p:ext uri="{BB962C8B-B14F-4D97-AF65-F5344CB8AC3E}">
        <p14:creationId xmlns:p14="http://schemas.microsoft.com/office/powerpoint/2010/main" val="12427534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ED88F81-36EF-8D67-A8F7-A26644FC9BF9}"/>
              </a:ext>
            </a:extLst>
          </p:cNvPr>
          <p:cNvSpPr>
            <a:spLocks noGrp="1"/>
          </p:cNvSpPr>
          <p:nvPr>
            <p:ph type="body" idx="1"/>
          </p:nvPr>
        </p:nvSpPr>
        <p:spPr>
          <a:xfrm>
            <a:off x="839788" y="338138"/>
            <a:ext cx="5157787" cy="490537"/>
          </a:xfrm>
        </p:spPr>
        <p:txBody>
          <a:bodyPr>
            <a:normAutofit/>
          </a:bodyPr>
          <a:lstStyle/>
          <a:p>
            <a:pPr>
              <a:lnSpc>
                <a:spcPct val="100000"/>
              </a:lnSpc>
              <a:spcBef>
                <a:spcPts val="0"/>
              </a:spcBef>
              <a:tabLst>
                <a:tab pos="457200" algn="l"/>
              </a:tabLst>
            </a:pPr>
            <a:r>
              <a:rPr lang="en-US" sz="2400" b="1" dirty="0">
                <a:effectLst/>
                <a:latin typeface="Arial Narrow" panose="020B0606020202030204" pitchFamily="34" charset="0"/>
                <a:ea typeface="Times New Roman" panose="02020603050405020304" pitchFamily="18" charset="0"/>
              </a:rPr>
              <a:t>AIA B101 (2017)</a:t>
            </a:r>
          </a:p>
        </p:txBody>
      </p:sp>
      <p:sp>
        <p:nvSpPr>
          <p:cNvPr id="4" name="Content Placeholder 3">
            <a:extLst>
              <a:ext uri="{FF2B5EF4-FFF2-40B4-BE49-F238E27FC236}">
                <a16:creationId xmlns:a16="http://schemas.microsoft.com/office/drawing/2014/main" id="{37526681-E3E3-D625-56C7-5BADB30D4047}"/>
              </a:ext>
            </a:extLst>
          </p:cNvPr>
          <p:cNvSpPr>
            <a:spLocks noGrp="1"/>
          </p:cNvSpPr>
          <p:nvPr>
            <p:ph sz="half" idx="2"/>
          </p:nvPr>
        </p:nvSpPr>
        <p:spPr>
          <a:xfrm>
            <a:off x="862014" y="990599"/>
            <a:ext cx="5157787" cy="5267325"/>
          </a:xfrm>
        </p:spPr>
        <p:txBody>
          <a:bodyPr>
            <a:normAutofit fontScale="25000" lnSpcReduction="20000"/>
          </a:bodyPr>
          <a:lstStyle/>
          <a:p>
            <a:pPr marL="0" indent="0">
              <a:lnSpc>
                <a:spcPct val="120000"/>
              </a:lnSpc>
              <a:spcBef>
                <a:spcPts val="0"/>
              </a:spcBef>
              <a:buNone/>
              <a:tabLst>
                <a:tab pos="457200" algn="l"/>
              </a:tabLst>
            </a:pPr>
            <a:r>
              <a:rPr lang="en-US" sz="4800" b="1" dirty="0">
                <a:effectLst/>
                <a:latin typeface="Arial Narrow" panose="020B0606020202030204" pitchFamily="34" charset="0"/>
                <a:ea typeface="Times New Roman" panose="02020603050405020304" pitchFamily="18" charset="0"/>
                <a:cs typeface="Arial Narrow" panose="020B0606020202030204" pitchFamily="34" charset="0"/>
              </a:rPr>
              <a:t>§ 3.6.3 Certificates for Payment to Contractor</a:t>
            </a:r>
          </a:p>
          <a:p>
            <a:pPr marL="0" marR="0" indent="0">
              <a:lnSpc>
                <a:spcPct val="120000"/>
              </a:lnSpc>
              <a:spcBef>
                <a:spcPts val="0"/>
              </a:spcBef>
              <a:spcAft>
                <a:spcPts val="0"/>
              </a:spcAft>
              <a:buNone/>
              <a:tabLst>
                <a:tab pos="457200" algn="l"/>
              </a:tabLst>
            </a:pPr>
            <a:endParaRPr lang="en-US" sz="4800" b="1" dirty="0">
              <a:effectLst/>
              <a:latin typeface="Arial Narrow" panose="020B0606020202030204" pitchFamily="34" charset="0"/>
              <a:ea typeface="Times New Roman" panose="02020603050405020304" pitchFamily="18" charset="0"/>
            </a:endParaRPr>
          </a:p>
          <a:p>
            <a:pPr marL="0" marR="0" indent="0">
              <a:lnSpc>
                <a:spcPct val="120000"/>
              </a:lnSpc>
              <a:spcBef>
                <a:spcPts val="0"/>
              </a:spcBef>
              <a:spcAft>
                <a:spcPts val="0"/>
              </a:spcAft>
              <a:buNone/>
              <a:tabLst>
                <a:tab pos="457200" algn="l"/>
              </a:tabLst>
            </a:pPr>
            <a:r>
              <a:rPr lang="en-US" sz="4800" b="1" dirty="0">
                <a:effectLst/>
                <a:latin typeface="Arial Narrow" panose="020B0606020202030204" pitchFamily="34" charset="0"/>
                <a:ea typeface="Times New Roman" panose="02020603050405020304" pitchFamily="18" charset="0"/>
              </a:rPr>
              <a:t>§ 3.6.3.1 </a:t>
            </a:r>
            <a:r>
              <a:rPr lang="en-US" sz="4800" dirty="0">
                <a:effectLst/>
                <a:latin typeface="Times New Roman" panose="02020603050405020304" pitchFamily="18" charset="0"/>
                <a:ea typeface="Times New Roman" panose="02020603050405020304" pitchFamily="18" charset="0"/>
              </a:rPr>
              <a:t>The Architect shall review and certify the amounts due the Contractor and shall issue certificates in such amounts. </a:t>
            </a:r>
            <a:r>
              <a:rPr lang="en-US" sz="4800" dirty="0">
                <a:effectLst/>
                <a:highlight>
                  <a:srgbClr val="FFFF00"/>
                </a:highlight>
                <a:latin typeface="Times New Roman" panose="02020603050405020304" pitchFamily="18" charset="0"/>
                <a:ea typeface="Times New Roman" panose="02020603050405020304" pitchFamily="18" charset="0"/>
              </a:rPr>
              <a:t>The Architect’s certification for payment shall constitute a representation to the Owner, based on the Architect’s evaluation of the Work as provided in Section 3.6.2 and on the data comprising the Contractor’s Application for Payment, that, to the best of the Architect’s knowledge, information and belief, the Work has progressed to the point indicated, the quality of the Work is in accordance with the Contract Documents</a:t>
            </a:r>
            <a:r>
              <a:rPr lang="en-US" sz="4800" dirty="0">
                <a:effectLst/>
                <a:latin typeface="Times New Roman" panose="02020603050405020304" pitchFamily="18" charset="0"/>
                <a:ea typeface="Times New Roman" panose="02020603050405020304" pitchFamily="18" charset="0"/>
              </a:rPr>
              <a:t>, and that the Contractor is entitled to payment in the amount certified. The foregoing representations </a:t>
            </a:r>
            <a:r>
              <a:rPr lang="en-US" sz="4800" dirty="0">
                <a:effectLst/>
                <a:highlight>
                  <a:srgbClr val="FFFF00"/>
                </a:highlight>
                <a:latin typeface="Times New Roman" panose="02020603050405020304" pitchFamily="18" charset="0"/>
                <a:ea typeface="Times New Roman" panose="02020603050405020304" pitchFamily="18" charset="0"/>
              </a:rPr>
              <a:t>are subject to (1) an evaluation of the Work for conformance with the Contract Documents upon Substantial Completion, (2) results of subsequent tests and inspections, (3) correction of minor deviations from the Contract Documents prior to completion, and (4) specific qualifications expressed by the Architect.</a:t>
            </a:r>
          </a:p>
          <a:p>
            <a:pPr marL="0" marR="0" indent="0">
              <a:lnSpc>
                <a:spcPct val="120000"/>
              </a:lnSpc>
              <a:spcBef>
                <a:spcPts val="0"/>
              </a:spcBef>
              <a:spcAft>
                <a:spcPts val="0"/>
              </a:spcAft>
              <a:buNone/>
              <a:tabLst>
                <a:tab pos="457200" algn="l"/>
              </a:tabLst>
            </a:pPr>
            <a:endParaRPr lang="en-US" sz="4800" dirty="0">
              <a:effectLst/>
              <a:latin typeface="Times New Roman" panose="02020603050405020304" pitchFamily="18" charset="0"/>
              <a:ea typeface="Times New Roman" panose="02020603050405020304" pitchFamily="18" charset="0"/>
            </a:endParaRPr>
          </a:p>
          <a:p>
            <a:pPr marL="0" indent="0">
              <a:lnSpc>
                <a:spcPct val="120000"/>
              </a:lnSpc>
              <a:spcBef>
                <a:spcPts val="0"/>
              </a:spcBef>
              <a:buNone/>
              <a:tabLst>
                <a:tab pos="457200" algn="l"/>
              </a:tabLst>
            </a:pPr>
            <a:r>
              <a:rPr lang="en-US" sz="4800" b="1" dirty="0">
                <a:effectLst/>
                <a:latin typeface="Arial Narrow" panose="020B0606020202030204" pitchFamily="34" charset="0"/>
                <a:ea typeface="Times New Roman" panose="02020603050405020304" pitchFamily="18" charset="0"/>
              </a:rPr>
              <a:t>§ 3.6.3.2</a:t>
            </a:r>
            <a:r>
              <a:rPr lang="en-US" sz="4800" dirty="0">
                <a:effectLst/>
                <a:latin typeface="Times New Roman" panose="02020603050405020304" pitchFamily="18" charset="0"/>
                <a:ea typeface="Times New Roman" panose="02020603050405020304" pitchFamily="18" charset="0"/>
              </a:rPr>
              <a:t> The issuance of a Certificate for </a:t>
            </a:r>
            <a:r>
              <a:rPr lang="en-US" sz="4800" dirty="0">
                <a:effectLst/>
                <a:highlight>
                  <a:srgbClr val="FFFF00"/>
                </a:highlight>
                <a:latin typeface="Times New Roman" panose="02020603050405020304" pitchFamily="18" charset="0"/>
                <a:ea typeface="Times New Roman" panose="02020603050405020304" pitchFamily="18" charset="0"/>
              </a:rPr>
              <a:t>Payment shall not be a representation that the Architect has (1) made exhaustive or continuous on-site inspections to check the quality or quantity of the Work, (2) reviewed construction means, methods, techniques, sequences or procedures, (3) reviewed copies of requisitions received from Subcontractors and suppliers and other data requested by the Owner to substantiate the Contractor’s right to payment, or (4) ascertained how or for what purpose the Contractor has used money previously paid on account of the Contract Sum.</a:t>
            </a:r>
          </a:p>
          <a:p>
            <a:pPr marL="0" marR="0" indent="0">
              <a:lnSpc>
                <a:spcPct val="120000"/>
              </a:lnSpc>
              <a:spcBef>
                <a:spcPts val="0"/>
              </a:spcBef>
              <a:spcAft>
                <a:spcPts val="0"/>
              </a:spcAft>
              <a:buNone/>
              <a:tabLst>
                <a:tab pos="457200" algn="l"/>
              </a:tabLst>
            </a:pPr>
            <a:endParaRPr lang="en-US" sz="4800" dirty="0">
              <a:effectLst/>
              <a:latin typeface="Times New Roman" panose="02020603050405020304" pitchFamily="18" charset="0"/>
              <a:ea typeface="Times New Roman" panose="02020603050405020304" pitchFamily="18" charset="0"/>
            </a:endParaRPr>
          </a:p>
          <a:p>
            <a:pPr marL="0" indent="0">
              <a:buNone/>
            </a:pPr>
            <a:endParaRPr lang="en-US" dirty="0"/>
          </a:p>
        </p:txBody>
      </p:sp>
      <p:sp>
        <p:nvSpPr>
          <p:cNvPr id="5" name="Text Placeholder 4">
            <a:extLst>
              <a:ext uri="{FF2B5EF4-FFF2-40B4-BE49-F238E27FC236}">
                <a16:creationId xmlns:a16="http://schemas.microsoft.com/office/drawing/2014/main" id="{7B1E1979-FB32-C409-894D-14E3ABD1F642}"/>
              </a:ext>
            </a:extLst>
          </p:cNvPr>
          <p:cNvSpPr>
            <a:spLocks noGrp="1"/>
          </p:cNvSpPr>
          <p:nvPr>
            <p:ph type="body" sz="quarter" idx="3"/>
          </p:nvPr>
        </p:nvSpPr>
        <p:spPr>
          <a:xfrm>
            <a:off x="6096000" y="190500"/>
            <a:ext cx="5183188" cy="638175"/>
          </a:xfrm>
        </p:spPr>
        <p:txBody>
          <a:bodyPr>
            <a:normAutofit/>
          </a:bodyPr>
          <a:lstStyle/>
          <a:p>
            <a:r>
              <a:rPr lang="en-US" sz="2400" dirty="0" err="1">
                <a:effectLst/>
                <a:latin typeface="Calibri" panose="020F0502020204030204" pitchFamily="34" charset="0"/>
                <a:ea typeface="Calibri" panose="020F0502020204030204" pitchFamily="34" charset="0"/>
                <a:cs typeface="Times New Roman" panose="02020603050405020304" pitchFamily="18" charset="0"/>
              </a:rPr>
              <a:t>EJCDC</a:t>
            </a:r>
            <a:r>
              <a:rPr lang="en-US" sz="2400" dirty="0">
                <a:effectLst/>
                <a:latin typeface="Calibri" panose="020F0502020204030204" pitchFamily="34" charset="0"/>
                <a:ea typeface="Calibri" panose="020F0502020204030204" pitchFamily="34" charset="0"/>
                <a:cs typeface="Times New Roman" panose="02020603050405020304" pitchFamily="18" charset="0"/>
              </a:rPr>
              <a:t> C-700 (2018)</a:t>
            </a:r>
            <a:endParaRPr lang="en-US" dirty="0"/>
          </a:p>
        </p:txBody>
      </p:sp>
      <p:sp>
        <p:nvSpPr>
          <p:cNvPr id="6" name="Content Placeholder 5">
            <a:extLst>
              <a:ext uri="{FF2B5EF4-FFF2-40B4-BE49-F238E27FC236}">
                <a16:creationId xmlns:a16="http://schemas.microsoft.com/office/drawing/2014/main" id="{229C3C43-440D-2463-689E-206450CABC82}"/>
              </a:ext>
            </a:extLst>
          </p:cNvPr>
          <p:cNvSpPr>
            <a:spLocks noGrp="1"/>
          </p:cNvSpPr>
          <p:nvPr>
            <p:ph sz="quarter" idx="4"/>
          </p:nvPr>
        </p:nvSpPr>
        <p:spPr>
          <a:xfrm>
            <a:off x="6096000" y="990600"/>
            <a:ext cx="5183188" cy="5676900"/>
          </a:xfrm>
        </p:spPr>
        <p:txBody>
          <a:bodyPr>
            <a:normAutofit fontScale="25000" lnSpcReduction="20000"/>
          </a:bodyPr>
          <a:lstStyle/>
          <a:p>
            <a:pPr marL="0" indent="0">
              <a:buNone/>
            </a:pPr>
            <a:r>
              <a:rPr lang="en-US" sz="4400" i="0" dirty="0">
                <a:effectLst/>
                <a:latin typeface="Calibri" panose="020F0502020204030204" pitchFamily="34" charset="0"/>
                <a:ea typeface="Calibri" panose="020F0502020204030204" pitchFamily="34" charset="0"/>
                <a:cs typeface="Times New Roman" panose="02020603050405020304" pitchFamily="18" charset="0"/>
              </a:rPr>
              <a:t>15.01	</a:t>
            </a:r>
            <a:r>
              <a:rPr lang="en-US" sz="4400" i="1" dirty="0">
                <a:effectLst/>
                <a:latin typeface="Calibri" panose="020F0502020204030204" pitchFamily="34" charset="0"/>
                <a:ea typeface="Calibri" panose="020F0502020204030204" pitchFamily="34" charset="0"/>
                <a:cs typeface="Times New Roman" panose="02020603050405020304" pitchFamily="18" charset="0"/>
              </a:rPr>
              <a:t>Progress Payments</a:t>
            </a:r>
          </a:p>
          <a:p>
            <a:pPr marL="342900" indent="-342900">
              <a:buAutoNum type="alphaUcPeriod" startAt="3"/>
            </a:pPr>
            <a:r>
              <a:rPr lang="en-US" sz="4400" i="1" dirty="0">
                <a:effectLst/>
                <a:latin typeface="Calibri" panose="020F0502020204030204" pitchFamily="34" charset="0"/>
                <a:ea typeface="Calibri" panose="020F0502020204030204" pitchFamily="34" charset="0"/>
                <a:cs typeface="Times New Roman" panose="02020603050405020304" pitchFamily="18" charset="0"/>
              </a:rPr>
              <a:t>Review of Applications</a:t>
            </a:r>
          </a:p>
          <a:p>
            <a:pPr marL="0" indent="0">
              <a:buNone/>
            </a:pPr>
            <a:r>
              <a:rPr lang="en-US" sz="4400" dirty="0">
                <a:effectLst/>
                <a:latin typeface="Calibri" panose="020F0502020204030204" pitchFamily="34" charset="0"/>
                <a:ea typeface="Calibri" panose="020F0502020204030204" pitchFamily="34" charset="0"/>
                <a:cs typeface="Times New Roman" panose="02020603050405020304" pitchFamily="18" charset="0"/>
              </a:rPr>
              <a:t>1.  Engineer will, within 10 days after receipt of each Application for Payment, including each resubmittal, either </a:t>
            </a:r>
            <a:r>
              <a:rPr lang="en-US" sz="4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indicate in writing a recommendation of payment and present the Application to Owner, or return the Application to Contractor indicating in writing Engineer’s reasons for refusing to recommend payment.</a:t>
            </a:r>
            <a:r>
              <a:rPr lang="en-US" sz="4400" dirty="0">
                <a:effectLst/>
                <a:latin typeface="Calibri" panose="020F0502020204030204" pitchFamily="34" charset="0"/>
                <a:ea typeface="Calibri" panose="020F0502020204030204" pitchFamily="34" charset="0"/>
                <a:cs typeface="Times New Roman" panose="02020603050405020304" pitchFamily="18" charset="0"/>
              </a:rPr>
              <a:t> In the latter case, Contractor may make the necessary corrections and resubmit the Application.</a:t>
            </a:r>
          </a:p>
          <a:p>
            <a:pPr marL="0" marR="0" indent="0">
              <a:spcAft>
                <a:spcPts val="600"/>
              </a:spcAft>
              <a:buNone/>
            </a:pPr>
            <a:r>
              <a:rPr lang="en-US" sz="4400" dirty="0">
                <a:effectLst/>
                <a:latin typeface="Calibri" panose="020F0502020204030204" pitchFamily="34" charset="0"/>
                <a:ea typeface="Calibri" panose="020F0502020204030204" pitchFamily="34" charset="0"/>
                <a:cs typeface="Times New Roman" panose="02020603050405020304" pitchFamily="18" charset="0"/>
              </a:rPr>
              <a:t>2.  Engineer’s recommendation of any payment requested in an Application for </a:t>
            </a:r>
            <a:r>
              <a:rPr lang="en-US" sz="4400" dirty="0">
                <a:latin typeface="Calibri" panose="020F0502020204030204" pitchFamily="34" charset="0"/>
                <a:cs typeface="Times New Roman" panose="02020603050405020304" pitchFamily="18" charset="0"/>
              </a:rPr>
              <a:t>Payment will constitute </a:t>
            </a:r>
            <a:r>
              <a:rPr lang="en-US" sz="4400" dirty="0">
                <a:highlight>
                  <a:srgbClr val="FFFF00"/>
                </a:highlight>
                <a:latin typeface="Calibri" panose="020F0502020204030204" pitchFamily="34" charset="0"/>
                <a:cs typeface="Times New Roman" panose="02020603050405020304" pitchFamily="18" charset="0"/>
              </a:rPr>
              <a:t>a representation by Engineer to Owner, based on Engineer’s observations of the executed Work as an experienced and qualified design professional, and on Engineer’s review of the Application for Payment and the accompanying data and schedules, that to the best of Engineer’s knowledge, information and belief:</a:t>
            </a:r>
          </a:p>
          <a:p>
            <a:pPr marL="274320" marR="0" indent="0">
              <a:lnSpc>
                <a:spcPct val="120000"/>
              </a:lnSpc>
              <a:spcBef>
                <a:spcPts val="0"/>
              </a:spcBef>
              <a:spcAft>
                <a:spcPts val="600"/>
              </a:spcAft>
              <a:buNone/>
            </a:pPr>
            <a:r>
              <a:rPr lang="en-US" sz="4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a.  the Work has progressed to the point indicated;</a:t>
            </a:r>
          </a:p>
          <a:p>
            <a:pPr marL="274320" marR="0" indent="0">
              <a:lnSpc>
                <a:spcPct val="120000"/>
              </a:lnSpc>
              <a:spcBef>
                <a:spcPts val="0"/>
              </a:spcBef>
              <a:spcAft>
                <a:spcPts val="600"/>
              </a:spcAft>
              <a:buNone/>
            </a:pPr>
            <a:r>
              <a:rPr lang="en-US" sz="4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  the quality of the Work is generally in accordance with the Contract </a:t>
            </a:r>
            <a:r>
              <a:rPr lang="en-US" sz="4400" dirty="0">
                <a:highlight>
                  <a:srgbClr val="FFFF00"/>
                </a:highlight>
                <a:latin typeface="Calibri" panose="020F0502020204030204" pitchFamily="34" charset="0"/>
                <a:cs typeface="Times New Roman" panose="02020603050405020304" pitchFamily="18" charset="0"/>
              </a:rPr>
              <a:t>Documents</a:t>
            </a:r>
            <a:r>
              <a:rPr lang="en-US" sz="4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(subject to an evaluation of the Work as a functioning whole prior to or upon Substantial Completion, the results of any subsequent tests called for in the Contract Documents, a final determination of quantities and classifications for Unit Price Work under Paragraph 13.03, and any other qualifications stated in the recommendation</a:t>
            </a:r>
            <a:r>
              <a:rPr lang="en-US" sz="4400" dirty="0">
                <a:effectLst/>
                <a:latin typeface="Calibri" panose="020F0502020204030204" pitchFamily="34" charset="0"/>
                <a:ea typeface="Calibri" panose="020F0502020204030204" pitchFamily="34" charset="0"/>
                <a:cs typeface="Times New Roman" panose="02020603050405020304" pitchFamily="18" charset="0"/>
              </a:rPr>
              <a:t>); and</a:t>
            </a:r>
          </a:p>
          <a:p>
            <a:pPr marL="274320" marR="0" indent="0">
              <a:lnSpc>
                <a:spcPct val="120000"/>
              </a:lnSpc>
              <a:spcBef>
                <a:spcPts val="0"/>
              </a:spcBef>
              <a:spcAft>
                <a:spcPts val="600"/>
              </a:spcAft>
              <a:buNone/>
            </a:pPr>
            <a:r>
              <a:rPr lang="en-US" sz="4400" dirty="0">
                <a:effectLst/>
                <a:latin typeface="Calibri" panose="020F0502020204030204" pitchFamily="34" charset="0"/>
                <a:ea typeface="Calibri" panose="020F0502020204030204" pitchFamily="34" charset="0"/>
                <a:cs typeface="Times New Roman" panose="02020603050405020304" pitchFamily="18" charset="0"/>
              </a:rPr>
              <a:t>c.  the conditions precedent to Contractor’s being entitled to such payment appear to have been fulfilled in so far as it is Engineer’s responsibility to observe the Work.</a:t>
            </a:r>
          </a:p>
          <a:p>
            <a:pPr marL="0" indent="0">
              <a:spcAft>
                <a:spcPts val="600"/>
              </a:spcAft>
              <a:buNone/>
            </a:pPr>
            <a:r>
              <a:rPr lang="en-US" sz="4400" dirty="0">
                <a:latin typeface="Calibri" panose="020F0502020204030204" pitchFamily="34" charset="0"/>
                <a:cs typeface="Times New Roman" panose="02020603050405020304" pitchFamily="18" charset="0"/>
              </a:rPr>
              <a:t>3.  By recommending any such payment Engineer </a:t>
            </a:r>
            <a:r>
              <a:rPr lang="en-US" sz="4400" dirty="0">
                <a:highlight>
                  <a:srgbClr val="FFFF00"/>
                </a:highlight>
                <a:latin typeface="Calibri" panose="020F0502020204030204" pitchFamily="34" charset="0"/>
                <a:cs typeface="Times New Roman" panose="02020603050405020304" pitchFamily="18" charset="0"/>
              </a:rPr>
              <a:t>will not thereby be deemed to have represented </a:t>
            </a:r>
            <a:r>
              <a:rPr lang="en-US" sz="4400" dirty="0">
                <a:latin typeface="Calibri" panose="020F0502020204030204" pitchFamily="34" charset="0"/>
                <a:cs typeface="Times New Roman" panose="02020603050405020304" pitchFamily="18" charset="0"/>
              </a:rPr>
              <a:t>that:</a:t>
            </a:r>
          </a:p>
          <a:p>
            <a:pPr marL="274320" marR="0" indent="0" algn="just">
              <a:lnSpc>
                <a:spcPct val="110000"/>
              </a:lnSpc>
              <a:spcBef>
                <a:spcPts val="0"/>
              </a:spcBef>
              <a:spcAft>
                <a:spcPts val="600"/>
              </a:spcAft>
              <a:buNone/>
            </a:pPr>
            <a:r>
              <a:rPr lang="en-US" sz="4400" dirty="0">
                <a:effectLst/>
                <a:latin typeface="Calibri" panose="020F0502020204030204" pitchFamily="34" charset="0"/>
                <a:ea typeface="Calibri" panose="020F0502020204030204" pitchFamily="34" charset="0"/>
                <a:cs typeface="Times New Roman" panose="02020603050405020304" pitchFamily="18" charset="0"/>
              </a:rPr>
              <a:t>a.  </a:t>
            </a:r>
            <a:r>
              <a:rPr lang="en-US" sz="4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inspections made to check the quality or the quantity of the Work as it has been performed have been exhaustive, extended to every aspect of the Work in progress, or involved detailed inspections of the Work beyond the responsibilities specifically assigned to Engineer in the Contract; or</a:t>
            </a:r>
          </a:p>
          <a:p>
            <a:pPr marL="274320" indent="0">
              <a:lnSpc>
                <a:spcPct val="110000"/>
              </a:lnSpc>
              <a:spcBef>
                <a:spcPts val="0"/>
              </a:spcBef>
              <a:buNone/>
            </a:pPr>
            <a:r>
              <a:rPr lang="en-US" sz="44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b.  there may not be other matters or issues between the parties that might entitle Contractor to be paid additionally by Owner or entitle Owner to withhold payment to Contractor.</a:t>
            </a:r>
          </a:p>
          <a:p>
            <a:pPr marL="0" indent="0">
              <a:buNone/>
            </a:pPr>
            <a:endParaRPr lang="en-US" dirty="0"/>
          </a:p>
        </p:txBody>
      </p:sp>
    </p:spTree>
    <p:extLst>
      <p:ext uri="{BB962C8B-B14F-4D97-AF65-F5344CB8AC3E}">
        <p14:creationId xmlns:p14="http://schemas.microsoft.com/office/powerpoint/2010/main" val="1306284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EA21EB41-FED0-7C13-714B-8EA06C4F8EE7}"/>
              </a:ext>
            </a:extLst>
          </p:cNvPr>
          <p:cNvSpPr>
            <a:spLocks noGrp="1"/>
          </p:cNvSpPr>
          <p:nvPr>
            <p:ph type="body" idx="1"/>
          </p:nvPr>
        </p:nvSpPr>
        <p:spPr>
          <a:xfrm>
            <a:off x="839788" y="701675"/>
            <a:ext cx="5157787" cy="823912"/>
          </a:xfrm>
        </p:spPr>
        <p:txBody>
          <a:bodyPr>
            <a:normAutofit fontScale="25000" lnSpcReduction="20000"/>
          </a:bodyPr>
          <a:lstStyle/>
          <a:p>
            <a:endParaRPr lang="en-US"/>
          </a:p>
        </p:txBody>
      </p:sp>
      <p:sp>
        <p:nvSpPr>
          <p:cNvPr id="4" name="Content Placeholder 3">
            <a:extLst>
              <a:ext uri="{FF2B5EF4-FFF2-40B4-BE49-F238E27FC236}">
                <a16:creationId xmlns:a16="http://schemas.microsoft.com/office/drawing/2014/main" id="{83488290-6C92-11C0-2FD0-0E5F7C020EFB}"/>
              </a:ext>
            </a:extLst>
          </p:cNvPr>
          <p:cNvSpPr>
            <a:spLocks noGrp="1"/>
          </p:cNvSpPr>
          <p:nvPr>
            <p:ph sz="half" idx="2"/>
          </p:nvPr>
        </p:nvSpPr>
        <p:spPr>
          <a:xfrm>
            <a:off x="836612" y="1586705"/>
            <a:ext cx="5157787" cy="4880769"/>
          </a:xfrm>
        </p:spPr>
        <p:txBody>
          <a:bodyPr>
            <a:normAutofit fontScale="55000" lnSpcReduction="20000"/>
          </a:bodyPr>
          <a:lstStyle/>
          <a:p>
            <a:endParaRPr lang="en-US" dirty="0"/>
          </a:p>
        </p:txBody>
      </p:sp>
      <p:sp>
        <p:nvSpPr>
          <p:cNvPr id="5" name="Text Placeholder 4">
            <a:extLst>
              <a:ext uri="{FF2B5EF4-FFF2-40B4-BE49-F238E27FC236}">
                <a16:creationId xmlns:a16="http://schemas.microsoft.com/office/drawing/2014/main" id="{DA07B41E-BBB6-8789-C1BA-FB07099FD94C}"/>
              </a:ext>
            </a:extLst>
          </p:cNvPr>
          <p:cNvSpPr>
            <a:spLocks noGrp="1"/>
          </p:cNvSpPr>
          <p:nvPr>
            <p:ph type="body" sz="quarter" idx="3"/>
          </p:nvPr>
        </p:nvSpPr>
        <p:spPr>
          <a:xfrm>
            <a:off x="6172200" y="423863"/>
            <a:ext cx="5183188" cy="366712"/>
          </a:xfrm>
        </p:spPr>
        <p:txBody>
          <a:bodyPr>
            <a:normAutofit fontScale="25000" lnSpcReduction="20000"/>
          </a:bodyPr>
          <a:lstStyle/>
          <a:p>
            <a:endParaRPr lang="en-US" sz="2400" i="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sz="2400" i="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Bef>
                <a:spcPts val="0"/>
              </a:spcBef>
            </a:pPr>
            <a:r>
              <a:rPr lang="en-US" sz="8000" i="0" dirty="0" err="1">
                <a:effectLst/>
                <a:latin typeface="Calibri" panose="020F0502020204030204" pitchFamily="34" charset="0"/>
                <a:ea typeface="Calibri" panose="020F0502020204030204" pitchFamily="34" charset="0"/>
                <a:cs typeface="Times New Roman" panose="02020603050405020304" pitchFamily="18" charset="0"/>
              </a:rPr>
              <a:t>EJCDC</a:t>
            </a:r>
            <a:r>
              <a:rPr lang="en-US" sz="8000" i="0" dirty="0">
                <a:effectLst/>
                <a:latin typeface="Calibri" panose="020F0502020204030204" pitchFamily="34" charset="0"/>
                <a:ea typeface="Calibri" panose="020F0502020204030204" pitchFamily="34" charset="0"/>
                <a:cs typeface="Times New Roman" panose="02020603050405020304" pitchFamily="18" charset="0"/>
              </a:rPr>
              <a:t>  C-700 (2018)</a:t>
            </a:r>
          </a:p>
        </p:txBody>
      </p:sp>
      <p:sp>
        <p:nvSpPr>
          <p:cNvPr id="6" name="Content Placeholder 5">
            <a:extLst>
              <a:ext uri="{FF2B5EF4-FFF2-40B4-BE49-F238E27FC236}">
                <a16:creationId xmlns:a16="http://schemas.microsoft.com/office/drawing/2014/main" id="{BD07F86E-C7E1-17AA-5D0E-243D4812CFB6}"/>
              </a:ext>
            </a:extLst>
          </p:cNvPr>
          <p:cNvSpPr>
            <a:spLocks noGrp="1"/>
          </p:cNvSpPr>
          <p:nvPr>
            <p:ph sz="quarter" idx="4"/>
          </p:nvPr>
        </p:nvSpPr>
        <p:spPr>
          <a:xfrm>
            <a:off x="6172200" y="876300"/>
            <a:ext cx="5183188" cy="5591174"/>
          </a:xfrm>
        </p:spPr>
        <p:txBody>
          <a:bodyPr>
            <a:normAutofit fontScale="55000" lnSpcReduction="20000"/>
          </a:bodyPr>
          <a:lstStyle/>
          <a:p>
            <a:pPr>
              <a:buAutoNum type="alphaUcPeriod" startAt="3"/>
            </a:pPr>
            <a:endParaRPr lang="en-US" sz="1100" i="1"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r>
              <a:rPr lang="en-US" sz="2000" i="0" dirty="0">
                <a:effectLst/>
                <a:latin typeface="Calibri" panose="020F0502020204030204" pitchFamily="34" charset="0"/>
                <a:ea typeface="Calibri" panose="020F0502020204030204" pitchFamily="34" charset="0"/>
                <a:cs typeface="Times New Roman" panose="02020603050405020304" pitchFamily="18" charset="0"/>
              </a:rPr>
              <a:t>15.01  </a:t>
            </a:r>
            <a:r>
              <a:rPr lang="en-US" sz="2000" i="1" dirty="0">
                <a:effectLst/>
                <a:latin typeface="Calibri" panose="020F0502020204030204" pitchFamily="34" charset="0"/>
                <a:ea typeface="Calibri" panose="020F0502020204030204" pitchFamily="34" charset="0"/>
                <a:cs typeface="Times New Roman" panose="02020603050405020304" pitchFamily="18" charset="0"/>
              </a:rPr>
              <a:t>Progress Payments</a:t>
            </a:r>
          </a:p>
          <a:p>
            <a:pPr>
              <a:lnSpc>
                <a:spcPct val="120000"/>
              </a:lnSpc>
              <a:buAutoNum type="alphaUcPeriod" startAt="3"/>
            </a:pPr>
            <a:r>
              <a:rPr lang="en-US" sz="1700" i="1" dirty="0">
                <a:effectLst/>
                <a:latin typeface="Calibri" panose="020F0502020204030204" pitchFamily="34" charset="0"/>
                <a:ea typeface="Calibri" panose="020F0502020204030204" pitchFamily="34" charset="0"/>
                <a:cs typeface="Times New Roman" panose="02020603050405020304" pitchFamily="18" charset="0"/>
              </a:rPr>
              <a:t>Review of Applications</a:t>
            </a:r>
          </a:p>
          <a:p>
            <a:pPr marL="0" indent="0">
              <a:lnSpc>
                <a:spcPct val="120000"/>
              </a:lnSpc>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4.  </a:t>
            </a:r>
            <a:r>
              <a:rPr lang="en-US" sz="17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Neither Engineer’s review of Contractor’s Work for the purposes of recommending payments nor Engineer’s recommendation of any payment, including final payment, will impose responsibility on Engineer:</a:t>
            </a:r>
          </a:p>
          <a:p>
            <a:pPr marL="274320" marR="0" indent="0">
              <a:lnSpc>
                <a:spcPct val="120000"/>
              </a:lnSpc>
              <a:spcBef>
                <a:spcPts val="0"/>
              </a:spcBef>
              <a:spcAft>
                <a:spcPts val="600"/>
              </a:spcAf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a.  to supervise, direct, or control the Work;</a:t>
            </a:r>
          </a:p>
          <a:p>
            <a:pPr marL="274320" marR="0" indent="0">
              <a:lnSpc>
                <a:spcPct val="120000"/>
              </a:lnSpc>
              <a:spcBef>
                <a:spcPts val="0"/>
              </a:spcBef>
              <a:spcAft>
                <a:spcPts val="600"/>
              </a:spcAf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b.  for the means, methods, techniques, sequences, or procedures of construction, or the safety precautions and programs incident thereto;</a:t>
            </a:r>
          </a:p>
          <a:p>
            <a:pPr marL="502920">
              <a:lnSpc>
                <a:spcPct val="120000"/>
              </a:lnSpc>
              <a:spcBef>
                <a:spcPts val="0"/>
              </a:spcBef>
              <a:spcAft>
                <a:spcPts val="600"/>
              </a:spcAft>
              <a:buAutoNum type="alphaLcPeriod" startAt="3"/>
            </a:pPr>
            <a:r>
              <a:rPr lang="en-US" sz="1700" dirty="0">
                <a:effectLst/>
                <a:latin typeface="Calibri" panose="020F0502020204030204" pitchFamily="34" charset="0"/>
                <a:ea typeface="Calibri" panose="020F0502020204030204" pitchFamily="34" charset="0"/>
                <a:cs typeface="Times New Roman" panose="02020603050405020304" pitchFamily="18" charset="0"/>
              </a:rPr>
              <a:t>for Contractor’s failure to comply with Laws and Regulations applicable to Contractor’s performance of the Work;</a:t>
            </a:r>
          </a:p>
          <a:p>
            <a:pPr marL="502920">
              <a:lnSpc>
                <a:spcPct val="120000"/>
              </a:lnSpc>
              <a:spcBef>
                <a:spcPts val="0"/>
              </a:spcBef>
              <a:spcAft>
                <a:spcPts val="600"/>
              </a:spcAft>
              <a:buAutoNum type="alphaLcPeriod" startAt="3"/>
            </a:pPr>
            <a:r>
              <a:rPr lang="en-US" sz="1700" dirty="0">
                <a:effectLst/>
                <a:latin typeface="Calibri" panose="020F0502020204030204" pitchFamily="34" charset="0"/>
                <a:ea typeface="Calibri" panose="020F0502020204030204" pitchFamily="34" charset="0"/>
                <a:cs typeface="Times New Roman" panose="02020603050405020304" pitchFamily="18" charset="0"/>
              </a:rPr>
              <a:t>to make any examination to ascertain how or for what purposes Contractor has used the money paid by Owner; or</a:t>
            </a:r>
          </a:p>
          <a:p>
            <a:pPr marL="502920">
              <a:lnSpc>
                <a:spcPct val="120000"/>
              </a:lnSpc>
              <a:spcBef>
                <a:spcPts val="0"/>
              </a:spcBef>
              <a:spcAft>
                <a:spcPts val="600"/>
              </a:spcAft>
              <a:buAutoNum type="alphaLcPeriod" startAt="3"/>
            </a:pPr>
            <a:r>
              <a:rPr lang="en-US" sz="1700" dirty="0">
                <a:latin typeface="Calibri" panose="020F0502020204030204" pitchFamily="34" charset="0"/>
                <a:ea typeface="Calibri" panose="020F0502020204030204" pitchFamily="34" charset="0"/>
                <a:cs typeface="Times New Roman" panose="02020603050405020304" pitchFamily="18" charset="0"/>
              </a:rPr>
              <a:t>to </a:t>
            </a:r>
            <a:r>
              <a:rPr lang="en-US" sz="1700" dirty="0">
                <a:effectLst/>
                <a:latin typeface="Calibri" panose="020F0502020204030204" pitchFamily="34" charset="0"/>
                <a:ea typeface="Calibri" panose="020F0502020204030204" pitchFamily="34" charset="0"/>
                <a:cs typeface="Times New Roman" panose="02020603050405020304" pitchFamily="18" charset="0"/>
              </a:rPr>
              <a:t>determine that title to any of the Work, materials, or equipment has passed to Owner free and clear of any Liens.</a:t>
            </a:r>
            <a:endParaRPr lang="en-US" sz="1700" dirty="0">
              <a:latin typeface="Calibri" panose="020F0502020204030204" pitchFamily="34" charset="0"/>
              <a:ea typeface="Calibri" panose="020F0502020204030204" pitchFamily="34" charset="0"/>
              <a:cs typeface="Times New Roman" panose="02020603050405020304" pitchFamily="18" charset="0"/>
            </a:endParaRPr>
          </a:p>
          <a:p>
            <a:pPr>
              <a:lnSpc>
                <a:spcPct val="120000"/>
              </a:lnSpc>
              <a:spcAft>
                <a:spcPts val="600"/>
              </a:spcAft>
              <a:buAutoNum type="arabicPeriod" startAt="5"/>
            </a:pPr>
            <a:r>
              <a:rPr lang="en-US" sz="1700" dirty="0">
                <a:highlight>
                  <a:srgbClr val="FFFF00"/>
                </a:highlight>
                <a:latin typeface="Calibri" panose="020F0502020204030204" pitchFamily="34" charset="0"/>
                <a:cs typeface="Times New Roman" panose="02020603050405020304" pitchFamily="18" charset="0"/>
              </a:rPr>
              <a:t>Engineer may refuse to recommend</a:t>
            </a:r>
            <a:r>
              <a:rPr lang="en-US" sz="1700" dirty="0">
                <a:latin typeface="Calibri" panose="020F0502020204030204" pitchFamily="34" charset="0"/>
                <a:cs typeface="Times New Roman" panose="02020603050405020304" pitchFamily="18" charset="0"/>
              </a:rPr>
              <a:t> the whole or any part of any payment if, in Engineer’s opinion, it would be incorrect to make the representations to Owner stated in Paragraph 15.01.C.2.</a:t>
            </a:r>
          </a:p>
          <a:p>
            <a:pPr marL="0" indent="0">
              <a:lnSpc>
                <a:spcPct val="120000"/>
              </a:lnSpc>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6.  Engineer will recommend reductions in payment (set-offs) necessary in Engineer’s opinion to protect Owner from loss because:</a:t>
            </a:r>
          </a:p>
          <a:p>
            <a:pPr marL="274320" marR="0" indent="0">
              <a:lnSpc>
                <a:spcPct val="120000"/>
              </a:lnSpc>
              <a:spcBef>
                <a:spcPts val="0"/>
              </a:spcBef>
              <a:spcAft>
                <a:spcPts val="600"/>
              </a:spcAf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a.  the Work is defective, requiring correction or replacement;</a:t>
            </a:r>
          </a:p>
          <a:p>
            <a:pPr marL="274320" marR="0" indent="0">
              <a:lnSpc>
                <a:spcPct val="120000"/>
              </a:lnSpc>
              <a:spcBef>
                <a:spcPts val="0"/>
              </a:spcBef>
              <a:spcAft>
                <a:spcPts val="600"/>
              </a:spcAf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b.  the Contract Price has been reduced by Change Orders;</a:t>
            </a:r>
          </a:p>
          <a:p>
            <a:pPr marL="274320" marR="0" indent="0">
              <a:lnSpc>
                <a:spcPct val="120000"/>
              </a:lnSpc>
              <a:spcBef>
                <a:spcPts val="0"/>
              </a:spcBef>
              <a:spcAft>
                <a:spcPts val="600"/>
              </a:spcAf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c.  Owner has been required to correct defective Work in accordance with Paragraph 14.07, or has accepted defective Work pursuant to Paragraph 14.04;</a:t>
            </a:r>
          </a:p>
          <a:p>
            <a:pPr marL="274320" marR="0" indent="0">
              <a:lnSpc>
                <a:spcPct val="120000"/>
              </a:lnSpc>
              <a:spcBef>
                <a:spcPts val="0"/>
              </a:spcBef>
              <a:spcAft>
                <a:spcPts val="600"/>
              </a:spcAf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d.  Owner has been required to remove or remediate a Hazardous Environmental Condition for which Contractor is responsible; or</a:t>
            </a:r>
          </a:p>
          <a:p>
            <a:pPr marL="274320" indent="0">
              <a:lnSpc>
                <a:spcPct val="120000"/>
              </a:lnSpc>
              <a:spcBef>
                <a:spcPts val="0"/>
              </a:spcBef>
              <a:spcAft>
                <a:spcPts val="600"/>
              </a:spcAft>
              <a:buNone/>
            </a:pPr>
            <a:r>
              <a:rPr lang="en-US" sz="1700" dirty="0">
                <a:effectLst/>
                <a:latin typeface="Calibri" panose="020F0502020204030204" pitchFamily="34" charset="0"/>
                <a:ea typeface="Calibri" panose="020F0502020204030204" pitchFamily="34" charset="0"/>
                <a:cs typeface="Times New Roman" panose="02020603050405020304" pitchFamily="18" charset="0"/>
              </a:rPr>
              <a:t>e.  Engineer has actual knowledge of the occurrence of any of the events that would constitute a default by Contractor and therefore justify termination for cause under the Contract Documents</a:t>
            </a:r>
            <a:endParaRPr lang="en-US" sz="1700" dirty="0">
              <a:latin typeface="Calibri" panose="020F0502020204030204" pitchFamily="34" charset="0"/>
              <a:cs typeface="Times New Roman" panose="02020603050405020304" pitchFamily="18" charset="0"/>
            </a:endParaRPr>
          </a:p>
          <a:p>
            <a:pPr marL="274320" indent="0">
              <a:lnSpc>
                <a:spcPct val="110000"/>
              </a:lnSpc>
              <a:spcBef>
                <a:spcPts val="0"/>
              </a:spcBef>
              <a:spcAft>
                <a:spcPts val="600"/>
              </a:spcAft>
              <a:buNone/>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94496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1C36F47-CB5B-9965-A715-F4F3632B2DE1}"/>
              </a:ext>
            </a:extLst>
          </p:cNvPr>
          <p:cNvSpPr>
            <a:spLocks noGrp="1"/>
          </p:cNvSpPr>
          <p:nvPr>
            <p:ph type="body" idx="1"/>
          </p:nvPr>
        </p:nvSpPr>
        <p:spPr>
          <a:xfrm>
            <a:off x="839788" y="519113"/>
            <a:ext cx="5157787" cy="823912"/>
          </a:xfrm>
        </p:spPr>
        <p:txBody>
          <a:bodyPr>
            <a:normAutofit fontScale="92500" lnSpcReduction="10000"/>
          </a:bodyPr>
          <a:lstStyle/>
          <a:p>
            <a:endParaRPr lang="en-US" sz="2400" b="1" dirty="0">
              <a:effectLst/>
              <a:latin typeface="Arial Narrow" panose="020B0606020202030204" pitchFamily="34" charset="0"/>
              <a:ea typeface="Times New Roman" panose="02020603050405020304" pitchFamily="18" charset="0"/>
            </a:endParaRPr>
          </a:p>
          <a:p>
            <a:r>
              <a:rPr lang="en-US" sz="2600" b="1" dirty="0">
                <a:effectLst/>
                <a:latin typeface="Arial Narrow" panose="020B0606020202030204" pitchFamily="34" charset="0"/>
                <a:ea typeface="Times New Roman" panose="02020603050405020304" pitchFamily="18" charset="0"/>
              </a:rPr>
              <a:t>AIA B101 (2017)</a:t>
            </a:r>
          </a:p>
        </p:txBody>
      </p:sp>
      <p:sp>
        <p:nvSpPr>
          <p:cNvPr id="4" name="Content Placeholder 3">
            <a:extLst>
              <a:ext uri="{FF2B5EF4-FFF2-40B4-BE49-F238E27FC236}">
                <a16:creationId xmlns:a16="http://schemas.microsoft.com/office/drawing/2014/main" id="{F9D70097-3CC4-0F54-A0D2-BB19D7894DBD}"/>
              </a:ext>
            </a:extLst>
          </p:cNvPr>
          <p:cNvSpPr>
            <a:spLocks noGrp="1"/>
          </p:cNvSpPr>
          <p:nvPr>
            <p:ph sz="half" idx="2"/>
          </p:nvPr>
        </p:nvSpPr>
        <p:spPr>
          <a:xfrm>
            <a:off x="839788" y="1466850"/>
            <a:ext cx="5157787" cy="4722813"/>
          </a:xfrm>
        </p:spPr>
        <p:txBody>
          <a:bodyPr>
            <a:normAutofit fontScale="62500" lnSpcReduction="20000"/>
          </a:bodyPr>
          <a:lstStyle/>
          <a:p>
            <a:pPr marL="0" marR="0" indent="0">
              <a:lnSpc>
                <a:spcPct val="120000"/>
              </a:lnSpc>
              <a:spcBef>
                <a:spcPts val="0"/>
              </a:spcBef>
              <a:spcAft>
                <a:spcPts val="0"/>
              </a:spcAft>
              <a:buNone/>
              <a:tabLst>
                <a:tab pos="457200" algn="l"/>
              </a:tabLst>
            </a:pPr>
            <a:r>
              <a:rPr lang="en-US" sz="2900" b="1" dirty="0">
                <a:effectLst/>
                <a:latin typeface="Arial Narrow" panose="020B0606020202030204" pitchFamily="34" charset="0"/>
                <a:ea typeface="Times New Roman" panose="02020603050405020304" pitchFamily="18" charset="0"/>
                <a:cs typeface="Arial Narrow" panose="020B0606020202030204" pitchFamily="34" charset="0"/>
              </a:rPr>
              <a:t>§ 3.6 Construction Phase Services</a:t>
            </a:r>
          </a:p>
          <a:p>
            <a:pPr marL="0" marR="0" indent="0">
              <a:lnSpc>
                <a:spcPct val="120000"/>
              </a:lnSpc>
              <a:spcBef>
                <a:spcPts val="0"/>
              </a:spcBef>
              <a:spcAft>
                <a:spcPts val="0"/>
              </a:spcAft>
              <a:buNone/>
              <a:tabLst>
                <a:tab pos="457200" algn="l"/>
              </a:tabLst>
            </a:pPr>
            <a:r>
              <a:rPr lang="en-US" sz="2900" b="1" dirty="0">
                <a:effectLst/>
                <a:latin typeface="Arial Narrow" panose="020B0606020202030204" pitchFamily="34" charset="0"/>
                <a:ea typeface="Times New Roman" panose="02020603050405020304" pitchFamily="18" charset="0"/>
                <a:cs typeface="Arial Narrow" panose="020B0606020202030204" pitchFamily="34" charset="0"/>
              </a:rPr>
              <a:t>§ 3.6.1 General</a:t>
            </a:r>
          </a:p>
          <a:p>
            <a:pPr marL="0" indent="0">
              <a:lnSpc>
                <a:spcPct val="120000"/>
              </a:lnSpc>
              <a:spcBef>
                <a:spcPts val="0"/>
              </a:spcBef>
              <a:buNone/>
            </a:pPr>
            <a:endParaRPr lang="en-US" b="1" dirty="0">
              <a:latin typeface="Arial Narrow" panose="020B0606020202030204" pitchFamily="34" charset="0"/>
              <a:ea typeface="Times New Roman" panose="02020603050405020304" pitchFamily="18" charset="0"/>
            </a:endParaRPr>
          </a:p>
          <a:p>
            <a:pPr marL="0" indent="0">
              <a:lnSpc>
                <a:spcPct val="120000"/>
              </a:lnSpc>
              <a:spcBef>
                <a:spcPts val="0"/>
              </a:spcBef>
              <a:buNone/>
            </a:pPr>
            <a:r>
              <a:rPr lang="en-US" sz="2800" b="1" dirty="0">
                <a:effectLst/>
                <a:latin typeface="Arial Narrow" panose="020B0606020202030204" pitchFamily="34" charset="0"/>
                <a:ea typeface="Times New Roman" panose="02020603050405020304" pitchFamily="18" charset="0"/>
              </a:rPr>
              <a:t>§</a:t>
            </a:r>
            <a:r>
              <a:rPr lang="en-US" sz="2600" b="1" dirty="0">
                <a:latin typeface="Times New Roman" panose="02020603050405020304" pitchFamily="18" charset="0"/>
              </a:rPr>
              <a:t> 3.6.1.2 </a:t>
            </a:r>
            <a:r>
              <a:rPr lang="en-US" sz="2600" dirty="0">
                <a:latin typeface="Times New Roman" panose="02020603050405020304" pitchFamily="18" charset="0"/>
              </a:rPr>
              <a:t>The Architect shall advise and consult with the Owner during the Construction Phase Services. The Architect shall have authority to act on behalf of the Owner only to the extent provided in this Agreement. The Architect shall not have control over, charge of, or responsibility for the construction means, methods, techniques, sequences or procedures, or for safety precautions and programs in connection with the Work, nor shall the Architect be responsible for the Contractor’s failure to perform the Work in accordance with the requirements of the Contract Documents. The Architect shall be responsible for the Architect’s negligent acts or omissions, but shall not have control over or charge of, and shall not be responsible for, acts or omissions of the Contractor or of any other persons or entities performing portions of the Work.</a:t>
            </a:r>
          </a:p>
          <a:p>
            <a:pPr marL="0" indent="0">
              <a:buNone/>
            </a:pPr>
            <a:endParaRPr lang="en-US" dirty="0"/>
          </a:p>
        </p:txBody>
      </p:sp>
      <p:sp>
        <p:nvSpPr>
          <p:cNvPr id="5" name="Text Placeholder 4">
            <a:extLst>
              <a:ext uri="{FF2B5EF4-FFF2-40B4-BE49-F238E27FC236}">
                <a16:creationId xmlns:a16="http://schemas.microsoft.com/office/drawing/2014/main" id="{BB2BCA6A-1149-A0E4-AF0F-2961F9FAEC8B}"/>
              </a:ext>
            </a:extLst>
          </p:cNvPr>
          <p:cNvSpPr>
            <a:spLocks noGrp="1"/>
          </p:cNvSpPr>
          <p:nvPr>
            <p:ph type="body" sz="quarter" idx="3"/>
          </p:nvPr>
        </p:nvSpPr>
        <p:spPr>
          <a:xfrm>
            <a:off x="6096000" y="642938"/>
            <a:ext cx="5183188" cy="823912"/>
          </a:xfrm>
        </p:spPr>
        <p:txBody>
          <a:bodyPr>
            <a:normAutofit fontScale="92500" lnSpcReduction="10000"/>
          </a:bodyPr>
          <a:lstStyle/>
          <a:p>
            <a:r>
              <a:rPr lang="en-US" dirty="0" err="1"/>
              <a:t>EJCDC</a:t>
            </a:r>
            <a:r>
              <a:rPr lang="en-US" dirty="0"/>
              <a:t> C-700 (2018)</a:t>
            </a:r>
          </a:p>
        </p:txBody>
      </p:sp>
      <p:sp>
        <p:nvSpPr>
          <p:cNvPr id="6" name="Content Placeholder 5">
            <a:extLst>
              <a:ext uri="{FF2B5EF4-FFF2-40B4-BE49-F238E27FC236}">
                <a16:creationId xmlns:a16="http://schemas.microsoft.com/office/drawing/2014/main" id="{F16E0B6B-8554-E772-4A6A-09F6FBCB2BA4}"/>
              </a:ext>
            </a:extLst>
          </p:cNvPr>
          <p:cNvSpPr>
            <a:spLocks noGrp="1"/>
          </p:cNvSpPr>
          <p:nvPr>
            <p:ph sz="quarter" idx="4"/>
          </p:nvPr>
        </p:nvSpPr>
        <p:spPr>
          <a:xfrm>
            <a:off x="6172200" y="1752600"/>
            <a:ext cx="5183188" cy="4437063"/>
          </a:xfrm>
        </p:spPr>
        <p:txBody>
          <a:bodyPr>
            <a:normAutofit fontScale="62500" lnSpcReduction="20000"/>
          </a:bodyPr>
          <a:lstStyle/>
          <a:p>
            <a:pPr marL="0" marR="0" indent="0">
              <a:spcBef>
                <a:spcPts val="1200"/>
              </a:spcBef>
              <a:spcAft>
                <a:spcPts val="1200"/>
              </a:spcAft>
              <a:buNone/>
            </a:pPr>
            <a:endParaRPr lang="en-US" sz="3300" b="1" cap="all"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1200"/>
              </a:spcBef>
              <a:spcAft>
                <a:spcPts val="1200"/>
              </a:spcAft>
              <a:buNone/>
            </a:pPr>
            <a:r>
              <a:rPr lang="en-US" sz="3300" b="1" cap="all" dirty="0">
                <a:effectLst/>
                <a:latin typeface="Calibri" panose="020F0502020204030204" pitchFamily="34" charset="0"/>
                <a:ea typeface="Calibri" panose="020F0502020204030204" pitchFamily="34" charset="0"/>
                <a:cs typeface="Times New Roman" panose="02020603050405020304" pitchFamily="18" charset="0"/>
              </a:rPr>
              <a:t>Article 10—Engineer’s Status During Construction</a:t>
            </a:r>
          </a:p>
          <a:p>
            <a:pPr marL="0" marR="0" indent="0" algn="just">
              <a:spcBef>
                <a:spcPts val="600"/>
              </a:spcBef>
              <a:spcAft>
                <a:spcPts val="600"/>
              </a:spcAft>
              <a:buNone/>
            </a:pPr>
            <a:r>
              <a:rPr lang="en-US" sz="3300" i="0" dirty="0">
                <a:effectLst/>
                <a:latin typeface="Calibri" panose="020F0502020204030204" pitchFamily="34" charset="0"/>
                <a:ea typeface="Calibri" panose="020F0502020204030204" pitchFamily="34" charset="0"/>
                <a:cs typeface="Times New Roman" panose="02020603050405020304" pitchFamily="18" charset="0"/>
              </a:rPr>
              <a:t>10.01  </a:t>
            </a:r>
            <a:r>
              <a:rPr lang="en-US" sz="3300" i="1" dirty="0">
                <a:effectLst/>
                <a:latin typeface="Calibri" panose="020F0502020204030204" pitchFamily="34" charset="0"/>
                <a:ea typeface="Calibri" panose="020F0502020204030204" pitchFamily="34" charset="0"/>
                <a:cs typeface="Times New Roman" panose="02020603050405020304" pitchFamily="18" charset="0"/>
              </a:rPr>
              <a:t>Owner’s Representative</a:t>
            </a:r>
          </a:p>
          <a:p>
            <a:pPr marL="0" marR="0" indent="0">
              <a:spcBef>
                <a:spcPts val="600"/>
              </a:spcBef>
              <a:spcAft>
                <a:spcPts val="600"/>
              </a:spcAft>
              <a:buNone/>
            </a:pPr>
            <a:r>
              <a:rPr lang="en-US" sz="3300" dirty="0">
                <a:effectLst/>
                <a:latin typeface="Calibri" panose="020F0502020204030204" pitchFamily="34" charset="0"/>
                <a:ea typeface="Calibri" panose="020F0502020204030204" pitchFamily="34" charset="0"/>
                <a:cs typeface="Times New Roman" panose="02020603050405020304" pitchFamily="18" charset="0"/>
              </a:rPr>
              <a:t>A.  Engineer will be Owner’s representative during the construction period. The duties and responsibilities and the limitations of authority of Engineer as Owner’s representative during construction are set forth in the Contract.</a:t>
            </a:r>
          </a:p>
          <a:p>
            <a:pPr marL="0" indent="0">
              <a:buNone/>
            </a:pPr>
            <a:endParaRPr lang="en-US" dirty="0"/>
          </a:p>
        </p:txBody>
      </p:sp>
    </p:spTree>
    <p:extLst>
      <p:ext uri="{BB962C8B-B14F-4D97-AF65-F5344CB8AC3E}">
        <p14:creationId xmlns:p14="http://schemas.microsoft.com/office/powerpoint/2010/main" val="10923165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52C2ED9-A010-4B9D-76D7-AA35FF5D638C}"/>
              </a:ext>
            </a:extLst>
          </p:cNvPr>
          <p:cNvSpPr>
            <a:spLocks noGrp="1"/>
          </p:cNvSpPr>
          <p:nvPr>
            <p:ph type="body" idx="1"/>
          </p:nvPr>
        </p:nvSpPr>
        <p:spPr>
          <a:xfrm>
            <a:off x="839788" y="471488"/>
            <a:ext cx="5157787" cy="823912"/>
          </a:xfrm>
        </p:spPr>
        <p:txBody>
          <a:bodyPr>
            <a:normAutofit/>
          </a:bodyPr>
          <a:lstStyle/>
          <a:p>
            <a:pPr marL="0" marR="0">
              <a:spcBef>
                <a:spcPts val="0"/>
              </a:spcBef>
              <a:spcAft>
                <a:spcPts val="0"/>
              </a:spcAft>
              <a:tabLst>
                <a:tab pos="457200" algn="l"/>
              </a:tabLst>
            </a:pPr>
            <a:endParaRPr lang="en-US" sz="2400" b="1" dirty="0">
              <a:effectLst/>
              <a:latin typeface="Arial Narrow" panose="020B0606020202030204" pitchFamily="34" charset="0"/>
              <a:ea typeface="Times New Roman" panose="02020603050405020304" pitchFamily="18" charset="0"/>
              <a:cs typeface="Arial Narrow" panose="020B0606020202030204" pitchFamily="34" charset="0"/>
            </a:endParaRPr>
          </a:p>
          <a:p>
            <a:pPr>
              <a:spcBef>
                <a:spcPts val="0"/>
              </a:spcBef>
              <a:tabLst>
                <a:tab pos="457200" algn="l"/>
              </a:tabLst>
            </a:pPr>
            <a:r>
              <a:rPr lang="en-US" sz="2400" b="1" dirty="0">
                <a:effectLst/>
                <a:latin typeface="Arial Narrow" panose="020B0606020202030204" pitchFamily="34" charset="0"/>
                <a:ea typeface="Times New Roman" panose="02020603050405020304" pitchFamily="18" charset="0"/>
              </a:rPr>
              <a:t>AIA B101 (2017)</a:t>
            </a:r>
          </a:p>
        </p:txBody>
      </p:sp>
      <p:sp>
        <p:nvSpPr>
          <p:cNvPr id="4" name="Content Placeholder 3">
            <a:extLst>
              <a:ext uri="{FF2B5EF4-FFF2-40B4-BE49-F238E27FC236}">
                <a16:creationId xmlns:a16="http://schemas.microsoft.com/office/drawing/2014/main" id="{AD35BC07-5534-28B6-6997-A06B2A7E4B10}"/>
              </a:ext>
            </a:extLst>
          </p:cNvPr>
          <p:cNvSpPr>
            <a:spLocks noGrp="1"/>
          </p:cNvSpPr>
          <p:nvPr>
            <p:ph sz="half" idx="2"/>
          </p:nvPr>
        </p:nvSpPr>
        <p:spPr>
          <a:xfrm>
            <a:off x="839788" y="1419225"/>
            <a:ext cx="5157787" cy="4770438"/>
          </a:xfrm>
        </p:spPr>
        <p:txBody>
          <a:bodyPr>
            <a:normAutofit fontScale="92500" lnSpcReduction="20000"/>
          </a:bodyPr>
          <a:lstStyle/>
          <a:p>
            <a:pPr marL="0" indent="0">
              <a:lnSpc>
                <a:spcPct val="100000"/>
              </a:lnSpc>
              <a:spcBef>
                <a:spcPts val="0"/>
              </a:spcBef>
              <a:buNone/>
              <a:tabLst>
                <a:tab pos="457200" algn="l"/>
              </a:tabLst>
            </a:pPr>
            <a:r>
              <a:rPr lang="en-US" sz="1800" b="1" dirty="0">
                <a:effectLst/>
                <a:latin typeface="Arial Narrow" panose="020B0606020202030204" pitchFamily="34" charset="0"/>
                <a:ea typeface="Times New Roman" panose="02020603050405020304" pitchFamily="18" charset="0"/>
                <a:cs typeface="Arial Narrow" panose="020B0606020202030204" pitchFamily="34" charset="0"/>
              </a:rPr>
              <a:t>§ 3.6.4 Submittals</a:t>
            </a:r>
          </a:p>
          <a:p>
            <a:pPr marL="0" marR="0" indent="0">
              <a:lnSpc>
                <a:spcPct val="100000"/>
              </a:lnSpc>
              <a:spcBef>
                <a:spcPts val="0"/>
              </a:spcBef>
              <a:spcAft>
                <a:spcPts val="0"/>
              </a:spcAft>
              <a:buNone/>
              <a:tabLst>
                <a:tab pos="457200" algn="l"/>
              </a:tabLst>
            </a:pPr>
            <a:endParaRPr lang="en-US" sz="1800" b="1" dirty="0">
              <a:effectLst/>
              <a:latin typeface="Arial Narrow" panose="020B0606020202030204" pitchFamily="34" charset="0"/>
              <a:ea typeface="Times New Roman" panose="02020603050405020304" pitchFamily="18" charset="0"/>
            </a:endParaRPr>
          </a:p>
          <a:p>
            <a:pPr marL="0" marR="0" indent="0">
              <a:lnSpc>
                <a:spcPct val="100000"/>
              </a:lnSpc>
              <a:spcBef>
                <a:spcPts val="0"/>
              </a:spcBef>
              <a:spcAft>
                <a:spcPts val="0"/>
              </a:spcAft>
              <a:buNone/>
              <a:tabLst>
                <a:tab pos="457200" algn="l"/>
              </a:tabLst>
            </a:pPr>
            <a:r>
              <a:rPr lang="en-US" sz="1600" b="1" dirty="0">
                <a:effectLst/>
                <a:latin typeface="Arial Narrow" panose="020B0606020202030204" pitchFamily="34" charset="0"/>
                <a:ea typeface="Times New Roman" panose="02020603050405020304" pitchFamily="18" charset="0"/>
              </a:rPr>
              <a:t>§ 3.6.4.1 </a:t>
            </a:r>
            <a:r>
              <a:rPr lang="en-US" sz="1600" dirty="0">
                <a:effectLst/>
                <a:latin typeface="Times New Roman" panose="02020603050405020304" pitchFamily="18" charset="0"/>
                <a:ea typeface="Times New Roman" panose="02020603050405020304" pitchFamily="18" charset="0"/>
              </a:rPr>
              <a:t>The Architect shall review the Contractor’s submittal schedule and shall not unreasonably delay or withhold approval of the schedule. The Architect’s action in reviewing submittals shall be taken </a:t>
            </a:r>
            <a:r>
              <a:rPr lang="en-US" sz="1600" dirty="0">
                <a:effectLst/>
                <a:highlight>
                  <a:srgbClr val="FFFF00"/>
                </a:highlight>
                <a:latin typeface="Times New Roman" panose="02020603050405020304" pitchFamily="18" charset="0"/>
                <a:ea typeface="Times New Roman" panose="02020603050405020304" pitchFamily="18" charset="0"/>
              </a:rPr>
              <a:t>in accordance with the approved submittal </a:t>
            </a:r>
            <a:r>
              <a:rPr lang="en-US" sz="1600" dirty="0">
                <a:effectLst/>
                <a:latin typeface="Times New Roman" panose="02020603050405020304" pitchFamily="18" charset="0"/>
                <a:ea typeface="Times New Roman" panose="02020603050405020304" pitchFamily="18" charset="0"/>
              </a:rPr>
              <a:t>schedule or, in the absence of an approved submittal schedule, with reasonable promptness while allowing sufficient time, in the Architect’s professional judgment, to permit adequate review.</a:t>
            </a:r>
          </a:p>
          <a:p>
            <a:pPr marL="0" marR="0" indent="0">
              <a:lnSpc>
                <a:spcPct val="100000"/>
              </a:lnSpc>
              <a:spcBef>
                <a:spcPts val="0"/>
              </a:spcBef>
              <a:spcAft>
                <a:spcPts val="0"/>
              </a:spcAft>
              <a:buNone/>
              <a:tabLst>
                <a:tab pos="457200" algn="l"/>
              </a:tabLst>
            </a:pPr>
            <a:endParaRPr lang="en-US" sz="1600" dirty="0">
              <a:latin typeface="Times New Roman" panose="02020603050405020304" pitchFamily="18" charset="0"/>
              <a:ea typeface="Times New Roman" panose="02020603050405020304" pitchFamily="18" charset="0"/>
            </a:endParaRPr>
          </a:p>
          <a:p>
            <a:pPr marL="0" indent="0">
              <a:lnSpc>
                <a:spcPct val="100000"/>
              </a:lnSpc>
              <a:spcBef>
                <a:spcPts val="0"/>
              </a:spcBef>
              <a:buNone/>
              <a:tabLst>
                <a:tab pos="457200" algn="l"/>
              </a:tabLst>
            </a:pPr>
            <a:r>
              <a:rPr lang="en-US" sz="1600" b="1" dirty="0">
                <a:effectLst/>
                <a:latin typeface="Arial Narrow" panose="020B0606020202030204" pitchFamily="34" charset="0"/>
                <a:ea typeface="Times New Roman" panose="02020603050405020304" pitchFamily="18" charset="0"/>
              </a:rPr>
              <a:t>§ 3.6.4.2</a:t>
            </a:r>
            <a:r>
              <a:rPr lang="en-US" sz="1600" dirty="0">
                <a:effectLst/>
                <a:latin typeface="Times New Roman" panose="02020603050405020304" pitchFamily="18" charset="0"/>
                <a:ea typeface="Times New Roman" panose="02020603050405020304" pitchFamily="18" charset="0"/>
              </a:rPr>
              <a:t> The Architect shall review and approve, or take other appropriate action upon, the Contractor’s submittals such as Shop Drawings, Product Data and Samples, but only for the </a:t>
            </a:r>
            <a:r>
              <a:rPr lang="en-US" sz="1600" dirty="0">
                <a:effectLst/>
                <a:highlight>
                  <a:srgbClr val="FFFF00"/>
                </a:highlight>
                <a:latin typeface="Times New Roman" panose="02020603050405020304" pitchFamily="18" charset="0"/>
                <a:ea typeface="Times New Roman" panose="02020603050405020304" pitchFamily="18" charset="0"/>
              </a:rPr>
              <a:t>limited purpose of checking for conformance with information given and the design concept expressed in the Contract Documents</a:t>
            </a:r>
            <a:r>
              <a:rPr lang="en-US" sz="1600" dirty="0">
                <a:effectLst/>
                <a:latin typeface="Times New Roman" panose="02020603050405020304" pitchFamily="18" charset="0"/>
                <a:ea typeface="Times New Roman" panose="02020603050405020304" pitchFamily="18" charset="0"/>
              </a:rPr>
              <a:t>. Review of such submittals is not for the purpose of determining the accuracy and completeness of other information such as dimensions, quantities, and installation or performance of equipment or systems, which are the Contractor’s responsibility. The Architect’s review </a:t>
            </a:r>
            <a:r>
              <a:rPr lang="en-US" sz="1600" dirty="0">
                <a:effectLst/>
                <a:highlight>
                  <a:srgbClr val="FFFF00"/>
                </a:highlight>
                <a:latin typeface="Times New Roman" panose="02020603050405020304" pitchFamily="18" charset="0"/>
                <a:ea typeface="Times New Roman" panose="02020603050405020304" pitchFamily="18" charset="0"/>
              </a:rPr>
              <a:t>shall not constitute approval of safety precautions or construction means, methods, techniques, sequences or procedures.</a:t>
            </a:r>
            <a:r>
              <a:rPr lang="en-US" sz="1600" dirty="0">
                <a:effectLst/>
                <a:latin typeface="Times New Roman" panose="02020603050405020304" pitchFamily="18" charset="0"/>
                <a:ea typeface="Times New Roman" panose="02020603050405020304" pitchFamily="18" charset="0"/>
              </a:rPr>
              <a:t> The Architect’s approval of a specific item shall not indicate approval of an assembly of which the item is a component.</a:t>
            </a:r>
            <a:endParaRPr lang="en-US" dirty="0"/>
          </a:p>
        </p:txBody>
      </p:sp>
      <p:sp>
        <p:nvSpPr>
          <p:cNvPr id="5" name="Text Placeholder 4">
            <a:extLst>
              <a:ext uri="{FF2B5EF4-FFF2-40B4-BE49-F238E27FC236}">
                <a16:creationId xmlns:a16="http://schemas.microsoft.com/office/drawing/2014/main" id="{E0EACF58-A87C-8778-36DC-536946DC52A4}"/>
              </a:ext>
            </a:extLst>
          </p:cNvPr>
          <p:cNvSpPr>
            <a:spLocks noGrp="1"/>
          </p:cNvSpPr>
          <p:nvPr>
            <p:ph type="body" sz="quarter" idx="3"/>
          </p:nvPr>
        </p:nvSpPr>
        <p:spPr>
          <a:xfrm>
            <a:off x="6194427" y="471488"/>
            <a:ext cx="5183188" cy="823912"/>
          </a:xfrm>
        </p:spPr>
        <p:txBody>
          <a:bodyPr>
            <a:normAutofit/>
          </a:bodyPr>
          <a:lstStyle/>
          <a:p>
            <a:r>
              <a:rPr lang="en-US" dirty="0" err="1"/>
              <a:t>EJCDC</a:t>
            </a:r>
            <a:r>
              <a:rPr lang="en-US" dirty="0"/>
              <a:t> C-700 (2018)</a:t>
            </a:r>
          </a:p>
          <a:p>
            <a:endParaRPr lang="en-US" dirty="0"/>
          </a:p>
        </p:txBody>
      </p:sp>
      <p:sp>
        <p:nvSpPr>
          <p:cNvPr id="6" name="Content Placeholder 5">
            <a:extLst>
              <a:ext uri="{FF2B5EF4-FFF2-40B4-BE49-F238E27FC236}">
                <a16:creationId xmlns:a16="http://schemas.microsoft.com/office/drawing/2014/main" id="{1BA38D25-4555-D1C9-1980-D98507666263}"/>
              </a:ext>
            </a:extLst>
          </p:cNvPr>
          <p:cNvSpPr>
            <a:spLocks noGrp="1"/>
          </p:cNvSpPr>
          <p:nvPr>
            <p:ph sz="quarter" idx="4"/>
          </p:nvPr>
        </p:nvSpPr>
        <p:spPr>
          <a:xfrm>
            <a:off x="6169024" y="883444"/>
            <a:ext cx="5183188" cy="5765006"/>
          </a:xfrm>
        </p:spPr>
        <p:txBody>
          <a:bodyPr>
            <a:noAutofit/>
          </a:bodyPr>
          <a:lstStyle/>
          <a:p>
            <a:pPr marL="0" indent="0">
              <a:spcBef>
                <a:spcPts val="600"/>
              </a:spcBef>
              <a:spcAft>
                <a:spcPts val="600"/>
              </a:spcAft>
              <a:buNone/>
            </a:pPr>
            <a:r>
              <a:rPr lang="en-US" sz="1200" i="0" dirty="0">
                <a:effectLst/>
                <a:latin typeface="Calibri" panose="020F0502020204030204" pitchFamily="34" charset="0"/>
                <a:ea typeface="Calibri" panose="020F0502020204030204" pitchFamily="34" charset="0"/>
                <a:cs typeface="Times New Roman" panose="02020603050405020304" pitchFamily="18" charset="0"/>
              </a:rPr>
              <a:t>7.16  </a:t>
            </a:r>
            <a:r>
              <a:rPr lang="en-US" sz="1200" i="1" dirty="0">
                <a:effectLst/>
                <a:latin typeface="Calibri" panose="020F0502020204030204" pitchFamily="34" charset="0"/>
                <a:ea typeface="Calibri" panose="020F0502020204030204" pitchFamily="34" charset="0"/>
                <a:cs typeface="Times New Roman" panose="02020603050405020304" pitchFamily="18" charset="0"/>
              </a:rPr>
              <a:t>Submittals</a:t>
            </a:r>
          </a:p>
          <a:p>
            <a:pPr marL="0" marR="0" indent="0">
              <a:spcBef>
                <a:spcPts val="600"/>
              </a:spcBef>
              <a:spcAft>
                <a:spcPts val="600"/>
              </a:spcAft>
              <a:buNone/>
            </a:pPr>
            <a:r>
              <a:rPr lang="en-US" sz="1200" i="1" dirty="0">
                <a:effectLst/>
                <a:latin typeface="Calibri" panose="020F0502020204030204" pitchFamily="34" charset="0"/>
                <a:ea typeface="Calibri" panose="020F0502020204030204" pitchFamily="34" charset="0"/>
                <a:cs typeface="Times New Roman" panose="02020603050405020304" pitchFamily="18" charset="0"/>
              </a:rPr>
              <a:t>C.  Engineer’s Review of Shop Drawings and </a:t>
            </a:r>
            <a:r>
              <a:rPr lang="en-US" sz="1200" dirty="0">
                <a:latin typeface="Calibri" panose="020F0502020204030204" pitchFamily="34" charset="0"/>
                <a:cs typeface="Times New Roman" panose="02020603050405020304" pitchFamily="18" charset="0"/>
              </a:rPr>
              <a:t>Samples</a:t>
            </a:r>
            <a:r>
              <a:rPr lang="en-US" sz="1200" i="1" dirty="0">
                <a:latin typeface="Calibri" panose="020F0502020204030204" pitchFamily="34" charset="0"/>
                <a:ea typeface="Calibri" panose="020F0502020204030204" pitchFamily="34" charset="0"/>
                <a:cs typeface="Times New Roman" panose="02020603050405020304" pitchFamily="18" charset="0"/>
              </a:rPr>
              <a:t>   </a:t>
            </a:r>
          </a:p>
          <a:p>
            <a:pPr marL="514350" marR="0" indent="-514350">
              <a:lnSpc>
                <a:spcPct val="100000"/>
              </a:lnSpc>
              <a:buAutoNum type="arabicPeriod"/>
            </a:pPr>
            <a:r>
              <a:rPr lang="en-US" sz="1200" dirty="0">
                <a:latin typeface="Calibri" panose="020F0502020204030204" pitchFamily="34" charset="0"/>
                <a:cs typeface="Times New Roman" panose="02020603050405020304" pitchFamily="18" charset="0"/>
              </a:rPr>
              <a:t>Engineer</a:t>
            </a:r>
            <a:r>
              <a:rPr lang="en-US" sz="1200" dirty="0">
                <a:effectLst/>
                <a:latin typeface="Calibri" panose="020F0502020204030204" pitchFamily="34" charset="0"/>
                <a:ea typeface="Calibri" panose="020F0502020204030204" pitchFamily="34" charset="0"/>
                <a:cs typeface="Times New Roman" panose="02020603050405020304" pitchFamily="18" charset="0"/>
              </a:rPr>
              <a:t> will provide timely review of Shop Drawings and Samples</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in accordance with the accepted Schedule of Submittals</a:t>
            </a:r>
            <a:r>
              <a:rPr lang="en-US" sz="1200" dirty="0">
                <a:effectLst/>
                <a:latin typeface="Calibri" panose="020F0502020204030204" pitchFamily="34" charset="0"/>
                <a:ea typeface="Calibri" panose="020F0502020204030204" pitchFamily="34" charset="0"/>
                <a:cs typeface="Times New Roman" panose="02020603050405020304" pitchFamily="18" charset="0"/>
              </a:rPr>
              <a:t>. Engineer’s review and approval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will be only to determine if the items covered by the Submittals will, after installation or incorporation in the Work, comply with the requirements of the Contract Documents, and be compatible with the design concept of the completed Project as a functioning whole as indicated by the Contract Documents.</a:t>
            </a:r>
          </a:p>
          <a:p>
            <a:pPr marL="514350" indent="-514350">
              <a:lnSpc>
                <a:spcPct val="100000"/>
              </a:lnSpc>
              <a:buFont typeface="Arial" panose="020B0604020202020204" pitchFamily="34" charset="0"/>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Engineer’s review and approval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will not extend to means, methods, techniques, sequences, or procedures of construction, or to safety precautions</a:t>
            </a:r>
            <a:r>
              <a:rPr lang="en-US" sz="1200" dirty="0">
                <a:effectLst/>
                <a:latin typeface="Calibri" panose="020F0502020204030204" pitchFamily="34" charset="0"/>
                <a:ea typeface="Calibri" panose="020F0502020204030204" pitchFamily="34" charset="0"/>
                <a:cs typeface="Times New Roman" panose="02020603050405020304" pitchFamily="18" charset="0"/>
              </a:rPr>
              <a:t> or programs incident thereto.</a:t>
            </a:r>
          </a:p>
          <a:p>
            <a:pPr marL="514350" indent="-514350">
              <a:lnSpc>
                <a:spcPct val="100000"/>
              </a:lnSpc>
              <a:buFont typeface="Arial" panose="020B0604020202020204" pitchFamily="34" charset="0"/>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Engineer’s review and approval of a separate item as such will not indicate approval of the assembly in which the item functions.</a:t>
            </a:r>
          </a:p>
          <a:p>
            <a:pPr marL="514350" indent="-514350">
              <a:lnSpc>
                <a:spcPct val="100000"/>
              </a:lnSpc>
              <a:buFont typeface="Arial" panose="020B0604020202020204" pitchFamily="34" charset="0"/>
              <a:buAutoNum type="arabicPeriod"/>
            </a:pPr>
            <a:r>
              <a:rPr lang="en-US" sz="1200" dirty="0">
                <a:effectLst/>
                <a:latin typeface="Calibri" panose="020F0502020204030204" pitchFamily="34" charset="0"/>
                <a:ea typeface="Calibri" panose="020F0502020204030204" pitchFamily="34" charset="0"/>
                <a:cs typeface="Times New Roman" panose="02020603050405020304" pitchFamily="18" charset="0"/>
              </a:rPr>
              <a:t>Engineer’s review and approval of a Shop Drawing or Sample </a:t>
            </a:r>
            <a:r>
              <a:rPr lang="en-US" sz="12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will not relieve Contractor from responsibility for any variation from the requirements of the Contract Documents unless Contractor has complied with the requirements of Paragraph 7.16.A.3 and Engineer has given written approval of each such variation by specific written notation </a:t>
            </a:r>
            <a:r>
              <a:rPr lang="en-US" sz="1200" dirty="0">
                <a:effectLst/>
                <a:latin typeface="Calibri" panose="020F0502020204030204" pitchFamily="34" charset="0"/>
                <a:ea typeface="Calibri" panose="020F0502020204030204" pitchFamily="34" charset="0"/>
                <a:cs typeface="Times New Roman" panose="02020603050405020304" pitchFamily="18" charset="0"/>
              </a:rPr>
              <a:t>thereof incorporated in or accompanying the Shop Drawing or Sample. Engineer will document any such approved variation from the requirements of the Contract Documents in a Field Order or other appropriate Contract modification.</a:t>
            </a:r>
          </a:p>
        </p:txBody>
      </p:sp>
    </p:spTree>
    <p:extLst>
      <p:ext uri="{BB962C8B-B14F-4D97-AF65-F5344CB8AC3E}">
        <p14:creationId xmlns:p14="http://schemas.microsoft.com/office/powerpoint/2010/main" val="2692296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DB3C8646-E824-1710-AC05-2E58CCFFF8EC}"/>
              </a:ext>
            </a:extLst>
          </p:cNvPr>
          <p:cNvSpPr>
            <a:spLocks noGrp="1"/>
          </p:cNvSpPr>
          <p:nvPr>
            <p:ph type="body" idx="1"/>
          </p:nvPr>
        </p:nvSpPr>
        <p:spPr>
          <a:xfrm>
            <a:off x="839788" y="538163"/>
            <a:ext cx="5157787" cy="823912"/>
          </a:xfrm>
        </p:spPr>
        <p:txBody>
          <a:bodyPr>
            <a:normAutofit lnSpcReduction="10000"/>
          </a:bodyPr>
          <a:lstStyle/>
          <a:p>
            <a:endParaRPr lang="en-US" sz="2400" b="1" dirty="0">
              <a:effectLst/>
              <a:latin typeface="Arial Narrow" panose="020B0606020202030204" pitchFamily="34" charset="0"/>
              <a:ea typeface="Times New Roman" panose="02020603050405020304" pitchFamily="18" charset="0"/>
            </a:endParaRPr>
          </a:p>
          <a:p>
            <a:r>
              <a:rPr lang="en-US" sz="2400" b="1" dirty="0">
                <a:effectLst/>
                <a:latin typeface="Arial Narrow" panose="020B0606020202030204" pitchFamily="34" charset="0"/>
                <a:ea typeface="Times New Roman" panose="02020603050405020304" pitchFamily="18" charset="0"/>
              </a:rPr>
              <a:t>AIA B101 (2017)</a:t>
            </a:r>
          </a:p>
        </p:txBody>
      </p:sp>
      <p:sp>
        <p:nvSpPr>
          <p:cNvPr id="4" name="Content Placeholder 3">
            <a:extLst>
              <a:ext uri="{FF2B5EF4-FFF2-40B4-BE49-F238E27FC236}">
                <a16:creationId xmlns:a16="http://schemas.microsoft.com/office/drawing/2014/main" id="{E02C8090-1AEA-4A41-6BC4-23BBF704B5EC}"/>
              </a:ext>
            </a:extLst>
          </p:cNvPr>
          <p:cNvSpPr>
            <a:spLocks noGrp="1"/>
          </p:cNvSpPr>
          <p:nvPr>
            <p:ph sz="half" idx="2"/>
          </p:nvPr>
        </p:nvSpPr>
        <p:spPr>
          <a:xfrm>
            <a:off x="839788" y="1590675"/>
            <a:ext cx="5157787" cy="4598988"/>
          </a:xfrm>
        </p:spPr>
        <p:txBody>
          <a:bodyPr>
            <a:normAutofit fontScale="70000" lnSpcReduction="20000"/>
          </a:bodyPr>
          <a:lstStyle/>
          <a:p>
            <a:pPr marL="0" indent="0">
              <a:lnSpc>
                <a:spcPct val="120000"/>
              </a:lnSpc>
              <a:spcBef>
                <a:spcPts val="0"/>
              </a:spcBef>
              <a:buNone/>
            </a:pPr>
            <a:r>
              <a:rPr lang="en-US" sz="2900" b="1" dirty="0">
                <a:effectLst/>
                <a:latin typeface="Arial Narrow" panose="020B0606020202030204" pitchFamily="34" charset="0"/>
                <a:ea typeface="Times New Roman" panose="02020603050405020304" pitchFamily="18" charset="0"/>
                <a:cs typeface="Arial Narrow" panose="020B0606020202030204" pitchFamily="34" charset="0"/>
              </a:rPr>
              <a:t>§ 3.6.4 Submittals</a:t>
            </a:r>
          </a:p>
          <a:p>
            <a:pPr marL="0" indent="0">
              <a:lnSpc>
                <a:spcPct val="120000"/>
              </a:lnSpc>
              <a:spcBef>
                <a:spcPts val="0"/>
              </a:spcBef>
              <a:buNone/>
            </a:pPr>
            <a:endParaRPr lang="en-US" sz="1800" b="1" dirty="0">
              <a:effectLst/>
              <a:latin typeface="Arial Narrow" panose="020B0606020202030204" pitchFamily="34" charset="0"/>
              <a:ea typeface="Times New Roman" panose="02020603050405020304" pitchFamily="18" charset="0"/>
            </a:endParaRPr>
          </a:p>
          <a:p>
            <a:pPr marL="0" indent="0">
              <a:lnSpc>
                <a:spcPct val="120000"/>
              </a:lnSpc>
              <a:spcBef>
                <a:spcPts val="0"/>
              </a:spcBef>
              <a:buNone/>
            </a:pPr>
            <a:r>
              <a:rPr lang="en-US" sz="2000" b="1" dirty="0">
                <a:effectLst/>
                <a:latin typeface="Arial Narrow" panose="020B0606020202030204" pitchFamily="34" charset="0"/>
                <a:ea typeface="Times New Roman" panose="02020603050405020304" pitchFamily="18" charset="0"/>
              </a:rPr>
              <a:t>§ 3.6.4.3</a:t>
            </a:r>
            <a:r>
              <a:rPr lang="en-US" sz="2000" dirty="0">
                <a:effectLst/>
                <a:latin typeface="Times New Roman" panose="02020603050405020304" pitchFamily="18" charset="0"/>
                <a:ea typeface="Times New Roman" panose="02020603050405020304" pitchFamily="18" charset="0"/>
              </a:rPr>
              <a:t> </a:t>
            </a:r>
            <a:r>
              <a:rPr lang="en-US" sz="2000" dirty="0">
                <a:effectLst/>
                <a:highlight>
                  <a:srgbClr val="FFFF00"/>
                </a:highlight>
                <a:latin typeface="Times New Roman" panose="02020603050405020304" pitchFamily="18" charset="0"/>
                <a:ea typeface="Times New Roman" panose="02020603050405020304" pitchFamily="18" charset="0"/>
              </a:rPr>
              <a:t>If the Contract Documents specifically require the Contractor to provide professional design services or certifications </a:t>
            </a:r>
            <a:r>
              <a:rPr lang="en-US" sz="2000" dirty="0">
                <a:effectLst/>
                <a:latin typeface="Times New Roman" panose="02020603050405020304" pitchFamily="18" charset="0"/>
                <a:ea typeface="Times New Roman" panose="02020603050405020304" pitchFamily="18" charset="0"/>
              </a:rPr>
              <a:t>by a design professional related to systems, materials, or equipment, the Architect shall specify the appropriate performance and design criteria that such services must satisfy. The Architect shall review and take appropriate action on Shop Drawings and other submittals related to the Work designed or certified by the Contractor’s design professional, provided the submittals bear such professional’s seal and signature when submitted to the Architect. The Architect’s review shall be for the limited purpose of checking for conformance with information given and the design concept expressed in the Contract Documents. The Architect shall be entitled to rely upon, and shall not be responsible for, the adequacy and accuracy of the services, certifications, and approvals performed or provided by such design professionals.</a:t>
            </a:r>
          </a:p>
          <a:p>
            <a:pPr marL="0" indent="0">
              <a:buNone/>
            </a:pPr>
            <a:endParaRPr lang="en-US" dirty="0"/>
          </a:p>
        </p:txBody>
      </p:sp>
      <p:sp>
        <p:nvSpPr>
          <p:cNvPr id="5" name="Text Placeholder 4">
            <a:extLst>
              <a:ext uri="{FF2B5EF4-FFF2-40B4-BE49-F238E27FC236}">
                <a16:creationId xmlns:a16="http://schemas.microsoft.com/office/drawing/2014/main" id="{6D2E8495-C8A0-FB42-5D1D-D940BF9BF3D8}"/>
              </a:ext>
            </a:extLst>
          </p:cNvPr>
          <p:cNvSpPr>
            <a:spLocks noGrp="1"/>
          </p:cNvSpPr>
          <p:nvPr>
            <p:ph type="body" sz="quarter" idx="3"/>
          </p:nvPr>
        </p:nvSpPr>
        <p:spPr>
          <a:xfrm>
            <a:off x="6096000" y="766763"/>
            <a:ext cx="5183188" cy="823912"/>
          </a:xfrm>
        </p:spPr>
        <p:txBody>
          <a:bodyPr>
            <a:normAutofit lnSpcReduction="10000"/>
          </a:bodyPr>
          <a:lstStyle/>
          <a:p>
            <a:r>
              <a:rPr lang="en-US" dirty="0" err="1"/>
              <a:t>EJCDC</a:t>
            </a:r>
            <a:r>
              <a:rPr lang="en-US" dirty="0"/>
              <a:t> C-700 (2018)</a:t>
            </a:r>
          </a:p>
          <a:p>
            <a:endParaRPr lang="en-US" dirty="0"/>
          </a:p>
        </p:txBody>
      </p:sp>
      <p:sp>
        <p:nvSpPr>
          <p:cNvPr id="6" name="Content Placeholder 5">
            <a:extLst>
              <a:ext uri="{FF2B5EF4-FFF2-40B4-BE49-F238E27FC236}">
                <a16:creationId xmlns:a16="http://schemas.microsoft.com/office/drawing/2014/main" id="{EF97C1D6-CDBC-7021-00E2-8764394C10B9}"/>
              </a:ext>
            </a:extLst>
          </p:cNvPr>
          <p:cNvSpPr>
            <a:spLocks noGrp="1"/>
          </p:cNvSpPr>
          <p:nvPr>
            <p:ph sz="quarter" idx="4"/>
          </p:nvPr>
        </p:nvSpPr>
        <p:spPr>
          <a:xfrm>
            <a:off x="6172200" y="1590675"/>
            <a:ext cx="5183188" cy="4598988"/>
          </a:xfrm>
        </p:spPr>
        <p:txBody>
          <a:bodyPr>
            <a:normAutofit fontScale="70000" lnSpcReduction="20000"/>
          </a:bodyPr>
          <a:lstStyle/>
          <a:p>
            <a:pPr marL="0" indent="0">
              <a:buNone/>
            </a:pPr>
            <a:r>
              <a:rPr lang="en-US" sz="2800" i="0" dirty="0">
                <a:effectLst/>
                <a:latin typeface="Calibri" panose="020F0502020204030204" pitchFamily="34" charset="0"/>
                <a:ea typeface="Calibri" panose="020F0502020204030204" pitchFamily="34" charset="0"/>
                <a:cs typeface="Times New Roman" panose="02020603050405020304" pitchFamily="18" charset="0"/>
              </a:rPr>
              <a:t>7.16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Submittals</a:t>
            </a:r>
          </a:p>
          <a:p>
            <a:pPr marL="0" indent="0">
              <a:buNone/>
            </a:pPr>
            <a:r>
              <a:rPr lang="en-US" sz="2800" i="1" dirty="0">
                <a:effectLst/>
                <a:latin typeface="Calibri" panose="020F0502020204030204" pitchFamily="34" charset="0"/>
                <a:ea typeface="Calibri" panose="020F0502020204030204" pitchFamily="34" charset="0"/>
                <a:cs typeface="Times New Roman" panose="02020603050405020304" pitchFamily="18" charset="0"/>
              </a:rPr>
              <a:t>C.  Engineer’s Review of Shop Drawings and </a:t>
            </a:r>
            <a:r>
              <a:rPr lang="en-US" sz="2800" dirty="0">
                <a:latin typeface="Calibri" panose="020F0502020204030204" pitchFamily="34" charset="0"/>
                <a:cs typeface="Times New Roman" panose="02020603050405020304" pitchFamily="18" charset="0"/>
              </a:rPr>
              <a:t>Samples</a:t>
            </a:r>
            <a:r>
              <a:rPr lang="en-US" sz="2800" i="1" dirty="0">
                <a:latin typeface="Calibri" panose="020F0502020204030204" pitchFamily="34" charset="0"/>
                <a:ea typeface="Calibri" panose="020F0502020204030204" pitchFamily="34" charset="0"/>
                <a:cs typeface="Times New Roman" panose="02020603050405020304" pitchFamily="18" charset="0"/>
              </a:rPr>
              <a:t>   </a:t>
            </a:r>
          </a:p>
          <a:p>
            <a:pPr marL="514350" indent="-514350">
              <a:lnSpc>
                <a:spcPct val="100000"/>
              </a:lnSpc>
              <a:buAutoNum type="arabicPeriod" startAt="6"/>
            </a:pPr>
            <a:r>
              <a:rPr lang="en-US" sz="2800" dirty="0">
                <a:effectLst/>
                <a:latin typeface="Calibri" panose="020F0502020204030204" pitchFamily="34" charset="0"/>
                <a:ea typeface="Calibri" panose="020F0502020204030204" pitchFamily="34" charset="0"/>
                <a:cs typeface="Times New Roman" panose="02020603050405020304" pitchFamily="18" charset="0"/>
              </a:rPr>
              <a:t>Engineer’s review and approval of a Shop Drawing or Sample, or of a variation from the requirements of the Contract Documents, will not, under any circumstances, change the Contract Times or Contract Price, unless such changes are included in a Change Order.</a:t>
            </a:r>
          </a:p>
          <a:p>
            <a:pPr marL="514350" indent="-514350">
              <a:lnSpc>
                <a:spcPct val="100000"/>
              </a:lnSpc>
              <a:buFont typeface="Arial" panose="020B0604020202020204" pitchFamily="34" charset="0"/>
              <a:buAutoNum type="arabicPeriod" startAt="6"/>
            </a:pPr>
            <a:r>
              <a:rPr lang="en-US" sz="2800" dirty="0">
                <a:effectLst/>
                <a:latin typeface="Calibri" panose="020F0502020204030204" pitchFamily="34" charset="0"/>
                <a:ea typeface="Calibri" panose="020F0502020204030204" pitchFamily="34" charset="0"/>
                <a:cs typeface="Times New Roman" panose="02020603050405020304" pitchFamily="18" charset="0"/>
              </a:rPr>
              <a:t>Neither Engineer’s receipt, review, acceptance, or approval of a Shop Drawing or Sample will result in such item becoming a Contract Document.</a:t>
            </a:r>
          </a:p>
          <a:p>
            <a:pPr marL="514350" indent="-514350">
              <a:lnSpc>
                <a:spcPct val="100000"/>
              </a:lnSpc>
              <a:buAutoNum type="arabicPeriod" startAt="6"/>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1015861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0634BC88-5035-9375-DE00-690C4FF94FDD}"/>
              </a:ext>
            </a:extLst>
          </p:cNvPr>
          <p:cNvSpPr>
            <a:spLocks noGrp="1"/>
          </p:cNvSpPr>
          <p:nvPr>
            <p:ph type="body" idx="1"/>
          </p:nvPr>
        </p:nvSpPr>
        <p:spPr>
          <a:xfrm>
            <a:off x="839788" y="376238"/>
            <a:ext cx="5157787" cy="823912"/>
          </a:xfrm>
        </p:spPr>
        <p:txBody>
          <a:bodyPr>
            <a:normAutofit/>
          </a:bodyPr>
          <a:lstStyle/>
          <a:p>
            <a:pPr>
              <a:spcBef>
                <a:spcPts val="0"/>
              </a:spcBef>
              <a:tabLst>
                <a:tab pos="457200" algn="l"/>
              </a:tabLst>
            </a:pPr>
            <a:endParaRPr lang="en-US" sz="2400" b="1" dirty="0">
              <a:effectLst/>
              <a:latin typeface="Arial Narrow" panose="020B0606020202030204" pitchFamily="34" charset="0"/>
              <a:ea typeface="Times New Roman" panose="02020603050405020304" pitchFamily="18" charset="0"/>
            </a:endParaRPr>
          </a:p>
          <a:p>
            <a:pPr>
              <a:spcBef>
                <a:spcPts val="0"/>
              </a:spcBef>
              <a:tabLst>
                <a:tab pos="457200" algn="l"/>
              </a:tabLst>
            </a:pPr>
            <a:r>
              <a:rPr lang="en-US" sz="2400" b="1" dirty="0">
                <a:effectLst/>
                <a:latin typeface="Arial Narrow" panose="020B0606020202030204" pitchFamily="34" charset="0"/>
                <a:ea typeface="Times New Roman" panose="02020603050405020304" pitchFamily="18" charset="0"/>
              </a:rPr>
              <a:t>AIA B101 (2017)</a:t>
            </a:r>
          </a:p>
        </p:txBody>
      </p:sp>
      <p:sp>
        <p:nvSpPr>
          <p:cNvPr id="4" name="Content Placeholder 3">
            <a:extLst>
              <a:ext uri="{FF2B5EF4-FFF2-40B4-BE49-F238E27FC236}">
                <a16:creationId xmlns:a16="http://schemas.microsoft.com/office/drawing/2014/main" id="{C8CD921A-85CB-66A3-1C48-2B1F5829256C}"/>
              </a:ext>
            </a:extLst>
          </p:cNvPr>
          <p:cNvSpPr>
            <a:spLocks noGrp="1"/>
          </p:cNvSpPr>
          <p:nvPr>
            <p:ph sz="half" idx="2"/>
          </p:nvPr>
        </p:nvSpPr>
        <p:spPr>
          <a:xfrm>
            <a:off x="839788" y="1200150"/>
            <a:ext cx="5157787" cy="4989513"/>
          </a:xfrm>
        </p:spPr>
        <p:txBody>
          <a:bodyPr>
            <a:normAutofit fontScale="25000" lnSpcReduction="20000"/>
          </a:bodyPr>
          <a:lstStyle/>
          <a:p>
            <a:pPr marL="0" indent="0">
              <a:lnSpc>
                <a:spcPct val="120000"/>
              </a:lnSpc>
              <a:spcBef>
                <a:spcPts val="0"/>
              </a:spcBef>
              <a:buNone/>
              <a:tabLst>
                <a:tab pos="457200" algn="l"/>
              </a:tabLst>
            </a:pPr>
            <a:r>
              <a:rPr lang="en-US" sz="5500" b="1" dirty="0">
                <a:effectLst/>
                <a:latin typeface="Arial Narrow" panose="020B0606020202030204" pitchFamily="34" charset="0"/>
                <a:ea typeface="Times New Roman" panose="02020603050405020304" pitchFamily="18" charset="0"/>
                <a:cs typeface="Arial Narrow" panose="020B0606020202030204" pitchFamily="34" charset="0"/>
              </a:rPr>
              <a:t>§ 3.6.2 Evaluations of the Work</a:t>
            </a:r>
            <a:endParaRPr lang="en-US" sz="5500" b="1" dirty="0">
              <a:latin typeface="Times New Roman" panose="02020603050405020304" pitchFamily="18" charset="0"/>
            </a:endParaRPr>
          </a:p>
          <a:p>
            <a:pPr marL="0" marR="0" indent="0">
              <a:lnSpc>
                <a:spcPct val="120000"/>
              </a:lnSpc>
              <a:spcBef>
                <a:spcPts val="0"/>
              </a:spcBef>
              <a:spcAft>
                <a:spcPts val="0"/>
              </a:spcAft>
              <a:buNone/>
              <a:tabLst>
                <a:tab pos="457200" algn="l"/>
              </a:tabLst>
            </a:pPr>
            <a:endParaRPr lang="en-US" sz="2900" b="1" dirty="0">
              <a:latin typeface="Times New Roman" panose="02020603050405020304" pitchFamily="18" charset="0"/>
            </a:endParaRPr>
          </a:p>
          <a:p>
            <a:pPr marL="0" marR="0" indent="0">
              <a:lnSpc>
                <a:spcPct val="120000"/>
              </a:lnSpc>
              <a:spcBef>
                <a:spcPts val="0"/>
              </a:spcBef>
              <a:spcAft>
                <a:spcPts val="0"/>
              </a:spcAft>
              <a:buNone/>
              <a:tabLst>
                <a:tab pos="457200" algn="l"/>
              </a:tabLst>
            </a:pPr>
            <a:r>
              <a:rPr lang="en-US" sz="5600" b="1" dirty="0">
                <a:latin typeface="Times New Roman" panose="02020603050405020304" pitchFamily="18" charset="0"/>
              </a:rPr>
              <a:t>§ 3.6.2.1 </a:t>
            </a:r>
            <a:r>
              <a:rPr lang="en-US" sz="5600" dirty="0">
                <a:latin typeface="Times New Roman" panose="02020603050405020304" pitchFamily="18" charset="0"/>
              </a:rPr>
              <a:t>The Architect </a:t>
            </a:r>
            <a:r>
              <a:rPr lang="en-US" sz="5600" dirty="0">
                <a:highlight>
                  <a:srgbClr val="FFFF00"/>
                </a:highlight>
                <a:latin typeface="Times New Roman" panose="02020603050405020304" pitchFamily="18" charset="0"/>
              </a:rPr>
              <a:t>shall visit the site at intervals appropriate to the stage of construction, or as otherwise required in Section 4.2.3</a:t>
            </a:r>
            <a:r>
              <a:rPr lang="en-US" sz="5600" dirty="0">
                <a:latin typeface="Times New Roman" panose="02020603050405020304" pitchFamily="18" charset="0"/>
              </a:rPr>
              <a:t>, to become generally familiar with the progress and quality of the portion of the Work completed, and to determine, in general, if the Work observed is being performed in a manner indicating that the Work, when fully completed, will be in accordance with the Contract Documents. However, </a:t>
            </a:r>
            <a:r>
              <a:rPr lang="en-US" sz="5600" dirty="0">
                <a:highlight>
                  <a:srgbClr val="FFFF00"/>
                </a:highlight>
                <a:latin typeface="Times New Roman" panose="02020603050405020304" pitchFamily="18" charset="0"/>
              </a:rPr>
              <a:t>the Architect shall not be required to make exhaustive or continuous on-site inspections to check the quality or quantity of the Work. On the basis of the site visits, the Architect shall keep the Owner reasonably informed about the progress and quality of the portion of the Work completed, and promptly report to the Owner (1) known deviations from the Contract Documents, (2) known deviations from the most recent construction schedule submitted by the Contractor, and (3) defects and deficiencies observed </a:t>
            </a:r>
            <a:r>
              <a:rPr lang="en-US" sz="5600" dirty="0">
                <a:latin typeface="Times New Roman" panose="02020603050405020304" pitchFamily="18" charset="0"/>
              </a:rPr>
              <a:t>in the Work.</a:t>
            </a:r>
          </a:p>
          <a:p>
            <a:pPr marL="0" indent="0">
              <a:buNone/>
            </a:pPr>
            <a:endParaRPr lang="en-US" dirty="0"/>
          </a:p>
        </p:txBody>
      </p:sp>
      <p:sp>
        <p:nvSpPr>
          <p:cNvPr id="5" name="Text Placeholder 4">
            <a:extLst>
              <a:ext uri="{FF2B5EF4-FFF2-40B4-BE49-F238E27FC236}">
                <a16:creationId xmlns:a16="http://schemas.microsoft.com/office/drawing/2014/main" id="{D78B9D0E-6227-C8AD-D322-A4262FDA51E5}"/>
              </a:ext>
            </a:extLst>
          </p:cNvPr>
          <p:cNvSpPr>
            <a:spLocks noGrp="1"/>
          </p:cNvSpPr>
          <p:nvPr>
            <p:ph type="body" sz="quarter" idx="3"/>
          </p:nvPr>
        </p:nvSpPr>
        <p:spPr>
          <a:xfrm>
            <a:off x="6096000" y="376238"/>
            <a:ext cx="5183188" cy="823912"/>
          </a:xfrm>
        </p:spPr>
        <p:txBody>
          <a:bodyPr>
            <a:normAutofit/>
          </a:bodyPr>
          <a:lstStyle/>
          <a:p>
            <a:r>
              <a:rPr lang="en-US" dirty="0" err="1"/>
              <a:t>EJCDC</a:t>
            </a:r>
            <a:r>
              <a:rPr lang="en-US" dirty="0"/>
              <a:t> C-700 (2018)</a:t>
            </a:r>
          </a:p>
        </p:txBody>
      </p:sp>
      <p:sp>
        <p:nvSpPr>
          <p:cNvPr id="6" name="Content Placeholder 5">
            <a:extLst>
              <a:ext uri="{FF2B5EF4-FFF2-40B4-BE49-F238E27FC236}">
                <a16:creationId xmlns:a16="http://schemas.microsoft.com/office/drawing/2014/main" id="{794E60BD-FF3F-277D-BB61-22654829C8C9}"/>
              </a:ext>
            </a:extLst>
          </p:cNvPr>
          <p:cNvSpPr>
            <a:spLocks noGrp="1"/>
          </p:cNvSpPr>
          <p:nvPr>
            <p:ph sz="quarter" idx="4"/>
          </p:nvPr>
        </p:nvSpPr>
        <p:spPr>
          <a:xfrm>
            <a:off x="6172200" y="1200150"/>
            <a:ext cx="5183188" cy="4989513"/>
          </a:xfrm>
        </p:spPr>
        <p:txBody>
          <a:bodyPr>
            <a:normAutofit fontScale="25000" lnSpcReduction="20000"/>
          </a:bodyPr>
          <a:lstStyle/>
          <a:p>
            <a:pPr marL="0" indent="0">
              <a:buNone/>
            </a:pPr>
            <a:endParaRPr lang="en-US" dirty="0"/>
          </a:p>
          <a:p>
            <a:pPr marL="0" marR="0" indent="0" algn="just">
              <a:spcBef>
                <a:spcPts val="600"/>
              </a:spcBef>
              <a:spcAft>
                <a:spcPts val="600"/>
              </a:spcAft>
              <a:buNone/>
            </a:pPr>
            <a:r>
              <a:rPr lang="en-US" sz="4800" i="0" dirty="0">
                <a:effectLst/>
                <a:latin typeface="Calibri" panose="020F0502020204030204" pitchFamily="34" charset="0"/>
                <a:ea typeface="Calibri" panose="020F0502020204030204" pitchFamily="34" charset="0"/>
                <a:cs typeface="Times New Roman" panose="02020603050405020304" pitchFamily="18" charset="0"/>
              </a:rPr>
              <a:t>10.02 </a:t>
            </a:r>
            <a:r>
              <a:rPr lang="en-US" sz="4800" i="1" dirty="0">
                <a:effectLst/>
                <a:latin typeface="Calibri" panose="020F0502020204030204" pitchFamily="34" charset="0"/>
                <a:ea typeface="Calibri" panose="020F0502020204030204" pitchFamily="34" charset="0"/>
                <a:cs typeface="Times New Roman" panose="02020603050405020304" pitchFamily="18" charset="0"/>
              </a:rPr>
              <a:t>Visits to Site</a:t>
            </a:r>
          </a:p>
          <a:p>
            <a:pPr marL="514350" marR="0" indent="-514350" algn="just">
              <a:spcBef>
                <a:spcPts val="600"/>
              </a:spcBef>
              <a:spcAft>
                <a:spcPts val="600"/>
              </a:spcAft>
              <a:buAutoNum type="alphaUcPeriod"/>
            </a:pPr>
            <a:r>
              <a:rPr lang="en-US" sz="4800" dirty="0">
                <a:effectLst/>
                <a:latin typeface="Calibri" panose="020F0502020204030204" pitchFamily="34" charset="0"/>
                <a:ea typeface="Calibri" panose="020F0502020204030204" pitchFamily="34" charset="0"/>
                <a:cs typeface="Times New Roman" panose="02020603050405020304" pitchFamily="18" charset="0"/>
              </a:rPr>
              <a:t>Engineer will make </a:t>
            </a:r>
            <a:r>
              <a:rPr lang="en-US" sz="4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visits to the Site at intervals appropriate to the various stages of construction as Engineer deems necessary in order to observe, as an experienced and qualified design professional, the progress that has been made and the quality of the various aspects of Contractor’s executed Work. Based on information obtained during such visits and observations, Engineer, for the benefit of Owner, will determine, in general, if the Work is proceeding in accordance with the Contract Documents. Engineer will not be required to make exhaustive or continuous inspections </a:t>
            </a:r>
            <a:r>
              <a:rPr lang="en-US" sz="4800" dirty="0">
                <a:effectLst/>
                <a:latin typeface="Calibri" panose="020F0502020204030204" pitchFamily="34" charset="0"/>
                <a:ea typeface="Calibri" panose="020F0502020204030204" pitchFamily="34" charset="0"/>
                <a:cs typeface="Times New Roman" panose="02020603050405020304" pitchFamily="18" charset="0"/>
              </a:rPr>
              <a:t>on the Site to check the quality or quantity of the Work. Engineer’s efforts will be directed toward providing for Owner a greater degree of confidence that the completed Work will conform generally to the Contract Documents. On the basis of such visits and observations, Engineer will keep Owner informed of the progress of the Work and will endeavor to guard Owner against defective Work.</a:t>
            </a:r>
          </a:p>
          <a:p>
            <a:pPr marL="514350" indent="-514350" algn="just">
              <a:spcBef>
                <a:spcPts val="600"/>
              </a:spcBef>
              <a:spcAft>
                <a:spcPts val="600"/>
              </a:spcAft>
              <a:buFont typeface="Arial" panose="020B0604020202020204" pitchFamily="34" charset="0"/>
              <a:buAutoNum type="alphaUcPeriod"/>
            </a:pPr>
            <a:r>
              <a:rPr lang="en-US" sz="4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Engineer’s visits and observations are subject to all the limitations on Engineer’s authority and responsibility set forth in Paragraph 10.07. </a:t>
            </a:r>
            <a:r>
              <a:rPr lang="en-US" sz="4800" dirty="0">
                <a:effectLst/>
                <a:latin typeface="Calibri" panose="020F0502020204030204" pitchFamily="34" charset="0"/>
                <a:ea typeface="Calibri" panose="020F0502020204030204" pitchFamily="34" charset="0"/>
                <a:cs typeface="Times New Roman" panose="02020603050405020304" pitchFamily="18" charset="0"/>
              </a:rPr>
              <a:t>Particularly, but without limitation, during or as a result of Engineer’s visits or observations of Contractor’s Work, Engineer will not supervise, direct, control, or have authority over or be responsible for Contractor’s means, methods, techniques, sequences, or procedures of construction, or the safety precautions and programs incident thereto, or for any failure of Contractor to comply with Laws and Regulations applicable to the performance of the Work.</a:t>
            </a:r>
          </a:p>
          <a:p>
            <a:pPr marL="0" marR="0" indent="0" algn="just">
              <a:spcBef>
                <a:spcPts val="600"/>
              </a:spcBef>
              <a:spcAft>
                <a:spcPts val="600"/>
              </a:spcAft>
              <a:buNone/>
            </a:pPr>
            <a:r>
              <a:rPr lang="en-US" sz="4800" i="0" dirty="0">
                <a:effectLst/>
                <a:latin typeface="Calibri" panose="020F0502020204030204" pitchFamily="34" charset="0"/>
                <a:ea typeface="Calibri" panose="020F0502020204030204" pitchFamily="34" charset="0"/>
                <a:cs typeface="Times New Roman" panose="02020603050405020304" pitchFamily="18" charset="0"/>
              </a:rPr>
              <a:t>10.03  </a:t>
            </a:r>
            <a:r>
              <a:rPr lang="en-US" sz="4800" i="1" dirty="0">
                <a:effectLst/>
                <a:latin typeface="Calibri" panose="020F0502020204030204" pitchFamily="34" charset="0"/>
                <a:ea typeface="Calibri" panose="020F0502020204030204" pitchFamily="34" charset="0"/>
                <a:cs typeface="Times New Roman" panose="02020603050405020304" pitchFamily="18" charset="0"/>
              </a:rPr>
              <a:t>Resident Project Representative</a:t>
            </a:r>
          </a:p>
          <a:p>
            <a:pPr marL="514350" indent="-514350" algn="just">
              <a:spcBef>
                <a:spcPts val="600"/>
              </a:spcBef>
              <a:spcAft>
                <a:spcPts val="600"/>
              </a:spcAft>
              <a:buFont typeface="Arial" panose="020B0604020202020204" pitchFamily="34" charset="0"/>
              <a:buAutoNum type="alphaUcPeriod"/>
            </a:pPr>
            <a:r>
              <a:rPr lang="en-US" sz="4800" dirty="0">
                <a:latin typeface="Calibri" panose="020F0502020204030204" pitchFamily="34" charset="0"/>
                <a:cs typeface="Times New Roman" panose="02020603050405020304" pitchFamily="18" charset="0"/>
              </a:rPr>
              <a:t>If Owner and Engineer have agreed that Engineer will furnish a Resident Project Representative to represent Engineer at the Site and assist Engineer in observing the progress and quality of the Work, then the authority and responsibilities of any such Resident Project Representative will be as provided in the Supplementary Conditions, and limitations on the responsibilities thereof will be as provided in the Supplementary Conditions and in Paragraph 10.07.</a:t>
            </a:r>
          </a:p>
          <a:p>
            <a:pPr marL="0" indent="0">
              <a:buNone/>
            </a:pPr>
            <a:endParaRPr lang="en-US" dirty="0"/>
          </a:p>
        </p:txBody>
      </p:sp>
    </p:spTree>
    <p:extLst>
      <p:ext uri="{BB962C8B-B14F-4D97-AF65-F5344CB8AC3E}">
        <p14:creationId xmlns:p14="http://schemas.microsoft.com/office/powerpoint/2010/main" val="27181278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25F5E7A5-001E-B465-FC6E-424F99678CE6}"/>
              </a:ext>
            </a:extLst>
          </p:cNvPr>
          <p:cNvSpPr>
            <a:spLocks noGrp="1"/>
          </p:cNvSpPr>
          <p:nvPr>
            <p:ph type="body" idx="1"/>
          </p:nvPr>
        </p:nvSpPr>
        <p:spPr>
          <a:xfrm>
            <a:off x="839787" y="595313"/>
            <a:ext cx="5157787" cy="823912"/>
          </a:xfrm>
        </p:spPr>
        <p:txBody>
          <a:bodyPr>
            <a:normAutofit lnSpcReduction="10000"/>
          </a:bodyPr>
          <a:lstStyle/>
          <a:p>
            <a:endParaRPr lang="en-US" sz="2400" b="1" dirty="0">
              <a:effectLst/>
              <a:latin typeface="Arial Narrow" panose="020B0606020202030204" pitchFamily="34" charset="0"/>
              <a:ea typeface="Times New Roman" panose="02020603050405020304" pitchFamily="18" charset="0"/>
            </a:endParaRPr>
          </a:p>
          <a:p>
            <a:r>
              <a:rPr lang="en-US" sz="2400" b="1" dirty="0">
                <a:effectLst/>
                <a:latin typeface="Arial Narrow" panose="020B0606020202030204" pitchFamily="34" charset="0"/>
                <a:ea typeface="Times New Roman" panose="02020603050405020304" pitchFamily="18" charset="0"/>
              </a:rPr>
              <a:t>AIA B101 (2017)</a:t>
            </a:r>
          </a:p>
        </p:txBody>
      </p:sp>
      <p:sp>
        <p:nvSpPr>
          <p:cNvPr id="4" name="Content Placeholder 3">
            <a:extLst>
              <a:ext uri="{FF2B5EF4-FFF2-40B4-BE49-F238E27FC236}">
                <a16:creationId xmlns:a16="http://schemas.microsoft.com/office/drawing/2014/main" id="{A4836F0A-0B2B-D5C0-E674-6A026766D482}"/>
              </a:ext>
            </a:extLst>
          </p:cNvPr>
          <p:cNvSpPr>
            <a:spLocks noGrp="1"/>
          </p:cNvSpPr>
          <p:nvPr>
            <p:ph sz="half" idx="2"/>
          </p:nvPr>
        </p:nvSpPr>
        <p:spPr>
          <a:xfrm>
            <a:off x="839786" y="1586705"/>
            <a:ext cx="5157787" cy="3684588"/>
          </a:xfrm>
        </p:spPr>
        <p:txBody>
          <a:bodyPr>
            <a:normAutofit fontScale="55000" lnSpcReduction="20000"/>
          </a:bodyPr>
          <a:lstStyle/>
          <a:p>
            <a:pPr marL="0" indent="0">
              <a:lnSpc>
                <a:spcPct val="120000"/>
              </a:lnSpc>
              <a:spcBef>
                <a:spcPts val="0"/>
              </a:spcBef>
              <a:buNone/>
            </a:pPr>
            <a:r>
              <a:rPr lang="en-US" sz="2800" b="1" dirty="0">
                <a:effectLst/>
                <a:latin typeface="Arial Narrow" panose="020B0606020202030204" pitchFamily="34" charset="0"/>
                <a:ea typeface="Times New Roman" panose="02020603050405020304" pitchFamily="18" charset="0"/>
                <a:cs typeface="Arial Narrow" panose="020B0606020202030204" pitchFamily="34" charset="0"/>
              </a:rPr>
              <a:t>§ 3.6.2 Evaluations of the Work</a:t>
            </a:r>
          </a:p>
          <a:p>
            <a:pPr marL="0" indent="0">
              <a:lnSpc>
                <a:spcPct val="120000"/>
              </a:lnSpc>
              <a:spcBef>
                <a:spcPts val="0"/>
              </a:spcBef>
              <a:buNone/>
            </a:pPr>
            <a:endParaRPr lang="en-US" sz="2600" b="1" dirty="0">
              <a:latin typeface="Arial Narrow" panose="020B0606020202030204" pitchFamily="34" charset="0"/>
              <a:ea typeface="Times New Roman" panose="02020603050405020304" pitchFamily="18" charset="0"/>
            </a:endParaRPr>
          </a:p>
          <a:p>
            <a:pPr marL="0" indent="0">
              <a:lnSpc>
                <a:spcPct val="120000"/>
              </a:lnSpc>
              <a:spcBef>
                <a:spcPts val="0"/>
              </a:spcBef>
              <a:buNone/>
            </a:pPr>
            <a:r>
              <a:rPr lang="en-US" sz="2600" b="1" dirty="0">
                <a:effectLst/>
                <a:latin typeface="Arial Narrow" panose="020B0606020202030204" pitchFamily="34" charset="0"/>
                <a:ea typeface="Times New Roman" panose="02020603050405020304" pitchFamily="18" charset="0"/>
              </a:rPr>
              <a:t>§ 3.6.2.2</a:t>
            </a:r>
            <a:r>
              <a:rPr lang="en-US" sz="2600" dirty="0">
                <a:effectLst/>
                <a:latin typeface="Times New Roman" panose="02020603050405020304" pitchFamily="18" charset="0"/>
                <a:ea typeface="Times New Roman" panose="02020603050405020304" pitchFamily="18" charset="0"/>
              </a:rPr>
              <a:t> </a:t>
            </a:r>
            <a:r>
              <a:rPr lang="en-US" sz="2600" dirty="0">
                <a:effectLst/>
                <a:highlight>
                  <a:srgbClr val="FFFF00"/>
                </a:highlight>
                <a:latin typeface="Times New Roman" panose="02020603050405020304" pitchFamily="18" charset="0"/>
                <a:ea typeface="Times New Roman" panose="02020603050405020304" pitchFamily="18" charset="0"/>
              </a:rPr>
              <a:t>The Architect has the authority to reject Work that does not conform to the Contract Documents</a:t>
            </a:r>
            <a:r>
              <a:rPr lang="en-US" sz="2600" dirty="0">
                <a:effectLst/>
                <a:latin typeface="Times New Roman" panose="02020603050405020304" pitchFamily="18" charset="0"/>
                <a:ea typeface="Times New Roman" panose="02020603050405020304" pitchFamily="18" charset="0"/>
              </a:rPr>
              <a:t>. Whenever the Architect considers it necessary or advisable, the Architect shall have the authority to require inspection or testing of the Work in accordance with the provisions of the Contract Documents, whether or not the Work is fabricated, installed or completed. However, </a:t>
            </a:r>
            <a:r>
              <a:rPr lang="en-US" sz="2600" dirty="0">
                <a:effectLst/>
                <a:highlight>
                  <a:srgbClr val="FFFF00"/>
                </a:highlight>
                <a:latin typeface="Times New Roman" panose="02020603050405020304" pitchFamily="18" charset="0"/>
                <a:ea typeface="Times New Roman" panose="02020603050405020304" pitchFamily="18" charset="0"/>
              </a:rPr>
              <a:t>neither this authority of the Architect nor a decision made in good faith either to exercise or not to exercise such authority shall give rise to a duty or responsibility of the Architect to the Contractor,</a:t>
            </a:r>
            <a:r>
              <a:rPr lang="en-US" sz="2600" dirty="0">
                <a:effectLst/>
                <a:latin typeface="Times New Roman" panose="02020603050405020304" pitchFamily="18" charset="0"/>
                <a:ea typeface="Times New Roman" panose="02020603050405020304" pitchFamily="18" charset="0"/>
              </a:rPr>
              <a:t> Subcontractors, suppliers, their agents or employees, or other persons or entities performing portions of the Work.</a:t>
            </a:r>
          </a:p>
          <a:p>
            <a:pPr marL="0" indent="0">
              <a:buNone/>
            </a:pPr>
            <a:endParaRPr lang="en-US" dirty="0"/>
          </a:p>
        </p:txBody>
      </p:sp>
      <p:sp>
        <p:nvSpPr>
          <p:cNvPr id="5" name="Text Placeholder 4">
            <a:extLst>
              <a:ext uri="{FF2B5EF4-FFF2-40B4-BE49-F238E27FC236}">
                <a16:creationId xmlns:a16="http://schemas.microsoft.com/office/drawing/2014/main" id="{43238F43-9247-691E-8060-EC84F4891C03}"/>
              </a:ext>
            </a:extLst>
          </p:cNvPr>
          <p:cNvSpPr>
            <a:spLocks noGrp="1"/>
          </p:cNvSpPr>
          <p:nvPr>
            <p:ph type="body" sz="quarter" idx="3"/>
          </p:nvPr>
        </p:nvSpPr>
        <p:spPr>
          <a:xfrm>
            <a:off x="6096000" y="595313"/>
            <a:ext cx="5183188" cy="823912"/>
          </a:xfrm>
        </p:spPr>
        <p:txBody>
          <a:bodyPr>
            <a:normAutofit lnSpcReduction="10000"/>
          </a:bodyPr>
          <a:lstStyle/>
          <a:p>
            <a:r>
              <a:rPr lang="en-US" dirty="0" err="1"/>
              <a:t>EJCDC</a:t>
            </a:r>
            <a:r>
              <a:rPr lang="en-US" dirty="0"/>
              <a:t> C-700 (2018)</a:t>
            </a:r>
          </a:p>
        </p:txBody>
      </p:sp>
      <p:sp>
        <p:nvSpPr>
          <p:cNvPr id="6" name="Content Placeholder 5">
            <a:extLst>
              <a:ext uri="{FF2B5EF4-FFF2-40B4-BE49-F238E27FC236}">
                <a16:creationId xmlns:a16="http://schemas.microsoft.com/office/drawing/2014/main" id="{5874F5BD-69B7-82CA-104B-0A61441C565C}"/>
              </a:ext>
            </a:extLst>
          </p:cNvPr>
          <p:cNvSpPr>
            <a:spLocks noGrp="1"/>
          </p:cNvSpPr>
          <p:nvPr>
            <p:ph sz="quarter" idx="4"/>
          </p:nvPr>
        </p:nvSpPr>
        <p:spPr>
          <a:xfrm>
            <a:off x="6096000" y="1586705"/>
            <a:ext cx="5183188" cy="4899819"/>
          </a:xfrm>
        </p:spPr>
        <p:txBody>
          <a:bodyPr>
            <a:normAutofit fontScale="55000" lnSpcReduction="20000"/>
          </a:bodyPr>
          <a:lstStyle/>
          <a:p>
            <a:pPr marL="0" marR="0" indent="0" algn="just">
              <a:spcBef>
                <a:spcPts val="600"/>
              </a:spcBef>
              <a:spcAft>
                <a:spcPts val="600"/>
              </a:spcAft>
              <a:buNone/>
            </a:pPr>
            <a:r>
              <a:rPr lang="en-US" sz="2800" i="0" dirty="0">
                <a:effectLst/>
                <a:latin typeface="Calibri" panose="020F0502020204030204" pitchFamily="34" charset="0"/>
                <a:ea typeface="Calibri" panose="020F0502020204030204" pitchFamily="34" charset="0"/>
                <a:cs typeface="Times New Roman" panose="02020603050405020304" pitchFamily="18" charset="0"/>
              </a:rPr>
              <a:t>10.04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Engineer’s Authority</a:t>
            </a:r>
          </a:p>
          <a:p>
            <a:pPr marL="514350" marR="0" indent="-514350" algn="just">
              <a:spcBef>
                <a:spcPts val="600"/>
              </a:spcBef>
              <a:spcAft>
                <a:spcPts val="600"/>
              </a:spcAft>
              <a:buAutoNum type="alphaUcPeriod"/>
            </a:pPr>
            <a:r>
              <a:rPr lang="en-US" sz="2800" dirty="0">
                <a:effectLst/>
                <a:latin typeface="Calibri" panose="020F0502020204030204" pitchFamily="34" charset="0"/>
                <a:ea typeface="Calibri" panose="020F0502020204030204" pitchFamily="34" charset="0"/>
                <a:cs typeface="Times New Roman" panose="02020603050405020304" pitchFamily="18" charset="0"/>
              </a:rPr>
              <a:t>Engineer has the authority to reject Work in accordance with Article 14.</a:t>
            </a:r>
          </a:p>
          <a:p>
            <a:pPr marL="0" indent="0">
              <a:spcBef>
                <a:spcPts val="600"/>
              </a:spcBef>
              <a:spcAft>
                <a:spcPts val="600"/>
              </a:spcAft>
              <a:buNone/>
            </a:pPr>
            <a:r>
              <a:rPr lang="en-US" sz="2800" b="1" cap="all" dirty="0">
                <a:effectLst/>
                <a:latin typeface="Calibri" panose="020F0502020204030204" pitchFamily="34" charset="0"/>
                <a:ea typeface="Calibri" panose="020F0502020204030204" pitchFamily="34" charset="0"/>
                <a:cs typeface="Times New Roman" panose="02020603050405020304" pitchFamily="18" charset="0"/>
              </a:rPr>
              <a:t>Article 14 - Tests and Inspections; Correction, Removal, or Acceptance of Defective Work</a:t>
            </a:r>
            <a:endParaRPr lang="en-US" sz="2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600"/>
              </a:spcBef>
              <a:spcAft>
                <a:spcPts val="600"/>
              </a:spcAft>
              <a:buNone/>
            </a:pPr>
            <a:r>
              <a:rPr lang="en-US" sz="2800" i="0" dirty="0">
                <a:effectLst/>
                <a:latin typeface="Calibri" panose="020F0502020204030204" pitchFamily="34" charset="0"/>
                <a:ea typeface="Calibri" panose="020F0502020204030204" pitchFamily="34" charset="0"/>
                <a:cs typeface="Times New Roman" panose="02020603050405020304" pitchFamily="18" charset="0"/>
              </a:rPr>
              <a:t>14.01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Access to Work</a:t>
            </a:r>
          </a:p>
          <a:p>
            <a:pPr marL="514350" marR="0" indent="-514350" algn="just">
              <a:spcBef>
                <a:spcPts val="600"/>
              </a:spcBef>
              <a:spcAft>
                <a:spcPts val="600"/>
              </a:spcAft>
              <a:buAutoNum type="alphaUcPeriod"/>
            </a:pPr>
            <a:r>
              <a:rPr lang="en-US" sz="2800" dirty="0">
                <a:effectLst/>
                <a:latin typeface="Calibri" panose="020F0502020204030204" pitchFamily="34" charset="0"/>
                <a:ea typeface="Calibri" panose="020F0502020204030204" pitchFamily="34" charset="0"/>
                <a:cs typeface="Times New Roman" panose="02020603050405020304" pitchFamily="18" charset="0"/>
              </a:rPr>
              <a:t>Owner, Engineer, their consultants and other representatives and personnel of Owner, independent testing laboratories, and authorities having jurisdiction have access to the Site and the Work at reasonable times for their observation, inspection, and testing. Contractor shall provide them proper and safe conditions for such access and advise them of Contractor’s safety procedures and programs so that they may comply with such procedures and programs as applicable.</a:t>
            </a:r>
          </a:p>
          <a:p>
            <a:pPr marL="0" marR="0" indent="0" algn="just">
              <a:spcBef>
                <a:spcPts val="600"/>
              </a:spcBef>
              <a:spcAft>
                <a:spcPts val="600"/>
              </a:spcAft>
              <a:buNone/>
            </a:pPr>
            <a:r>
              <a:rPr lang="en-US" sz="2800" i="0" dirty="0">
                <a:effectLst/>
                <a:latin typeface="Calibri" panose="020F0502020204030204" pitchFamily="34" charset="0"/>
                <a:ea typeface="Calibri" panose="020F0502020204030204" pitchFamily="34" charset="0"/>
                <a:cs typeface="Times New Roman" panose="02020603050405020304" pitchFamily="18" charset="0"/>
              </a:rPr>
              <a:t>14.03  </a:t>
            </a:r>
            <a:r>
              <a:rPr lang="en-US" sz="2800" i="1" dirty="0">
                <a:effectLst/>
                <a:latin typeface="Calibri" panose="020F0502020204030204" pitchFamily="34" charset="0"/>
                <a:ea typeface="Calibri" panose="020F0502020204030204" pitchFamily="34" charset="0"/>
                <a:cs typeface="Times New Roman" panose="02020603050405020304" pitchFamily="18" charset="0"/>
              </a:rPr>
              <a:t>Defective Work</a:t>
            </a:r>
          </a:p>
          <a:p>
            <a:pPr marL="514350" marR="0" indent="-514350">
              <a:spcBef>
                <a:spcPts val="600"/>
              </a:spcBef>
              <a:spcAft>
                <a:spcPts val="600"/>
              </a:spcAft>
              <a:buAutoNum type="alphaUcPeriod"/>
            </a:pPr>
            <a:r>
              <a:rPr lang="en-US" sz="2800" i="1" dirty="0">
                <a:effectLst/>
                <a:latin typeface="Calibri" panose="020F0502020204030204" pitchFamily="34" charset="0"/>
                <a:ea typeface="Calibri" panose="020F0502020204030204" pitchFamily="34" charset="0"/>
                <a:cs typeface="Times New Roman" panose="02020603050405020304" pitchFamily="18" charset="0"/>
              </a:rPr>
              <a:t>Contractor’s Obligation</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It is Contractor’s obligation to assure that the Work is not defective</a:t>
            </a:r>
            <a:r>
              <a:rPr lang="en-US" sz="2800" dirty="0">
                <a:effectLst/>
                <a:latin typeface="Calibri" panose="020F0502020204030204" pitchFamily="34" charset="0"/>
                <a:ea typeface="Calibri" panose="020F0502020204030204" pitchFamily="34" charset="0"/>
                <a:cs typeface="Times New Roman" panose="02020603050405020304" pitchFamily="18" charset="0"/>
              </a:rPr>
              <a:t>.</a:t>
            </a:r>
          </a:p>
          <a:p>
            <a:pPr marL="514350" indent="-514350">
              <a:spcBef>
                <a:spcPts val="600"/>
              </a:spcBef>
              <a:spcAft>
                <a:spcPts val="600"/>
              </a:spcAft>
              <a:buFont typeface="Arial" panose="020B0604020202020204" pitchFamily="34" charset="0"/>
              <a:buAutoNum type="alphaUcPeriod"/>
            </a:pPr>
            <a:r>
              <a:rPr lang="en-US" sz="2800" i="1" dirty="0">
                <a:effectLst/>
                <a:latin typeface="Calibri" panose="020F0502020204030204" pitchFamily="34" charset="0"/>
                <a:ea typeface="Calibri" panose="020F0502020204030204" pitchFamily="34" charset="0"/>
                <a:cs typeface="Times New Roman" panose="02020603050405020304" pitchFamily="18" charset="0"/>
              </a:rPr>
              <a:t>Engineer’s Authority</a:t>
            </a:r>
            <a:r>
              <a:rPr lang="en-US" sz="2800" dirty="0">
                <a:effectLst/>
                <a:latin typeface="Calibri" panose="020F0502020204030204" pitchFamily="34" charset="0"/>
                <a:ea typeface="Calibri" panose="020F0502020204030204" pitchFamily="34" charset="0"/>
                <a:cs typeface="Times New Roman" panose="02020603050405020304" pitchFamily="18" charset="0"/>
              </a:rPr>
              <a:t>: </a:t>
            </a:r>
            <a:r>
              <a:rPr lang="en-US" sz="2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Engineer has the authority to determine whether Work is defective, and to reject defective Work.</a:t>
            </a:r>
          </a:p>
          <a:p>
            <a:pPr marL="0" marR="0" indent="0" algn="just">
              <a:spcBef>
                <a:spcPts val="600"/>
              </a:spcBef>
              <a:spcAft>
                <a:spcPts val="60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spcBef>
                <a:spcPts val="600"/>
              </a:spcBef>
              <a:spcAft>
                <a:spcPts val="600"/>
              </a:spcAft>
              <a:buNone/>
            </a:pPr>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3813304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A8ABBEBF-4A92-7F3A-D8C6-7E240A5E73B2}"/>
              </a:ext>
            </a:extLst>
          </p:cNvPr>
          <p:cNvSpPr>
            <a:spLocks noGrp="1"/>
          </p:cNvSpPr>
          <p:nvPr>
            <p:ph type="body" idx="1"/>
          </p:nvPr>
        </p:nvSpPr>
        <p:spPr>
          <a:xfrm>
            <a:off x="839788" y="528638"/>
            <a:ext cx="5157787" cy="823912"/>
          </a:xfrm>
        </p:spPr>
        <p:txBody>
          <a:bodyPr>
            <a:normAutofit/>
          </a:bodyPr>
          <a:lstStyle/>
          <a:p>
            <a:endParaRPr lang="en-US"/>
          </a:p>
        </p:txBody>
      </p:sp>
      <p:sp>
        <p:nvSpPr>
          <p:cNvPr id="4" name="Content Placeholder 3">
            <a:extLst>
              <a:ext uri="{FF2B5EF4-FFF2-40B4-BE49-F238E27FC236}">
                <a16:creationId xmlns:a16="http://schemas.microsoft.com/office/drawing/2014/main" id="{410B5CC0-F330-9D6C-8ED8-7A3F13194F6C}"/>
              </a:ext>
            </a:extLst>
          </p:cNvPr>
          <p:cNvSpPr>
            <a:spLocks noGrp="1"/>
          </p:cNvSpPr>
          <p:nvPr>
            <p:ph sz="half" idx="2"/>
          </p:nvPr>
        </p:nvSpPr>
        <p:spPr>
          <a:xfrm>
            <a:off x="839788" y="1476376"/>
            <a:ext cx="5157787" cy="5057774"/>
          </a:xfrm>
        </p:spPr>
        <p:txBody>
          <a:bodyPr>
            <a:normAutofit fontScale="77500" lnSpcReduction="20000"/>
          </a:bodyPr>
          <a:lstStyle/>
          <a:p>
            <a:endParaRPr lang="en-US" dirty="0"/>
          </a:p>
        </p:txBody>
      </p:sp>
      <p:sp>
        <p:nvSpPr>
          <p:cNvPr id="5" name="Text Placeholder 4">
            <a:extLst>
              <a:ext uri="{FF2B5EF4-FFF2-40B4-BE49-F238E27FC236}">
                <a16:creationId xmlns:a16="http://schemas.microsoft.com/office/drawing/2014/main" id="{9487477F-CCE8-32F4-380C-B23C8E23FF09}"/>
              </a:ext>
            </a:extLst>
          </p:cNvPr>
          <p:cNvSpPr>
            <a:spLocks noGrp="1"/>
          </p:cNvSpPr>
          <p:nvPr>
            <p:ph type="body" sz="quarter" idx="3"/>
          </p:nvPr>
        </p:nvSpPr>
        <p:spPr>
          <a:xfrm>
            <a:off x="5997575" y="528638"/>
            <a:ext cx="5183188" cy="823912"/>
          </a:xfrm>
        </p:spPr>
        <p:txBody>
          <a:bodyPr>
            <a:normAutofit/>
          </a:bodyPr>
          <a:lstStyle/>
          <a:p>
            <a:r>
              <a:rPr lang="en-US" dirty="0" err="1"/>
              <a:t>EJCDC</a:t>
            </a:r>
            <a:r>
              <a:rPr lang="en-US" dirty="0"/>
              <a:t> C-700 (2018)</a:t>
            </a:r>
          </a:p>
        </p:txBody>
      </p:sp>
      <p:sp>
        <p:nvSpPr>
          <p:cNvPr id="6" name="Content Placeholder 5">
            <a:extLst>
              <a:ext uri="{FF2B5EF4-FFF2-40B4-BE49-F238E27FC236}">
                <a16:creationId xmlns:a16="http://schemas.microsoft.com/office/drawing/2014/main" id="{80F7D8D7-0C38-3256-04CB-BE93B956B532}"/>
              </a:ext>
            </a:extLst>
          </p:cNvPr>
          <p:cNvSpPr>
            <a:spLocks noGrp="1"/>
          </p:cNvSpPr>
          <p:nvPr>
            <p:ph sz="quarter" idx="4"/>
          </p:nvPr>
        </p:nvSpPr>
        <p:spPr>
          <a:xfrm>
            <a:off x="6096000" y="1352550"/>
            <a:ext cx="5259388" cy="5181600"/>
          </a:xfrm>
        </p:spPr>
        <p:txBody>
          <a:bodyPr>
            <a:normAutofit fontScale="77500" lnSpcReduction="20000"/>
          </a:bodyPr>
          <a:lstStyle/>
          <a:p>
            <a:pPr marL="0" indent="0">
              <a:lnSpc>
                <a:spcPct val="120000"/>
              </a:lnSpc>
              <a:buNone/>
            </a:pPr>
            <a:r>
              <a:rPr lang="en-US" sz="1900" i="0" dirty="0">
                <a:effectLst/>
                <a:latin typeface="Calibri" panose="020F0502020204030204" pitchFamily="34" charset="0"/>
                <a:ea typeface="Calibri" panose="020F0502020204030204" pitchFamily="34" charset="0"/>
                <a:cs typeface="Times New Roman" panose="02020603050405020304" pitchFamily="18" charset="0"/>
              </a:rPr>
              <a:t>14.03  </a:t>
            </a:r>
            <a:r>
              <a:rPr lang="en-US" sz="1900" i="1" dirty="0">
                <a:effectLst/>
                <a:latin typeface="Calibri" panose="020F0502020204030204" pitchFamily="34" charset="0"/>
                <a:ea typeface="Calibri" panose="020F0502020204030204" pitchFamily="34" charset="0"/>
                <a:cs typeface="Times New Roman" panose="02020603050405020304" pitchFamily="18" charset="0"/>
              </a:rPr>
              <a:t>Defective Work</a:t>
            </a:r>
          </a:p>
          <a:p>
            <a:pPr marL="0" indent="0">
              <a:lnSpc>
                <a:spcPct val="120000"/>
              </a:lnSpc>
              <a:buNone/>
            </a:pPr>
            <a:r>
              <a:rPr lang="en-US" sz="1800" i="1" dirty="0">
                <a:latin typeface="Calibri" panose="020F0502020204030204" pitchFamily="34" charset="0"/>
                <a:cs typeface="Times New Roman" panose="02020603050405020304" pitchFamily="18" charset="0"/>
              </a:rPr>
              <a:t>C.  Notice</a:t>
            </a:r>
            <a:r>
              <a:rPr lang="en-US" sz="1800" i="1" dirty="0">
                <a:effectLst/>
                <a:latin typeface="Calibri" panose="020F0502020204030204" pitchFamily="34" charset="0"/>
                <a:ea typeface="Calibri" panose="020F0502020204030204" pitchFamily="34" charset="0"/>
                <a:cs typeface="Times New Roman" panose="02020603050405020304" pitchFamily="18" charset="0"/>
              </a:rPr>
              <a:t> of Defects</a:t>
            </a:r>
            <a:r>
              <a:rPr lang="en-US" sz="1800" dirty="0">
                <a:effectLst/>
                <a:latin typeface="Calibri" panose="020F0502020204030204" pitchFamily="34" charset="0"/>
                <a:ea typeface="Calibri" panose="020F0502020204030204" pitchFamily="34" charset="0"/>
                <a:cs typeface="Times New Roman" panose="02020603050405020304" pitchFamily="18" charset="0"/>
              </a:rPr>
              <a:t>: Prom</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pt written notice of all defective Work </a:t>
            </a:r>
            <a:r>
              <a:rPr lang="en-US" sz="1800" dirty="0">
                <a:effectLst/>
                <a:latin typeface="Calibri" panose="020F0502020204030204" pitchFamily="34" charset="0"/>
                <a:ea typeface="Calibri" panose="020F0502020204030204" pitchFamily="34" charset="0"/>
                <a:cs typeface="Times New Roman" panose="02020603050405020304" pitchFamily="18" charset="0"/>
              </a:rPr>
              <a:t>of which Owner or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Engineer has actual knowledge </a:t>
            </a:r>
            <a:r>
              <a:rPr lang="en-US" sz="1800" dirty="0">
                <a:effectLst/>
                <a:latin typeface="Calibri" panose="020F0502020204030204" pitchFamily="34" charset="0"/>
                <a:ea typeface="Calibri" panose="020F0502020204030204" pitchFamily="34" charset="0"/>
                <a:cs typeface="Times New Roman" panose="02020603050405020304" pitchFamily="18" charset="0"/>
              </a:rPr>
              <a:t>will be given to Contractor.</a:t>
            </a:r>
            <a:endParaRPr lang="en-US" sz="1800" i="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gn="just">
              <a:lnSpc>
                <a:spcPct val="120000"/>
              </a:lnSpc>
              <a:spcBef>
                <a:spcPts val="1200"/>
              </a:spcBef>
              <a:spcAft>
                <a:spcPts val="600"/>
              </a:spcAft>
              <a:buNone/>
            </a:pPr>
            <a:r>
              <a:rPr lang="en-US" sz="1900" i="0" dirty="0">
                <a:effectLst/>
                <a:latin typeface="Calibri" panose="020F0502020204030204" pitchFamily="34" charset="0"/>
                <a:ea typeface="Calibri" panose="020F0502020204030204" pitchFamily="34" charset="0"/>
                <a:cs typeface="Times New Roman" panose="02020603050405020304" pitchFamily="18" charset="0"/>
              </a:rPr>
              <a:t>14.05  </a:t>
            </a:r>
            <a:r>
              <a:rPr lang="en-US" sz="1900" i="1" dirty="0">
                <a:effectLst/>
                <a:latin typeface="Calibri" panose="020F0502020204030204" pitchFamily="34" charset="0"/>
                <a:ea typeface="Calibri" panose="020F0502020204030204" pitchFamily="34" charset="0"/>
                <a:cs typeface="Times New Roman" panose="02020603050405020304" pitchFamily="18" charset="0"/>
              </a:rPr>
              <a:t>Uncovering Work</a:t>
            </a:r>
          </a:p>
          <a:p>
            <a:pPr marL="0" marR="0" indent="0">
              <a:lnSpc>
                <a:spcPct val="120000"/>
              </a:lnSpc>
              <a:spcAft>
                <a:spcPts val="600"/>
              </a:spcAft>
              <a:buNone/>
            </a:pPr>
            <a:r>
              <a:rPr lang="en-US" sz="1800" i="1" dirty="0">
                <a:latin typeface="Calibri" panose="020F0502020204030204" pitchFamily="34" charset="0"/>
                <a:cs typeface="Times New Roman" panose="02020603050405020304" pitchFamily="18" charset="0"/>
              </a:rPr>
              <a:t>A.  Engineer has the authority to require additional inspection or testing of the Work, whether or not the Work is fabricated, installed, or completed.</a:t>
            </a:r>
          </a:p>
          <a:p>
            <a:pPr marL="0" marR="0" indent="0" algn="just">
              <a:lnSpc>
                <a:spcPct val="120000"/>
              </a:lnSpc>
              <a:spcBef>
                <a:spcPts val="600"/>
              </a:spcBef>
              <a:spcAft>
                <a:spcPts val="600"/>
              </a:spcAft>
              <a:buNone/>
            </a:pPr>
            <a:r>
              <a:rPr lang="en-US" sz="1900" i="0" dirty="0">
                <a:effectLst/>
                <a:latin typeface="Calibri" panose="020F0502020204030204" pitchFamily="34" charset="0"/>
                <a:ea typeface="Calibri" panose="020F0502020204030204" pitchFamily="34" charset="0"/>
                <a:cs typeface="Times New Roman" panose="02020603050405020304" pitchFamily="18" charset="0"/>
              </a:rPr>
              <a:t>14.06  </a:t>
            </a:r>
            <a:r>
              <a:rPr lang="en-US" sz="1900" i="1"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Owner May Stop the Work</a:t>
            </a:r>
          </a:p>
          <a:p>
            <a:pPr marL="0" indent="0">
              <a:lnSpc>
                <a:spcPct val="120000"/>
              </a:lnSpc>
              <a:buNone/>
            </a:pPr>
            <a:r>
              <a:rPr lang="en-US" sz="1800" i="1" dirty="0">
                <a:latin typeface="Calibri" panose="020F0502020204030204" pitchFamily="34" charset="0"/>
                <a:cs typeface="Times New Roman" panose="02020603050405020304" pitchFamily="18" charset="0"/>
              </a:rPr>
              <a:t>A.  If the Work is defective, or Contractor fails to supply sufficient skilled workers or suitable materials or equipment, or fails to perform the Work in such a way that the completed Work will conform to the Contract Documents, then Owner may order Contractor to stop the Work, or any portion thereof, until the cause for such order has been eliminated; however, this right of Owner to stop the Work will not give rise to any duty on the part of Owner to exercise this right for the benefit of Contractor, any Subcontractor, any Supplier, any other individual or entity, or any surety for, or employee or agent of any of them.</a:t>
            </a:r>
          </a:p>
          <a:p>
            <a:pPr marL="0" indent="0">
              <a:buNone/>
            </a:pP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10950838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7EB4FC-B208-B614-E64C-7C167A7C0D6D}"/>
              </a:ext>
            </a:extLst>
          </p:cNvPr>
          <p:cNvSpPr>
            <a:spLocks noGrp="1"/>
          </p:cNvSpPr>
          <p:nvPr>
            <p:ph type="body" idx="1"/>
          </p:nvPr>
        </p:nvSpPr>
        <p:spPr>
          <a:xfrm>
            <a:off x="839787" y="557213"/>
            <a:ext cx="5157787" cy="823912"/>
          </a:xfrm>
        </p:spPr>
        <p:txBody>
          <a:bodyPr/>
          <a:lstStyle/>
          <a:p>
            <a:r>
              <a:rPr lang="en-US" sz="2400" b="1" dirty="0">
                <a:effectLst/>
                <a:latin typeface="Arial Narrow" panose="020B0606020202030204" pitchFamily="34" charset="0"/>
                <a:ea typeface="Times New Roman" panose="02020603050405020304" pitchFamily="18" charset="0"/>
              </a:rPr>
              <a:t>AIA B101 (2017)</a:t>
            </a:r>
          </a:p>
        </p:txBody>
      </p:sp>
      <p:sp>
        <p:nvSpPr>
          <p:cNvPr id="4" name="Content Placeholder 3">
            <a:extLst>
              <a:ext uri="{FF2B5EF4-FFF2-40B4-BE49-F238E27FC236}">
                <a16:creationId xmlns:a16="http://schemas.microsoft.com/office/drawing/2014/main" id="{DAB8E47B-A018-6FCA-8EB6-D785C2A36FED}"/>
              </a:ext>
            </a:extLst>
          </p:cNvPr>
          <p:cNvSpPr>
            <a:spLocks noGrp="1"/>
          </p:cNvSpPr>
          <p:nvPr>
            <p:ph sz="half" idx="2"/>
          </p:nvPr>
        </p:nvSpPr>
        <p:spPr>
          <a:xfrm>
            <a:off x="839788" y="1724025"/>
            <a:ext cx="5157787" cy="4465638"/>
          </a:xfrm>
        </p:spPr>
        <p:txBody>
          <a:bodyPr>
            <a:normAutofit fontScale="55000" lnSpcReduction="20000"/>
          </a:bodyPr>
          <a:lstStyle/>
          <a:p>
            <a:pPr marL="0" indent="0">
              <a:lnSpc>
                <a:spcPct val="110000"/>
              </a:lnSpc>
              <a:spcBef>
                <a:spcPts val="0"/>
              </a:spcBef>
              <a:buNone/>
            </a:pPr>
            <a:r>
              <a:rPr lang="en-US" sz="3300" b="1" dirty="0">
                <a:effectLst/>
                <a:latin typeface="Arial Narrow" panose="020B0606020202030204" pitchFamily="34" charset="0"/>
                <a:ea typeface="Times New Roman" panose="02020603050405020304" pitchFamily="18" charset="0"/>
                <a:cs typeface="Arial Narrow" panose="020B0606020202030204" pitchFamily="34" charset="0"/>
              </a:rPr>
              <a:t>§ 3.6.2 Evaluations of the Work</a:t>
            </a:r>
            <a:endParaRPr lang="en-US" sz="3300" b="1" dirty="0">
              <a:effectLst/>
              <a:latin typeface="Arial Narrow" panose="020B0606020202030204" pitchFamily="34" charset="0"/>
              <a:ea typeface="Times New Roman" panose="02020603050405020304" pitchFamily="18" charset="0"/>
            </a:endParaRPr>
          </a:p>
          <a:p>
            <a:pPr marL="0" indent="0">
              <a:lnSpc>
                <a:spcPct val="110000"/>
              </a:lnSpc>
              <a:spcBef>
                <a:spcPts val="0"/>
              </a:spcBef>
              <a:buNone/>
            </a:pPr>
            <a:endParaRPr lang="en-US" sz="3300" b="1" dirty="0">
              <a:latin typeface="Arial Narrow" panose="020B0606020202030204" pitchFamily="34" charset="0"/>
              <a:ea typeface="Times New Roman" panose="02020603050405020304" pitchFamily="18" charset="0"/>
            </a:endParaRPr>
          </a:p>
          <a:p>
            <a:pPr marL="0" indent="0">
              <a:lnSpc>
                <a:spcPct val="110000"/>
              </a:lnSpc>
              <a:spcBef>
                <a:spcPts val="0"/>
              </a:spcBef>
              <a:buNone/>
            </a:pPr>
            <a:r>
              <a:rPr lang="en-US" sz="3300" b="1" dirty="0">
                <a:effectLst/>
                <a:latin typeface="Arial Narrow" panose="020B0606020202030204" pitchFamily="34" charset="0"/>
                <a:ea typeface="Times New Roman" panose="02020603050405020304" pitchFamily="18" charset="0"/>
              </a:rPr>
              <a:t>§ 3.6.2.3</a:t>
            </a:r>
            <a:r>
              <a:rPr lang="en-US" sz="3300" dirty="0">
                <a:effectLst/>
                <a:latin typeface="Times New Roman" panose="02020603050405020304" pitchFamily="18" charset="0"/>
                <a:ea typeface="Times New Roman" panose="02020603050405020304" pitchFamily="18" charset="0"/>
              </a:rPr>
              <a:t> </a:t>
            </a:r>
            <a:r>
              <a:rPr lang="en-US" sz="3300" dirty="0">
                <a:effectLst/>
                <a:highlight>
                  <a:srgbClr val="FFFF00"/>
                </a:highlight>
                <a:latin typeface="Times New Roman" panose="02020603050405020304" pitchFamily="18" charset="0"/>
                <a:ea typeface="Times New Roman" panose="02020603050405020304" pitchFamily="18" charset="0"/>
              </a:rPr>
              <a:t>The Architect shall interpret and decide matters concerning performanc</a:t>
            </a:r>
            <a:r>
              <a:rPr lang="en-US" sz="3300" dirty="0">
                <a:effectLst/>
                <a:latin typeface="Times New Roman" panose="02020603050405020304" pitchFamily="18" charset="0"/>
                <a:ea typeface="Times New Roman" panose="02020603050405020304" pitchFamily="18" charset="0"/>
              </a:rPr>
              <a:t>e under, and requirements of, the Contract Documents on written request of either the Owner or Contractor. The Architect’s response to such requests shall be made in writing within any time limits agreed upon or otherwise with reasonable promptness.</a:t>
            </a:r>
          </a:p>
          <a:p>
            <a:pPr marL="0" indent="0">
              <a:buNone/>
            </a:pPr>
            <a:endParaRPr lang="en-US" dirty="0"/>
          </a:p>
        </p:txBody>
      </p:sp>
      <p:sp>
        <p:nvSpPr>
          <p:cNvPr id="5" name="Text Placeholder 4">
            <a:extLst>
              <a:ext uri="{FF2B5EF4-FFF2-40B4-BE49-F238E27FC236}">
                <a16:creationId xmlns:a16="http://schemas.microsoft.com/office/drawing/2014/main" id="{9407EDF3-405E-501E-8683-83E914936FD6}"/>
              </a:ext>
            </a:extLst>
          </p:cNvPr>
          <p:cNvSpPr>
            <a:spLocks noGrp="1"/>
          </p:cNvSpPr>
          <p:nvPr>
            <p:ph type="body" sz="quarter" idx="3"/>
          </p:nvPr>
        </p:nvSpPr>
        <p:spPr>
          <a:xfrm>
            <a:off x="6194428" y="557213"/>
            <a:ext cx="5183188" cy="823912"/>
          </a:xfrm>
        </p:spPr>
        <p:txBody>
          <a:bodyPr/>
          <a:lstStyle/>
          <a:p>
            <a:r>
              <a:rPr lang="en-US" sz="2400" dirty="0" err="1">
                <a:effectLst/>
                <a:latin typeface="Calibri" panose="020F0502020204030204" pitchFamily="34" charset="0"/>
                <a:ea typeface="Calibri" panose="020F0502020204030204" pitchFamily="34" charset="0"/>
                <a:cs typeface="Times New Roman" panose="02020603050405020304" pitchFamily="18" charset="0"/>
              </a:rPr>
              <a:t>EJCDC</a:t>
            </a:r>
            <a:r>
              <a:rPr lang="en-US" sz="2400" dirty="0">
                <a:effectLst/>
                <a:latin typeface="Calibri" panose="020F0502020204030204" pitchFamily="34" charset="0"/>
                <a:ea typeface="Calibri" panose="020F0502020204030204" pitchFamily="34" charset="0"/>
                <a:cs typeface="Times New Roman" panose="02020603050405020304" pitchFamily="18" charset="0"/>
              </a:rPr>
              <a:t> C-700 (2018)</a:t>
            </a:r>
          </a:p>
        </p:txBody>
      </p:sp>
      <p:sp>
        <p:nvSpPr>
          <p:cNvPr id="6" name="Content Placeholder 5">
            <a:extLst>
              <a:ext uri="{FF2B5EF4-FFF2-40B4-BE49-F238E27FC236}">
                <a16:creationId xmlns:a16="http://schemas.microsoft.com/office/drawing/2014/main" id="{1294AB65-F590-96F9-C605-80700FA23EA0}"/>
              </a:ext>
            </a:extLst>
          </p:cNvPr>
          <p:cNvSpPr>
            <a:spLocks noGrp="1"/>
          </p:cNvSpPr>
          <p:nvPr>
            <p:ph sz="quarter" idx="4"/>
          </p:nvPr>
        </p:nvSpPr>
        <p:spPr>
          <a:xfrm>
            <a:off x="6172200" y="1590675"/>
            <a:ext cx="5183188" cy="4598987"/>
          </a:xfrm>
        </p:spPr>
        <p:txBody>
          <a:bodyPr>
            <a:normAutofit fontScale="55000" lnSpcReduction="20000"/>
          </a:bodyPr>
          <a:lstStyle/>
          <a:p>
            <a:pPr marL="0" marR="0" indent="0">
              <a:spcBef>
                <a:spcPts val="600"/>
              </a:spcBef>
              <a:spcAft>
                <a:spcPts val="600"/>
              </a:spcAft>
              <a:buNone/>
            </a:pPr>
            <a:endParaRPr lang="en-US" sz="28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spcBef>
                <a:spcPts val="600"/>
              </a:spcBef>
              <a:spcAft>
                <a:spcPts val="600"/>
              </a:spcAft>
              <a:buNone/>
            </a:pPr>
            <a:r>
              <a:rPr lang="en-US" sz="3300" i="1" dirty="0">
                <a:effectLst/>
                <a:latin typeface="Calibri" panose="020F0502020204030204" pitchFamily="34" charset="0"/>
                <a:ea typeface="Calibri" panose="020F0502020204030204" pitchFamily="34" charset="0"/>
                <a:cs typeface="Times New Roman" panose="02020603050405020304" pitchFamily="18" charset="0"/>
              </a:rPr>
              <a:t>10.06  Decisions on Requirements of Contract Documents and Acceptability of Work</a:t>
            </a:r>
          </a:p>
          <a:p>
            <a:pPr marL="0" marR="0" indent="0">
              <a:lnSpc>
                <a:spcPct val="110000"/>
              </a:lnSpc>
              <a:buNone/>
            </a:pPr>
            <a:r>
              <a:rPr lang="en-US" sz="3300" dirty="0">
                <a:effectLst/>
                <a:latin typeface="Calibri" panose="020F0502020204030204" pitchFamily="34" charset="0"/>
                <a:ea typeface="Calibri" panose="020F0502020204030204" pitchFamily="34" charset="0"/>
                <a:cs typeface="Times New Roman" panose="02020603050405020304" pitchFamily="18" charset="0"/>
              </a:rPr>
              <a:t>A.  </a:t>
            </a:r>
            <a:r>
              <a:rPr lang="en-US" sz="33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Engineer will render decisions regarding the requirements of the Contract Documents</a:t>
            </a:r>
            <a:r>
              <a:rPr lang="en-US" sz="3300" dirty="0">
                <a:effectLst/>
                <a:latin typeface="Calibri" panose="020F0502020204030204" pitchFamily="34" charset="0"/>
                <a:ea typeface="Calibri" panose="020F0502020204030204" pitchFamily="34" charset="0"/>
                <a:cs typeface="Times New Roman" panose="02020603050405020304" pitchFamily="18" charset="0"/>
              </a:rPr>
              <a:t>, and judge the acceptability of the Work, pursuant to the specific procedures set forth herein for initial interpretations, Change Proposals, and acceptance of the Work. In rendering such decisions and judgments</a:t>
            </a:r>
            <a:r>
              <a:rPr lang="en-US" sz="33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 Engineer will not show partiality to Owner or Contractor, and will not be liable to Owner, Contractor, or others in connection with any proceedings, interpretations, decisions, or judgments conducted or rendered in good faith.</a:t>
            </a:r>
          </a:p>
          <a:p>
            <a:pPr marL="0" indent="0">
              <a:buNone/>
            </a:pPr>
            <a:endParaRPr lang="en-US" dirty="0"/>
          </a:p>
        </p:txBody>
      </p:sp>
    </p:spTree>
    <p:extLst>
      <p:ext uri="{BB962C8B-B14F-4D97-AF65-F5344CB8AC3E}">
        <p14:creationId xmlns:p14="http://schemas.microsoft.com/office/powerpoint/2010/main" val="26407124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F339234E-6E58-C377-0CC9-029B9BFE9E00}"/>
              </a:ext>
            </a:extLst>
          </p:cNvPr>
          <p:cNvSpPr>
            <a:spLocks noGrp="1"/>
          </p:cNvSpPr>
          <p:nvPr>
            <p:ph type="body" idx="1"/>
          </p:nvPr>
        </p:nvSpPr>
        <p:spPr>
          <a:xfrm>
            <a:off x="938213" y="682625"/>
            <a:ext cx="5157787" cy="823912"/>
          </a:xfrm>
        </p:spPr>
        <p:txBody>
          <a:bodyPr/>
          <a:lstStyle/>
          <a:p>
            <a:r>
              <a:rPr lang="en-US" sz="2400" b="1" dirty="0">
                <a:effectLst/>
                <a:latin typeface="Arial Narrow" panose="020B0606020202030204" pitchFamily="34" charset="0"/>
                <a:ea typeface="Times New Roman" panose="02020603050405020304" pitchFamily="18" charset="0"/>
              </a:rPr>
              <a:t>AIA B101 (2017)</a:t>
            </a:r>
          </a:p>
        </p:txBody>
      </p:sp>
      <p:sp>
        <p:nvSpPr>
          <p:cNvPr id="4" name="Content Placeholder 3">
            <a:extLst>
              <a:ext uri="{FF2B5EF4-FFF2-40B4-BE49-F238E27FC236}">
                <a16:creationId xmlns:a16="http://schemas.microsoft.com/office/drawing/2014/main" id="{BBF0D4A7-D6D5-4B4F-3928-A3AADDD398A1}"/>
              </a:ext>
            </a:extLst>
          </p:cNvPr>
          <p:cNvSpPr>
            <a:spLocks noGrp="1"/>
          </p:cNvSpPr>
          <p:nvPr>
            <p:ph sz="half" idx="2"/>
          </p:nvPr>
        </p:nvSpPr>
        <p:spPr>
          <a:xfrm>
            <a:off x="839788" y="1724025"/>
            <a:ext cx="5157787" cy="4465638"/>
          </a:xfrm>
        </p:spPr>
        <p:txBody>
          <a:bodyPr>
            <a:normAutofit fontScale="62500" lnSpcReduction="20000"/>
          </a:bodyPr>
          <a:lstStyle/>
          <a:p>
            <a:pPr marL="0" indent="0">
              <a:lnSpc>
                <a:spcPct val="120000"/>
              </a:lnSpc>
              <a:spcBef>
                <a:spcPts val="0"/>
              </a:spcBef>
              <a:buNone/>
            </a:pPr>
            <a:r>
              <a:rPr lang="en-US" sz="3300" b="1" dirty="0">
                <a:effectLst/>
                <a:latin typeface="Arial Narrow" panose="020B0606020202030204" pitchFamily="34" charset="0"/>
                <a:ea typeface="Times New Roman" panose="02020603050405020304" pitchFamily="18" charset="0"/>
                <a:cs typeface="Arial Narrow" panose="020B0606020202030204" pitchFamily="34" charset="0"/>
              </a:rPr>
              <a:t>§ 3.6.2 Evaluations of the Work</a:t>
            </a:r>
          </a:p>
          <a:p>
            <a:pPr marL="0" indent="0">
              <a:lnSpc>
                <a:spcPct val="120000"/>
              </a:lnSpc>
              <a:spcBef>
                <a:spcPts val="0"/>
              </a:spcBef>
              <a:buNone/>
            </a:pPr>
            <a:endParaRPr lang="en-US" sz="2800" b="1" dirty="0">
              <a:effectLst/>
              <a:latin typeface="Arial Narrow" panose="020B0606020202030204" pitchFamily="34" charset="0"/>
              <a:ea typeface="Times New Roman" panose="02020603050405020304" pitchFamily="18" charset="0"/>
            </a:endParaRPr>
          </a:p>
          <a:p>
            <a:pPr marL="0" indent="0">
              <a:lnSpc>
                <a:spcPct val="120000"/>
              </a:lnSpc>
              <a:spcBef>
                <a:spcPts val="0"/>
              </a:spcBef>
              <a:buNone/>
            </a:pPr>
            <a:r>
              <a:rPr lang="en-US" sz="2900" b="1" dirty="0">
                <a:effectLst/>
                <a:latin typeface="Arial Narrow" panose="020B0606020202030204" pitchFamily="34" charset="0"/>
                <a:ea typeface="Times New Roman" panose="02020603050405020304" pitchFamily="18" charset="0"/>
              </a:rPr>
              <a:t>§ 3.6.2.4 </a:t>
            </a:r>
            <a:r>
              <a:rPr lang="en-US" sz="2900" dirty="0">
                <a:effectLst/>
                <a:latin typeface="Times New Roman" panose="02020603050405020304" pitchFamily="18" charset="0"/>
                <a:ea typeface="Times New Roman" panose="02020603050405020304" pitchFamily="18" charset="0"/>
              </a:rPr>
              <a:t> Interpretations and decisions of the Architect shall be consistent with the intent of, and reasonably inferable from, the Contract Documents and shall be in writing or in the form of drawings. When making such interpretations and decisions, </a:t>
            </a:r>
            <a:r>
              <a:rPr lang="en-US" sz="2900" dirty="0">
                <a:effectLst/>
                <a:highlight>
                  <a:srgbClr val="FFFF00"/>
                </a:highlight>
                <a:latin typeface="Times New Roman" panose="02020603050405020304" pitchFamily="18" charset="0"/>
                <a:ea typeface="Times New Roman" panose="02020603050405020304" pitchFamily="18" charset="0"/>
              </a:rPr>
              <a:t>the Architect shall endeavor to secure faithful performance by both Owner and Contractor, shall not show partiality to either, and shall not be liable for results of interpretations or decisions rendered in good faith</a:t>
            </a:r>
            <a:r>
              <a:rPr lang="en-US" sz="2900" dirty="0">
                <a:effectLst/>
                <a:latin typeface="Times New Roman" panose="02020603050405020304" pitchFamily="18" charset="0"/>
                <a:ea typeface="Times New Roman" panose="02020603050405020304" pitchFamily="18" charset="0"/>
              </a:rPr>
              <a:t>. The Architect’s decisions on matters relating to aesthetic effect shall be final if consistent with the intent expressed in the Contract Documents.</a:t>
            </a:r>
          </a:p>
          <a:p>
            <a:pPr marL="0" indent="0">
              <a:buNone/>
            </a:pPr>
            <a:endParaRPr lang="en-US" dirty="0"/>
          </a:p>
        </p:txBody>
      </p:sp>
      <p:sp>
        <p:nvSpPr>
          <p:cNvPr id="5" name="Text Placeholder 4">
            <a:extLst>
              <a:ext uri="{FF2B5EF4-FFF2-40B4-BE49-F238E27FC236}">
                <a16:creationId xmlns:a16="http://schemas.microsoft.com/office/drawing/2014/main" id="{6283ADC9-BAAB-ED73-A03D-8082E7654BBA}"/>
              </a:ext>
            </a:extLst>
          </p:cNvPr>
          <p:cNvSpPr>
            <a:spLocks noGrp="1"/>
          </p:cNvSpPr>
          <p:nvPr>
            <p:ph type="body" sz="quarter" idx="3"/>
          </p:nvPr>
        </p:nvSpPr>
        <p:spPr>
          <a:xfrm>
            <a:off x="6172200" y="682625"/>
            <a:ext cx="5183188" cy="823912"/>
          </a:xfrm>
        </p:spPr>
        <p:txBody>
          <a:bodyPr/>
          <a:lstStyle/>
          <a:p>
            <a:r>
              <a:rPr lang="en-US" sz="2400" dirty="0" err="1">
                <a:effectLst/>
                <a:latin typeface="Calibri" panose="020F0502020204030204" pitchFamily="34" charset="0"/>
                <a:ea typeface="Calibri" panose="020F0502020204030204" pitchFamily="34" charset="0"/>
                <a:cs typeface="Times New Roman" panose="02020603050405020304" pitchFamily="18" charset="0"/>
              </a:rPr>
              <a:t>EJCDC</a:t>
            </a:r>
            <a:r>
              <a:rPr lang="en-US" sz="2400" dirty="0">
                <a:effectLst/>
                <a:latin typeface="Calibri" panose="020F0502020204030204" pitchFamily="34" charset="0"/>
                <a:ea typeface="Calibri" panose="020F0502020204030204" pitchFamily="34" charset="0"/>
                <a:cs typeface="Times New Roman" panose="02020603050405020304" pitchFamily="18" charset="0"/>
              </a:rPr>
              <a:t> C-700 (2018)</a:t>
            </a:r>
          </a:p>
        </p:txBody>
      </p:sp>
      <p:sp>
        <p:nvSpPr>
          <p:cNvPr id="6" name="Content Placeholder 5">
            <a:extLst>
              <a:ext uri="{FF2B5EF4-FFF2-40B4-BE49-F238E27FC236}">
                <a16:creationId xmlns:a16="http://schemas.microsoft.com/office/drawing/2014/main" id="{636B2BD8-1B70-117E-33D3-11B0518C220B}"/>
              </a:ext>
            </a:extLst>
          </p:cNvPr>
          <p:cNvSpPr>
            <a:spLocks noGrp="1"/>
          </p:cNvSpPr>
          <p:nvPr>
            <p:ph sz="quarter" idx="4"/>
          </p:nvPr>
        </p:nvSpPr>
        <p:spPr>
          <a:xfrm>
            <a:off x="6172200" y="1647825"/>
            <a:ext cx="5183188" cy="4541838"/>
          </a:xfrm>
        </p:spPr>
        <p:txBody>
          <a:bodyPr>
            <a:noAutofit/>
          </a:bodyPr>
          <a:lstStyle/>
          <a:p>
            <a:pPr marL="0" marR="0" indent="0">
              <a:spcBef>
                <a:spcPts val="600"/>
              </a:spcBef>
              <a:spcAft>
                <a:spcPts val="600"/>
              </a:spcAft>
              <a:buNone/>
            </a:pPr>
            <a:r>
              <a:rPr lang="en-US" sz="1800" i="0" dirty="0">
                <a:effectLst/>
                <a:latin typeface="Calibri" panose="020F0502020204030204" pitchFamily="34" charset="0"/>
                <a:ea typeface="Calibri" panose="020F0502020204030204" pitchFamily="34" charset="0"/>
                <a:cs typeface="Times New Roman" panose="02020603050405020304" pitchFamily="18" charset="0"/>
              </a:rPr>
              <a:t>10.07  </a:t>
            </a:r>
            <a:r>
              <a:rPr lang="en-US" sz="1800" i="1" dirty="0">
                <a:effectLst/>
                <a:latin typeface="Calibri" panose="020F0502020204030204" pitchFamily="34" charset="0"/>
                <a:ea typeface="Calibri" panose="020F0502020204030204" pitchFamily="34" charset="0"/>
                <a:cs typeface="Times New Roman" panose="02020603050405020304" pitchFamily="18" charset="0"/>
              </a:rPr>
              <a:t>Limitations on Engineer’s Authority and Responsibilities</a:t>
            </a:r>
          </a:p>
          <a:p>
            <a:pPr marL="0" marR="0" indent="0">
              <a:lnSpc>
                <a:spcPct val="100000"/>
              </a:lnSpc>
              <a:buNone/>
            </a:pPr>
            <a:r>
              <a:rPr lang="en-US" sz="1800" dirty="0">
                <a:effectLst/>
                <a:latin typeface="Calibri" panose="020F0502020204030204" pitchFamily="34" charset="0"/>
                <a:ea typeface="Calibri" panose="020F0502020204030204" pitchFamily="34" charset="0"/>
                <a:cs typeface="Times New Roman" panose="02020603050405020304" pitchFamily="18" charset="0"/>
              </a:rPr>
              <a:t>A.  </a:t>
            </a:r>
            <a:r>
              <a:rPr lang="en-US" sz="1800" dirty="0">
                <a:effectLst/>
                <a:highlight>
                  <a:srgbClr val="FFFF00"/>
                </a:highlight>
                <a:latin typeface="Calibri" panose="020F0502020204030204" pitchFamily="34" charset="0"/>
                <a:ea typeface="Calibri" panose="020F0502020204030204" pitchFamily="34" charset="0"/>
                <a:cs typeface="Times New Roman" panose="02020603050405020304" pitchFamily="18" charset="0"/>
              </a:rPr>
              <a:t>Neither Engineer’s authority or responsibility under this Article 10 or under any other provision of the Contract, nor any decision made by Engineer in good faith either to exercise or not exercise such authority or responsibility or the undertaking, exercise, or performance of any authority or responsibility by Engineer, will create, impose, or give rise to any duty in contract, tort, or otherwise owed by Engineer to Contractor, any Subcontractor, any Supplier, any other individual or entity, or to any surety for or employee or agent of any of them</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286220874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4291</Words>
  <Application>Microsoft Office PowerPoint</Application>
  <PresentationFormat>Widescreen</PresentationFormat>
  <Paragraphs>152</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Arial Narrow</vt:lpstr>
      <vt:lpstr>Calibri</vt:lpstr>
      <vt:lpstr>Calibri Light</vt:lpstr>
      <vt:lpstr>Times New Roman</vt:lpstr>
      <vt:lpstr>Office Theme</vt:lpstr>
      <vt:lpstr>ADMINISTERING THE CONTRACT FOR CONSTRUCTION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ADMINISTERING THE CONTRACT FOR CONSTRUCTION</dc:title>
  <dc:creator>nemanja</dc:creator>
  <cp:lastModifiedBy>Nemanja Roncevic</cp:lastModifiedBy>
  <cp:revision>1</cp:revision>
  <dcterms:created xsi:type="dcterms:W3CDTF">1900-01-01T05:00:00Z</dcterms:created>
  <dcterms:modified xsi:type="dcterms:W3CDTF">2024-04-25T08:17:24Z</dcterms:modified>
</cp:coreProperties>
</file>