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4.xml" ContentType="application/vnd.openxmlformats-officedocument.presentationml.notesSlide+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 id="2147483660" r:id="rId10"/>
  </p:sldMasterIdLst>
  <p:notesMasterIdLst>
    <p:notesMasterId r:id="rId47"/>
  </p:notesMasterIdLst>
  <p:handoutMasterIdLst>
    <p:handoutMasterId r:id="rId48"/>
  </p:handoutMasterIdLst>
  <p:sldIdLst>
    <p:sldId id="256"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97" r:id="rId26"/>
    <p:sldId id="300" r:id="rId27"/>
    <p:sldId id="298" r:id="rId28"/>
    <p:sldId id="296" r:id="rId29"/>
    <p:sldId id="302" r:id="rId30"/>
    <p:sldId id="301" r:id="rId31"/>
    <p:sldId id="303" r:id="rId32"/>
    <p:sldId id="273" r:id="rId33"/>
    <p:sldId id="274" r:id="rId34"/>
    <p:sldId id="277" r:id="rId35"/>
    <p:sldId id="305" r:id="rId36"/>
    <p:sldId id="307" r:id="rId37"/>
    <p:sldId id="306" r:id="rId38"/>
    <p:sldId id="287" r:id="rId39"/>
    <p:sldId id="304" r:id="rId40"/>
    <p:sldId id="284" r:id="rId41"/>
    <p:sldId id="285" r:id="rId42"/>
    <p:sldId id="294" r:id="rId43"/>
    <p:sldId id="293" r:id="rId44"/>
    <p:sldId id="295" r:id="rId45"/>
    <p:sldId id="308" r:id="rId46"/>
  </p:sldIdLst>
  <p:sldSz cx="17273588" cy="9756775"/>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772257" algn="l" rtl="0" fontAlgn="base">
      <a:spcBef>
        <a:spcPct val="0"/>
      </a:spcBef>
      <a:spcAft>
        <a:spcPct val="0"/>
      </a:spcAft>
      <a:defRPr kern="1200">
        <a:solidFill>
          <a:schemeClr val="tx1"/>
        </a:solidFill>
        <a:latin typeface="Arial" charset="0"/>
        <a:ea typeface="+mn-ea"/>
        <a:cs typeface="+mn-cs"/>
      </a:defRPr>
    </a:lvl2pPr>
    <a:lvl3pPr marL="1544513" algn="l" rtl="0" fontAlgn="base">
      <a:spcBef>
        <a:spcPct val="0"/>
      </a:spcBef>
      <a:spcAft>
        <a:spcPct val="0"/>
      </a:spcAft>
      <a:defRPr kern="1200">
        <a:solidFill>
          <a:schemeClr val="tx1"/>
        </a:solidFill>
        <a:latin typeface="Arial" charset="0"/>
        <a:ea typeface="+mn-ea"/>
        <a:cs typeface="+mn-cs"/>
      </a:defRPr>
    </a:lvl3pPr>
    <a:lvl4pPr marL="2316770" algn="l" rtl="0" fontAlgn="base">
      <a:spcBef>
        <a:spcPct val="0"/>
      </a:spcBef>
      <a:spcAft>
        <a:spcPct val="0"/>
      </a:spcAft>
      <a:defRPr kern="1200">
        <a:solidFill>
          <a:schemeClr val="tx1"/>
        </a:solidFill>
        <a:latin typeface="Arial" charset="0"/>
        <a:ea typeface="+mn-ea"/>
        <a:cs typeface="+mn-cs"/>
      </a:defRPr>
    </a:lvl4pPr>
    <a:lvl5pPr marL="3089026" algn="l" rtl="0" fontAlgn="base">
      <a:spcBef>
        <a:spcPct val="0"/>
      </a:spcBef>
      <a:spcAft>
        <a:spcPct val="0"/>
      </a:spcAft>
      <a:defRPr kern="1200">
        <a:solidFill>
          <a:schemeClr val="tx1"/>
        </a:solidFill>
        <a:latin typeface="Arial" charset="0"/>
        <a:ea typeface="+mn-ea"/>
        <a:cs typeface="+mn-cs"/>
      </a:defRPr>
    </a:lvl5pPr>
    <a:lvl6pPr marL="3861283" algn="l" defTabSz="1544513" rtl="0" eaLnBrk="1" latinLnBrk="0" hangingPunct="1">
      <a:defRPr kern="1200">
        <a:solidFill>
          <a:schemeClr val="tx1"/>
        </a:solidFill>
        <a:latin typeface="Arial" charset="0"/>
        <a:ea typeface="+mn-ea"/>
        <a:cs typeface="+mn-cs"/>
      </a:defRPr>
    </a:lvl6pPr>
    <a:lvl7pPr marL="4633539" algn="l" defTabSz="1544513" rtl="0" eaLnBrk="1" latinLnBrk="0" hangingPunct="1">
      <a:defRPr kern="1200">
        <a:solidFill>
          <a:schemeClr val="tx1"/>
        </a:solidFill>
        <a:latin typeface="Arial" charset="0"/>
        <a:ea typeface="+mn-ea"/>
        <a:cs typeface="+mn-cs"/>
      </a:defRPr>
    </a:lvl7pPr>
    <a:lvl8pPr marL="5405796" algn="l" defTabSz="1544513" rtl="0" eaLnBrk="1" latinLnBrk="0" hangingPunct="1">
      <a:defRPr kern="1200">
        <a:solidFill>
          <a:schemeClr val="tx1"/>
        </a:solidFill>
        <a:latin typeface="Arial" charset="0"/>
        <a:ea typeface="+mn-ea"/>
        <a:cs typeface="+mn-cs"/>
      </a:defRPr>
    </a:lvl8pPr>
    <a:lvl9pPr marL="6178052" algn="l" defTabSz="154451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73">
          <p15:clr>
            <a:srgbClr val="A4A3A4"/>
          </p15:clr>
        </p15:guide>
        <p15:guide id="4" pos="54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3E9"/>
    <a:srgbClr val="5396B5"/>
    <a:srgbClr val="009CD8"/>
    <a:srgbClr val="FFFFFF"/>
    <a:srgbClr val="009053"/>
    <a:srgbClr val="4D4369"/>
    <a:srgbClr val="058F96"/>
    <a:srgbClr val="DC3942"/>
    <a:srgbClr val="F7941F"/>
    <a:srgbClr val="3A5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1" autoAdjust="0"/>
    <p:restoredTop sz="94701" autoAdjust="0"/>
  </p:normalViewPr>
  <p:slideViewPr>
    <p:cSldViewPr>
      <p:cViewPr varScale="1">
        <p:scale>
          <a:sx n="48" d="100"/>
          <a:sy n="48" d="100"/>
        </p:scale>
        <p:origin x="906" y="66"/>
      </p:cViewPr>
      <p:guideLst>
        <p:guide orient="horz" pos="2160"/>
        <p:guide pos="2880"/>
        <p:guide orient="horz" pos="3073"/>
        <p:guide pos="544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2.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Data 1</c:v>
                </c:pt>
              </c:strCache>
            </c:strRef>
          </c:tx>
          <c:spPr>
            <a:solidFill>
              <a:srgbClr val="F6B413"/>
            </a:solidFill>
            <a:ln>
              <a:solidFill>
                <a:schemeClr val="bg1"/>
              </a:solidFill>
            </a:ln>
          </c:spPr>
          <c:invertIfNegative val="0"/>
          <c:cat>
            <c:strRef>
              <c:f>Sheet1!$A$2</c:f>
              <c:strCache>
                <c:ptCount val="1"/>
                <c:pt idx="0">
                  <c:v>Category 1</c:v>
                </c:pt>
              </c:strCache>
            </c:strRef>
          </c:cat>
          <c:val>
            <c:numRef>
              <c:f>Sheet1!$B$2</c:f>
              <c:numCache>
                <c:formatCode>General</c:formatCode>
                <c:ptCount val="1"/>
                <c:pt idx="0">
                  <c:v>6</c:v>
                </c:pt>
              </c:numCache>
            </c:numRef>
          </c:val>
          <c:extLst>
            <c:ext xmlns:c16="http://schemas.microsoft.com/office/drawing/2014/chart" uri="{C3380CC4-5D6E-409C-BE32-E72D297353CC}">
              <c16:uniqueId val="{00000000-2574-6143-AA4F-95DE8C9776D8}"/>
            </c:ext>
          </c:extLst>
        </c:ser>
        <c:ser>
          <c:idx val="1"/>
          <c:order val="1"/>
          <c:tx>
            <c:strRef>
              <c:f>Sheet1!$C$1</c:f>
              <c:strCache>
                <c:ptCount val="1"/>
                <c:pt idx="0">
                  <c:v>Data 2</c:v>
                </c:pt>
              </c:strCache>
            </c:strRef>
          </c:tx>
          <c:spPr>
            <a:solidFill>
              <a:srgbClr val="75A4DD"/>
            </a:solidFill>
            <a:ln>
              <a:solidFill>
                <a:schemeClr val="bg1"/>
              </a:solidFill>
            </a:ln>
          </c:spPr>
          <c:invertIfNegative val="0"/>
          <c:dPt>
            <c:idx val="0"/>
            <c:invertIfNegative val="0"/>
            <c:bubble3D val="0"/>
            <c:spPr>
              <a:solidFill>
                <a:srgbClr val="009CD8"/>
              </a:solidFill>
              <a:ln>
                <a:solidFill>
                  <a:schemeClr val="bg1"/>
                </a:solidFill>
              </a:ln>
            </c:spPr>
            <c:extLst>
              <c:ext xmlns:c16="http://schemas.microsoft.com/office/drawing/2014/chart" uri="{C3380CC4-5D6E-409C-BE32-E72D297353CC}">
                <c16:uniqueId val="{00000001-D502-4799-8118-F273B50AF938}"/>
              </c:ext>
            </c:extLst>
          </c:dPt>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2574-6143-AA4F-95DE8C9776D8}"/>
            </c:ext>
          </c:extLst>
        </c:ser>
        <c:ser>
          <c:idx val="2"/>
          <c:order val="2"/>
          <c:tx>
            <c:strRef>
              <c:f>Sheet1!$D$1</c:f>
              <c:strCache>
                <c:ptCount val="1"/>
                <c:pt idx="0">
                  <c:v>Data 3</c:v>
                </c:pt>
              </c:strCache>
            </c:strRef>
          </c:tx>
          <c:spPr>
            <a:solidFill>
              <a:srgbClr val="018852"/>
            </a:solidFill>
            <a:ln>
              <a:solidFill>
                <a:schemeClr val="bg1"/>
              </a:solidFill>
            </a:ln>
          </c:spPr>
          <c:invertIfNegative val="0"/>
          <c:dPt>
            <c:idx val="0"/>
            <c:invertIfNegative val="0"/>
            <c:bubble3D val="0"/>
            <c:spPr>
              <a:solidFill>
                <a:srgbClr val="009053"/>
              </a:solidFill>
              <a:ln>
                <a:solidFill>
                  <a:schemeClr val="bg1"/>
                </a:solidFill>
              </a:ln>
            </c:spPr>
            <c:extLst>
              <c:ext xmlns:c16="http://schemas.microsoft.com/office/drawing/2014/chart" uri="{C3380CC4-5D6E-409C-BE32-E72D297353CC}">
                <c16:uniqueId val="{00000003-D502-4799-8118-F273B50AF938}"/>
              </c:ext>
            </c:extLst>
          </c:dPt>
          <c:cat>
            <c:strRef>
              <c:f>Sheet1!$A$2</c:f>
              <c:strCache>
                <c:ptCount val="1"/>
                <c:pt idx="0">
                  <c:v>Category 1</c:v>
                </c:pt>
              </c:strCache>
            </c:strRef>
          </c:cat>
          <c:val>
            <c:numRef>
              <c:f>Sheet1!$D$2</c:f>
              <c:numCache>
                <c:formatCode>General</c:formatCode>
                <c:ptCount val="1"/>
                <c:pt idx="0">
                  <c:v>7</c:v>
                </c:pt>
              </c:numCache>
            </c:numRef>
          </c:val>
          <c:extLst>
            <c:ext xmlns:c16="http://schemas.microsoft.com/office/drawing/2014/chart" uri="{C3380CC4-5D6E-409C-BE32-E72D297353CC}">
              <c16:uniqueId val="{00000002-2574-6143-AA4F-95DE8C9776D8}"/>
            </c:ext>
          </c:extLst>
        </c:ser>
        <c:ser>
          <c:idx val="3"/>
          <c:order val="3"/>
          <c:tx>
            <c:strRef>
              <c:f>Sheet1!$E$1</c:f>
              <c:strCache>
                <c:ptCount val="1"/>
                <c:pt idx="0">
                  <c:v>Data 4</c:v>
                </c:pt>
              </c:strCache>
            </c:strRef>
          </c:tx>
          <c:spPr>
            <a:solidFill>
              <a:srgbClr val="F7941F"/>
            </a:solidFill>
            <a:ln>
              <a:solidFill>
                <a:schemeClr val="bg1"/>
              </a:solidFill>
            </a:ln>
          </c:spPr>
          <c:invertIfNegative val="0"/>
          <c:cat>
            <c:strRef>
              <c:f>Sheet1!$A$2</c:f>
              <c:strCache>
                <c:ptCount val="1"/>
                <c:pt idx="0">
                  <c:v>Category 1</c:v>
                </c:pt>
              </c:strCache>
            </c:strRef>
          </c:cat>
          <c:val>
            <c:numRef>
              <c:f>Sheet1!$E$2</c:f>
              <c:numCache>
                <c:formatCode>General</c:formatCode>
                <c:ptCount val="1"/>
                <c:pt idx="0">
                  <c:v>4</c:v>
                </c:pt>
              </c:numCache>
            </c:numRef>
          </c:val>
          <c:extLst>
            <c:ext xmlns:c16="http://schemas.microsoft.com/office/drawing/2014/chart" uri="{C3380CC4-5D6E-409C-BE32-E72D297353CC}">
              <c16:uniqueId val="{00000003-2574-6143-AA4F-95DE8C9776D8}"/>
            </c:ext>
          </c:extLst>
        </c:ser>
        <c:ser>
          <c:idx val="4"/>
          <c:order val="4"/>
          <c:tx>
            <c:strRef>
              <c:f>Sheet1!$F$1</c:f>
              <c:strCache>
                <c:ptCount val="1"/>
                <c:pt idx="0">
                  <c:v>Data 5</c:v>
                </c:pt>
              </c:strCache>
            </c:strRef>
          </c:tx>
          <c:spPr>
            <a:solidFill>
              <a:srgbClr val="058F96"/>
            </a:solidFill>
            <a:ln>
              <a:solidFill>
                <a:schemeClr val="bg1"/>
              </a:solidFill>
            </a:ln>
          </c:spPr>
          <c:invertIfNegative val="0"/>
          <c:cat>
            <c:strRef>
              <c:f>Sheet1!$A$2</c:f>
              <c:strCache>
                <c:ptCount val="1"/>
                <c:pt idx="0">
                  <c:v>Category 1</c:v>
                </c:pt>
              </c:strCache>
            </c:strRef>
          </c:cat>
          <c:val>
            <c:numRef>
              <c:f>Sheet1!$F$2</c:f>
              <c:numCache>
                <c:formatCode>General</c:formatCode>
                <c:ptCount val="1"/>
                <c:pt idx="0">
                  <c:v>6</c:v>
                </c:pt>
              </c:numCache>
            </c:numRef>
          </c:val>
          <c:extLst>
            <c:ext xmlns:c16="http://schemas.microsoft.com/office/drawing/2014/chart" uri="{C3380CC4-5D6E-409C-BE32-E72D297353CC}">
              <c16:uniqueId val="{00000004-2574-6143-AA4F-95DE8C9776D8}"/>
            </c:ext>
          </c:extLst>
        </c:ser>
        <c:ser>
          <c:idx val="5"/>
          <c:order val="5"/>
          <c:tx>
            <c:strRef>
              <c:f>Sheet1!$G$1</c:f>
              <c:strCache>
                <c:ptCount val="1"/>
                <c:pt idx="0">
                  <c:v>Data 6</c:v>
                </c:pt>
              </c:strCache>
            </c:strRef>
          </c:tx>
          <c:spPr>
            <a:solidFill>
              <a:srgbClr val="4D4369"/>
            </a:solidFill>
            <a:ln>
              <a:solidFill>
                <a:schemeClr val="bg1"/>
              </a:solidFill>
            </a:ln>
          </c:spPr>
          <c:invertIfNegative val="0"/>
          <c:cat>
            <c:strRef>
              <c:f>Sheet1!$A$2</c:f>
              <c:strCache>
                <c:ptCount val="1"/>
                <c:pt idx="0">
                  <c:v>Category 1</c:v>
                </c:pt>
              </c:strCache>
            </c:strRef>
          </c:cat>
          <c:val>
            <c:numRef>
              <c:f>Sheet1!$G$2</c:f>
              <c:numCache>
                <c:formatCode>General</c:formatCode>
                <c:ptCount val="1"/>
                <c:pt idx="0">
                  <c:v>9</c:v>
                </c:pt>
              </c:numCache>
            </c:numRef>
          </c:val>
          <c:extLst>
            <c:ext xmlns:c16="http://schemas.microsoft.com/office/drawing/2014/chart" uri="{C3380CC4-5D6E-409C-BE32-E72D297353CC}">
              <c16:uniqueId val="{00000005-2574-6143-AA4F-95DE8C9776D8}"/>
            </c:ext>
          </c:extLst>
        </c:ser>
        <c:ser>
          <c:idx val="6"/>
          <c:order val="6"/>
          <c:tx>
            <c:strRef>
              <c:f>Sheet1!$H$1</c:f>
              <c:strCache>
                <c:ptCount val="1"/>
                <c:pt idx="0">
                  <c:v>Data 7</c:v>
                </c:pt>
              </c:strCache>
            </c:strRef>
          </c:tx>
          <c:spPr>
            <a:solidFill>
              <a:srgbClr val="DC3942"/>
            </a:solidFill>
            <a:ln>
              <a:solidFill>
                <a:schemeClr val="bg1"/>
              </a:solidFill>
            </a:ln>
          </c:spPr>
          <c:invertIfNegative val="0"/>
          <c:cat>
            <c:strRef>
              <c:f>Sheet1!$A$2</c:f>
              <c:strCache>
                <c:ptCount val="1"/>
                <c:pt idx="0">
                  <c:v>Category 1</c:v>
                </c:pt>
              </c:strCache>
            </c:strRef>
          </c:cat>
          <c:val>
            <c:numRef>
              <c:f>Sheet1!$H$2</c:f>
              <c:numCache>
                <c:formatCode>General</c:formatCode>
                <c:ptCount val="1"/>
                <c:pt idx="0">
                  <c:v>7</c:v>
                </c:pt>
              </c:numCache>
            </c:numRef>
          </c:val>
          <c:extLst>
            <c:ext xmlns:c16="http://schemas.microsoft.com/office/drawing/2014/chart" uri="{C3380CC4-5D6E-409C-BE32-E72D297353CC}">
              <c16:uniqueId val="{00000006-2574-6143-AA4F-95DE8C9776D8}"/>
            </c:ext>
          </c:extLst>
        </c:ser>
        <c:dLbls>
          <c:showLegendKey val="0"/>
          <c:showVal val="0"/>
          <c:showCatName val="0"/>
          <c:showSerName val="0"/>
          <c:showPercent val="0"/>
          <c:showBubbleSize val="0"/>
        </c:dLbls>
        <c:gapWidth val="150"/>
        <c:axId val="211206976"/>
        <c:axId val="211209328"/>
      </c:barChart>
      <c:catAx>
        <c:axId val="211206976"/>
        <c:scaling>
          <c:orientation val="minMax"/>
        </c:scaling>
        <c:delete val="0"/>
        <c:axPos val="b"/>
        <c:numFmt formatCode="General" sourceLinked="1"/>
        <c:majorTickMark val="out"/>
        <c:minorTickMark val="none"/>
        <c:tickLblPos val="nextTo"/>
        <c:txPr>
          <a:bodyPr/>
          <a:lstStyle/>
          <a:p>
            <a:pPr>
              <a:defRPr sz="1000"/>
            </a:pPr>
            <a:endParaRPr lang="sr-Latn-RS"/>
          </a:p>
        </c:txPr>
        <c:crossAx val="211209328"/>
        <c:crosses val="autoZero"/>
        <c:auto val="1"/>
        <c:lblAlgn val="ctr"/>
        <c:lblOffset val="100"/>
        <c:noMultiLvlLbl val="0"/>
      </c:catAx>
      <c:valAx>
        <c:axId val="211209328"/>
        <c:scaling>
          <c:orientation val="minMax"/>
        </c:scaling>
        <c:delete val="0"/>
        <c:axPos val="l"/>
        <c:majorGridlines/>
        <c:numFmt formatCode="General" sourceLinked="1"/>
        <c:majorTickMark val="out"/>
        <c:minorTickMark val="none"/>
        <c:tickLblPos val="nextTo"/>
        <c:txPr>
          <a:bodyPr/>
          <a:lstStyle/>
          <a:p>
            <a:pPr>
              <a:defRPr sz="1000"/>
            </a:pPr>
            <a:endParaRPr lang="sr-Latn-RS"/>
          </a:p>
        </c:txPr>
        <c:crossAx val="211206976"/>
        <c:crosses val="autoZero"/>
        <c:crossBetween val="between"/>
      </c:valAx>
      <c:spPr>
        <a:noFill/>
        <a:ln w="25371">
          <a:noFill/>
        </a:ln>
      </c:spPr>
    </c:plotArea>
    <c:legend>
      <c:legendPos val="r"/>
      <c:overlay val="0"/>
      <c:txPr>
        <a:bodyPr/>
        <a:lstStyle/>
        <a:p>
          <a:pPr>
            <a:defRPr sz="1200"/>
          </a:pPr>
          <a:endParaRPr lang="sr-Latn-RS"/>
        </a:p>
      </c:txPr>
    </c:legend>
    <c:plotVisOnly val="1"/>
    <c:dispBlanksAs val="gap"/>
    <c:showDLblsOverMax val="0"/>
  </c:chart>
  <c:txPr>
    <a:bodyPr/>
    <a:lstStyle/>
    <a:p>
      <a:pPr>
        <a:defRPr sz="1598">
          <a:solidFill>
            <a:srgbClr val="484848"/>
          </a:solidFill>
        </a:defRPr>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ln w="19050">
              <a:solidFill>
                <a:schemeClr val="bg1"/>
              </a:solidFill>
            </a:ln>
          </c:spPr>
          <c:dPt>
            <c:idx val="0"/>
            <c:bubble3D val="0"/>
            <c:spPr>
              <a:solidFill>
                <a:srgbClr val="4D4369"/>
              </a:solidFill>
              <a:ln w="19050">
                <a:solidFill>
                  <a:schemeClr val="bg1"/>
                </a:solidFill>
              </a:ln>
            </c:spPr>
            <c:extLst>
              <c:ext xmlns:c16="http://schemas.microsoft.com/office/drawing/2014/chart" uri="{C3380CC4-5D6E-409C-BE32-E72D297353CC}">
                <c16:uniqueId val="{00000001-FD7E-F24F-9688-38F54F5ED63F}"/>
              </c:ext>
            </c:extLst>
          </c:dPt>
          <c:dPt>
            <c:idx val="1"/>
            <c:bubble3D val="0"/>
            <c:spPr>
              <a:solidFill>
                <a:srgbClr val="F7941F"/>
              </a:solidFill>
              <a:ln w="19050">
                <a:solidFill>
                  <a:schemeClr val="bg1"/>
                </a:solidFill>
              </a:ln>
            </c:spPr>
            <c:extLst>
              <c:ext xmlns:c16="http://schemas.microsoft.com/office/drawing/2014/chart" uri="{C3380CC4-5D6E-409C-BE32-E72D297353CC}">
                <c16:uniqueId val="{00000003-FD7E-F24F-9688-38F54F5ED63F}"/>
              </c:ext>
            </c:extLst>
          </c:dPt>
          <c:dPt>
            <c:idx val="2"/>
            <c:bubble3D val="0"/>
            <c:spPr>
              <a:solidFill>
                <a:srgbClr val="058F96"/>
              </a:solidFill>
              <a:ln w="19050">
                <a:solidFill>
                  <a:schemeClr val="bg1"/>
                </a:solidFill>
              </a:ln>
            </c:spPr>
            <c:extLst>
              <c:ext xmlns:c16="http://schemas.microsoft.com/office/drawing/2014/chart" uri="{C3380CC4-5D6E-409C-BE32-E72D297353CC}">
                <c16:uniqueId val="{00000005-FD7E-F24F-9688-38F54F5ED63F}"/>
              </c:ext>
            </c:extLst>
          </c:dPt>
          <c:dPt>
            <c:idx val="3"/>
            <c:bubble3D val="0"/>
            <c:spPr>
              <a:solidFill>
                <a:srgbClr val="F6B413"/>
              </a:solidFill>
              <a:ln w="19050">
                <a:solidFill>
                  <a:schemeClr val="bg1"/>
                </a:solidFill>
              </a:ln>
            </c:spPr>
            <c:extLst>
              <c:ext xmlns:c16="http://schemas.microsoft.com/office/drawing/2014/chart" uri="{C3380CC4-5D6E-409C-BE32-E72D297353CC}">
                <c16:uniqueId val="{00000007-FD7E-F24F-9688-38F54F5ED63F}"/>
              </c:ext>
            </c:extLst>
          </c:dPt>
          <c:dPt>
            <c:idx val="4"/>
            <c:bubble3D val="0"/>
            <c:spPr>
              <a:solidFill>
                <a:srgbClr val="009053"/>
              </a:solidFill>
              <a:ln w="19050">
                <a:solidFill>
                  <a:schemeClr val="bg1"/>
                </a:solidFill>
              </a:ln>
            </c:spPr>
            <c:extLst>
              <c:ext xmlns:c16="http://schemas.microsoft.com/office/drawing/2014/chart" uri="{C3380CC4-5D6E-409C-BE32-E72D297353CC}">
                <c16:uniqueId val="{00000009-FD7E-F24F-9688-38F54F5ED63F}"/>
              </c:ext>
            </c:extLst>
          </c:dPt>
          <c:dPt>
            <c:idx val="5"/>
            <c:bubble3D val="0"/>
            <c:spPr>
              <a:solidFill>
                <a:srgbClr val="009CD8"/>
              </a:solidFill>
              <a:ln w="19050">
                <a:solidFill>
                  <a:schemeClr val="bg1"/>
                </a:solidFill>
              </a:ln>
            </c:spPr>
            <c:extLst>
              <c:ext xmlns:c16="http://schemas.microsoft.com/office/drawing/2014/chart" uri="{C3380CC4-5D6E-409C-BE32-E72D297353CC}">
                <c16:uniqueId val="{0000000B-FD7E-F24F-9688-38F54F5ED63F}"/>
              </c:ext>
            </c:extLst>
          </c:dPt>
          <c:dPt>
            <c:idx val="6"/>
            <c:bubble3D val="0"/>
            <c:spPr>
              <a:solidFill>
                <a:srgbClr val="DC3942"/>
              </a:solidFill>
              <a:ln w="19050">
                <a:solidFill>
                  <a:schemeClr val="bg1"/>
                </a:solidFill>
              </a:ln>
            </c:spPr>
            <c:extLst>
              <c:ext xmlns:c16="http://schemas.microsoft.com/office/drawing/2014/chart" uri="{C3380CC4-5D6E-409C-BE32-E72D297353CC}">
                <c16:uniqueId val="{0000000D-FD7E-F24F-9688-38F54F5ED63F}"/>
              </c:ext>
            </c:extLst>
          </c:dPt>
          <c:dPt>
            <c:idx val="7"/>
            <c:bubble3D val="0"/>
            <c:spPr>
              <a:solidFill>
                <a:srgbClr val="3A5A78"/>
              </a:solidFill>
              <a:ln w="19050">
                <a:solidFill>
                  <a:schemeClr val="bg1"/>
                </a:solidFill>
              </a:ln>
            </c:spPr>
            <c:extLst>
              <c:ext xmlns:c16="http://schemas.microsoft.com/office/drawing/2014/chart" uri="{C3380CC4-5D6E-409C-BE32-E72D297353CC}">
                <c16:uniqueId val="{0000000F-FD7E-F24F-9688-38F54F5ED63F}"/>
              </c:ext>
            </c:extLst>
          </c:dPt>
          <c:cat>
            <c:strRef>
              <c:f>Sheet1!$A$2:$A$8</c:f>
              <c:strCache>
                <c:ptCount val="7"/>
                <c:pt idx="0">
                  <c:v>Data 1</c:v>
                </c:pt>
                <c:pt idx="1">
                  <c:v>Data 2</c:v>
                </c:pt>
                <c:pt idx="2">
                  <c:v>Data 3</c:v>
                </c:pt>
                <c:pt idx="3">
                  <c:v>Data 4</c:v>
                </c:pt>
                <c:pt idx="4">
                  <c:v>Data 5</c:v>
                </c:pt>
                <c:pt idx="5">
                  <c:v>Data 6</c:v>
                </c:pt>
                <c:pt idx="6">
                  <c:v>Data 7</c:v>
                </c:pt>
              </c:strCache>
            </c:strRef>
          </c:cat>
          <c:val>
            <c:numRef>
              <c:f>Sheet1!$B$2:$B$8</c:f>
              <c:numCache>
                <c:formatCode>General</c:formatCode>
                <c:ptCount val="7"/>
                <c:pt idx="0">
                  <c:v>12</c:v>
                </c:pt>
                <c:pt idx="1">
                  <c:v>12</c:v>
                </c:pt>
                <c:pt idx="2">
                  <c:v>12</c:v>
                </c:pt>
                <c:pt idx="3">
                  <c:v>12</c:v>
                </c:pt>
                <c:pt idx="4">
                  <c:v>12</c:v>
                </c:pt>
                <c:pt idx="5">
                  <c:v>12</c:v>
                </c:pt>
                <c:pt idx="6">
                  <c:v>12</c:v>
                </c:pt>
              </c:numCache>
            </c:numRef>
          </c:val>
          <c:extLst>
            <c:ext xmlns:c16="http://schemas.microsoft.com/office/drawing/2014/chart" uri="{C3380CC4-5D6E-409C-BE32-E72D297353CC}">
              <c16:uniqueId val="{00000010-FD7E-F24F-9688-38F54F5ED63F}"/>
            </c:ext>
          </c:extLst>
        </c:ser>
        <c:ser>
          <c:idx val="1"/>
          <c:order val="1"/>
          <c:tx>
            <c:strRef>
              <c:f>Sheet1!$C$1</c:f>
              <c:strCache>
                <c:ptCount val="1"/>
                <c:pt idx="0">
                  <c:v>Column1</c:v>
                </c:pt>
              </c:strCache>
            </c:strRef>
          </c:tx>
          <c:cat>
            <c:strRef>
              <c:f>Sheet1!$A$2:$A$8</c:f>
              <c:strCache>
                <c:ptCount val="7"/>
                <c:pt idx="0">
                  <c:v>Data 1</c:v>
                </c:pt>
                <c:pt idx="1">
                  <c:v>Data 2</c:v>
                </c:pt>
                <c:pt idx="2">
                  <c:v>Data 3</c:v>
                </c:pt>
                <c:pt idx="3">
                  <c:v>Data 4</c:v>
                </c:pt>
                <c:pt idx="4">
                  <c:v>Data 5</c:v>
                </c:pt>
                <c:pt idx="5">
                  <c:v>Data 6</c:v>
                </c:pt>
                <c:pt idx="6">
                  <c:v>Data 7</c:v>
                </c:pt>
              </c:strCache>
            </c:strRef>
          </c:cat>
          <c:val>
            <c:numRef>
              <c:f>Sheet1!$C$2:$C$8</c:f>
              <c:numCache>
                <c:formatCode>General</c:formatCode>
                <c:ptCount val="7"/>
              </c:numCache>
            </c:numRef>
          </c:val>
          <c:extLst>
            <c:ext xmlns:c16="http://schemas.microsoft.com/office/drawing/2014/chart" uri="{C3380CC4-5D6E-409C-BE32-E72D297353CC}">
              <c16:uniqueId val="{00000011-FD7E-F24F-9688-38F54F5ED63F}"/>
            </c:ext>
          </c:extLst>
        </c:ser>
        <c:ser>
          <c:idx val="2"/>
          <c:order val="2"/>
          <c:tx>
            <c:strRef>
              <c:f>Sheet1!$D$1</c:f>
              <c:strCache>
                <c:ptCount val="1"/>
                <c:pt idx="0">
                  <c:v>Column2</c:v>
                </c:pt>
              </c:strCache>
            </c:strRef>
          </c:tx>
          <c:cat>
            <c:strRef>
              <c:f>Sheet1!$A$2:$A$8</c:f>
              <c:strCache>
                <c:ptCount val="7"/>
                <c:pt idx="0">
                  <c:v>Data 1</c:v>
                </c:pt>
                <c:pt idx="1">
                  <c:v>Data 2</c:v>
                </c:pt>
                <c:pt idx="2">
                  <c:v>Data 3</c:v>
                </c:pt>
                <c:pt idx="3">
                  <c:v>Data 4</c:v>
                </c:pt>
                <c:pt idx="4">
                  <c:v>Data 5</c:v>
                </c:pt>
                <c:pt idx="5">
                  <c:v>Data 6</c:v>
                </c:pt>
                <c:pt idx="6">
                  <c:v>Data 7</c:v>
                </c:pt>
              </c:strCache>
            </c:strRef>
          </c:cat>
          <c:val>
            <c:numRef>
              <c:f>Sheet1!$D$2:$D$8</c:f>
              <c:numCache>
                <c:formatCode>General</c:formatCode>
                <c:ptCount val="7"/>
              </c:numCache>
            </c:numRef>
          </c:val>
          <c:extLst>
            <c:ext xmlns:c16="http://schemas.microsoft.com/office/drawing/2014/chart" uri="{C3380CC4-5D6E-409C-BE32-E72D297353CC}">
              <c16:uniqueId val="{00000012-FD7E-F24F-9688-38F54F5ED63F}"/>
            </c:ext>
          </c:extLst>
        </c:ser>
        <c:dLbls>
          <c:showLegendKey val="0"/>
          <c:showVal val="0"/>
          <c:showCatName val="0"/>
          <c:showSerName val="0"/>
          <c:showPercent val="0"/>
          <c:showBubbleSize val="0"/>
          <c:showLeaderLines val="0"/>
        </c:dLbls>
        <c:firstSliceAng val="0"/>
      </c:pieChart>
    </c:plotArea>
    <c:legend>
      <c:legendPos val="r"/>
      <c:overlay val="0"/>
      <c:txPr>
        <a:bodyPr/>
        <a:lstStyle/>
        <a:p>
          <a:pPr>
            <a:defRPr sz="1200"/>
          </a:pPr>
          <a:endParaRPr lang="sr-Latn-RS"/>
        </a:p>
      </c:txPr>
    </c:legend>
    <c:plotVisOnly val="1"/>
    <c:dispBlanksAs val="zero"/>
    <c:showDLblsOverMax val="0"/>
  </c:chart>
  <c:txPr>
    <a:bodyPr/>
    <a:lstStyle/>
    <a:p>
      <a:pPr>
        <a:defRPr sz="1800"/>
      </a:pPr>
      <a:endParaRPr lang="sr-Latn-R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652D2-3D61-4089-BC6E-6B048CCF3A88}" type="datetimeFigureOut">
              <a:rPr lang="en-US" smtClean="0"/>
              <a:t>4/25/2024</a:t>
            </a:fld>
            <a:endParaRPr lang="en-US" dirty="0"/>
          </a:p>
        </p:txBody>
      </p:sp>
      <p:sp>
        <p:nvSpPr>
          <p:cNvPr id="4" name="Footer Placeholder 3"/>
          <p:cNvSpPr>
            <a:spLocks noGrp="1"/>
          </p:cNvSpPr>
          <p:nvPr>
            <p:ph type="ftr" sz="quarter" idx="2"/>
            <p:custDataLst>
              <p:tags r:id="rId2"/>
            </p:custDataLst>
          </p:nvPr>
        </p:nvSpPr>
        <p:spPr>
          <a:xfrm>
            <a:off x="0" y="8685213"/>
            <a:ext cx="6858000" cy="457200"/>
          </a:xfrm>
          <a:prstGeom prst="rect">
            <a:avLst/>
          </a:prstGeom>
        </p:spPr>
        <p:txBody>
          <a:bodyPr vert="horz" lIns="91440" tIns="45720" rIns="91440" bIns="45720" rtlCol="0" anchor="b"/>
          <a:lstStyle>
            <a:lvl1pPr algn="l">
              <a:defRPr sz="1200"/>
            </a:lvl1pPr>
          </a:lstStyle>
          <a:p>
            <a:pPr algn="ctr"/>
            <a:r>
              <a:rPr lang="en-US" sz="600" i="1" dirty="0">
                <a:solidFill>
                  <a:srgbClr val="000000"/>
                </a:solidFill>
                <a:latin typeface="Arial" panose="020B0604020202020204" pitchFamily="34" charset="0"/>
              </a:rPr>
              <a:t>© 2021 by The Hartford. Classification: Company Confidential. No part of this document may be reproduced, published or used without the permission of The Hartford.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849AD4-EF89-4248-9F4A-173D3C9A7F18}" type="slidenum">
              <a:rPr lang="en-US" smtClean="0"/>
              <a:t>‹#›</a:t>
            </a:fld>
            <a:endParaRPr lang="en-US" dirty="0"/>
          </a:p>
        </p:txBody>
      </p:sp>
    </p:spTree>
    <p:extLst>
      <p:ext uri="{BB962C8B-B14F-4D97-AF65-F5344CB8AC3E}">
        <p14:creationId xmlns:p14="http://schemas.microsoft.com/office/powerpoint/2010/main" val="77975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6148" name="Rectangle 4"/>
          <p:cNvSpPr>
            <a:spLocks noGrp="1" noRot="1" noChangeAspect="1" noChangeArrowheads="1" noTextEdit="1"/>
          </p:cNvSpPr>
          <p:nvPr>
            <p:ph type="sldImg" idx="2"/>
          </p:nvPr>
        </p:nvSpPr>
        <p:spPr bwMode="auto">
          <a:xfrm>
            <a:off x="393700" y="685800"/>
            <a:ext cx="60706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3014" name="Rectangle 6"/>
          <p:cNvSpPr>
            <a:spLocks noGrp="1" noChangeArrowheads="1"/>
          </p:cNvSpPr>
          <p:nvPr>
            <p:ph type="ftr" sz="quarter" idx="4"/>
            <p:custDataLst>
              <p:tags r:id="rId2"/>
            </p:custDataLst>
          </p:nvPr>
        </p:nvSpPr>
        <p:spPr bwMode="auto">
          <a:xfrm>
            <a:off x="0" y="8685213"/>
            <a:ext cx="6858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lang="en-US" sz="600" b="0" i="1" u="none">
                <a:solidFill>
                  <a:srgbClr val="000000"/>
                </a:solidFill>
                <a:latin typeface="Arial" panose="020B0604020202020204" pitchFamily="34" charset="0"/>
              </a:defRPr>
            </a:lvl1pPr>
          </a:lstStyle>
          <a:p>
            <a:pPr>
              <a:defRPr/>
            </a:pPr>
            <a:r>
              <a:rPr lang="en-US" dirty="0"/>
              <a:t>© 2021 by The Hartford. Classification: Company Confidential. No part of this document may be reproduced, published or used without the permission of The Hartford.</a:t>
            </a:r>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B2B284-1554-48B6-A6E2-FFBA963387BB}" type="slidenum">
              <a:rPr lang="en-US" altLang="en-US"/>
              <a:pPr>
                <a:defRPr/>
              </a:pPr>
              <a:t>‹#›</a:t>
            </a:fld>
            <a:endParaRPr lang="en-US" altLang="en-US" dirty="0"/>
          </a:p>
        </p:txBody>
      </p:sp>
    </p:spTree>
    <p:extLst>
      <p:ext uri="{BB962C8B-B14F-4D97-AF65-F5344CB8AC3E}">
        <p14:creationId xmlns:p14="http://schemas.microsoft.com/office/powerpoint/2010/main" val="294642098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2000" kern="1200">
        <a:solidFill>
          <a:schemeClr val="tx1"/>
        </a:solidFill>
        <a:latin typeface="Arial" charset="0"/>
        <a:ea typeface="+mn-ea"/>
        <a:cs typeface="+mn-cs"/>
      </a:defRPr>
    </a:lvl1pPr>
    <a:lvl2pPr marL="772257" algn="l" rtl="0" eaLnBrk="0" fontAlgn="base" hangingPunct="0">
      <a:spcBef>
        <a:spcPct val="30000"/>
      </a:spcBef>
      <a:spcAft>
        <a:spcPct val="0"/>
      </a:spcAft>
      <a:defRPr sz="2000" kern="1200">
        <a:solidFill>
          <a:schemeClr val="tx1"/>
        </a:solidFill>
        <a:latin typeface="Arial" charset="0"/>
        <a:ea typeface="+mn-ea"/>
        <a:cs typeface="+mn-cs"/>
      </a:defRPr>
    </a:lvl2pPr>
    <a:lvl3pPr marL="1544513" algn="l" rtl="0" eaLnBrk="0" fontAlgn="base" hangingPunct="0">
      <a:spcBef>
        <a:spcPct val="30000"/>
      </a:spcBef>
      <a:spcAft>
        <a:spcPct val="0"/>
      </a:spcAft>
      <a:defRPr sz="2000" kern="1200">
        <a:solidFill>
          <a:schemeClr val="tx1"/>
        </a:solidFill>
        <a:latin typeface="Arial" charset="0"/>
        <a:ea typeface="+mn-ea"/>
        <a:cs typeface="+mn-cs"/>
      </a:defRPr>
    </a:lvl3pPr>
    <a:lvl4pPr marL="2316770" algn="l" rtl="0" eaLnBrk="0" fontAlgn="base" hangingPunct="0">
      <a:spcBef>
        <a:spcPct val="30000"/>
      </a:spcBef>
      <a:spcAft>
        <a:spcPct val="0"/>
      </a:spcAft>
      <a:defRPr sz="2000" kern="1200">
        <a:solidFill>
          <a:schemeClr val="tx1"/>
        </a:solidFill>
        <a:latin typeface="Arial" charset="0"/>
        <a:ea typeface="+mn-ea"/>
        <a:cs typeface="+mn-cs"/>
      </a:defRPr>
    </a:lvl4pPr>
    <a:lvl5pPr marL="3089026" algn="l" rtl="0" eaLnBrk="0" fontAlgn="base" hangingPunct="0">
      <a:spcBef>
        <a:spcPct val="30000"/>
      </a:spcBef>
      <a:spcAft>
        <a:spcPct val="0"/>
      </a:spcAft>
      <a:defRPr sz="2000" kern="1200">
        <a:solidFill>
          <a:schemeClr val="tx1"/>
        </a:solidFill>
        <a:latin typeface="Arial" charset="0"/>
        <a:ea typeface="+mn-ea"/>
        <a:cs typeface="+mn-cs"/>
      </a:defRPr>
    </a:lvl5pPr>
    <a:lvl6pPr marL="3861283" algn="l" defTabSz="1544513" rtl="0" eaLnBrk="1" latinLnBrk="0" hangingPunct="1">
      <a:defRPr sz="2000" kern="1200">
        <a:solidFill>
          <a:schemeClr val="tx1"/>
        </a:solidFill>
        <a:latin typeface="+mn-lt"/>
        <a:ea typeface="+mn-ea"/>
        <a:cs typeface="+mn-cs"/>
      </a:defRPr>
    </a:lvl6pPr>
    <a:lvl7pPr marL="4633539" algn="l" defTabSz="1544513" rtl="0" eaLnBrk="1" latinLnBrk="0" hangingPunct="1">
      <a:defRPr sz="2000" kern="1200">
        <a:solidFill>
          <a:schemeClr val="tx1"/>
        </a:solidFill>
        <a:latin typeface="+mn-lt"/>
        <a:ea typeface="+mn-ea"/>
        <a:cs typeface="+mn-cs"/>
      </a:defRPr>
    </a:lvl7pPr>
    <a:lvl8pPr marL="5405796" algn="l" defTabSz="1544513" rtl="0" eaLnBrk="1" latinLnBrk="0" hangingPunct="1">
      <a:defRPr sz="2000" kern="1200">
        <a:solidFill>
          <a:schemeClr val="tx1"/>
        </a:solidFill>
        <a:latin typeface="+mn-lt"/>
        <a:ea typeface="+mn-ea"/>
        <a:cs typeface="+mn-cs"/>
      </a:defRPr>
    </a:lvl8pPr>
    <a:lvl9pPr marL="6178052" algn="l" defTabSz="1544513"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a:t>
            </a:fld>
            <a:endParaRPr lang="en-US" altLang="en-US" dirty="0"/>
          </a:p>
        </p:txBody>
      </p:sp>
    </p:spTree>
    <p:extLst>
      <p:ext uri="{BB962C8B-B14F-4D97-AF65-F5344CB8AC3E}">
        <p14:creationId xmlns:p14="http://schemas.microsoft.com/office/powerpoint/2010/main" val="406669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10</a:t>
            </a:fld>
            <a:endParaRPr lang="en-US" altLang="en-US" dirty="0"/>
          </a:p>
        </p:txBody>
      </p:sp>
    </p:spTree>
    <p:extLst>
      <p:ext uri="{BB962C8B-B14F-4D97-AF65-F5344CB8AC3E}">
        <p14:creationId xmlns:p14="http://schemas.microsoft.com/office/powerpoint/2010/main" val="398786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11</a:t>
            </a:fld>
            <a:endParaRPr lang="en-US" altLang="en-US" dirty="0"/>
          </a:p>
        </p:txBody>
      </p:sp>
    </p:spTree>
    <p:extLst>
      <p:ext uri="{BB962C8B-B14F-4D97-AF65-F5344CB8AC3E}">
        <p14:creationId xmlns:p14="http://schemas.microsoft.com/office/powerpoint/2010/main" val="22806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12</a:t>
            </a:fld>
            <a:endParaRPr lang="en-US" altLang="en-US" dirty="0"/>
          </a:p>
        </p:txBody>
      </p:sp>
    </p:spTree>
    <p:extLst>
      <p:ext uri="{BB962C8B-B14F-4D97-AF65-F5344CB8AC3E}">
        <p14:creationId xmlns:p14="http://schemas.microsoft.com/office/powerpoint/2010/main" val="2369069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13</a:t>
            </a:fld>
            <a:endParaRPr lang="en-US" altLang="en-US" dirty="0"/>
          </a:p>
        </p:txBody>
      </p:sp>
    </p:spTree>
    <p:extLst>
      <p:ext uri="{BB962C8B-B14F-4D97-AF65-F5344CB8AC3E}">
        <p14:creationId xmlns:p14="http://schemas.microsoft.com/office/powerpoint/2010/main" val="2622175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14</a:t>
            </a:fld>
            <a:endParaRPr lang="en-US" altLang="en-US" dirty="0"/>
          </a:p>
        </p:txBody>
      </p:sp>
    </p:spTree>
    <p:extLst>
      <p:ext uri="{BB962C8B-B14F-4D97-AF65-F5344CB8AC3E}">
        <p14:creationId xmlns:p14="http://schemas.microsoft.com/office/powerpoint/2010/main" val="276009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15</a:t>
            </a:fld>
            <a:endParaRPr lang="en-US" altLang="en-US" dirty="0"/>
          </a:p>
        </p:txBody>
      </p:sp>
    </p:spTree>
    <p:extLst>
      <p:ext uri="{BB962C8B-B14F-4D97-AF65-F5344CB8AC3E}">
        <p14:creationId xmlns:p14="http://schemas.microsoft.com/office/powerpoint/2010/main" val="286798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16</a:t>
            </a:fld>
            <a:endParaRPr lang="en-US" altLang="en-US" dirty="0"/>
          </a:p>
        </p:txBody>
      </p:sp>
    </p:spTree>
    <p:extLst>
      <p:ext uri="{BB962C8B-B14F-4D97-AF65-F5344CB8AC3E}">
        <p14:creationId xmlns:p14="http://schemas.microsoft.com/office/powerpoint/2010/main" val="3335196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17</a:t>
            </a:fld>
            <a:endParaRPr lang="en-US" altLang="en-US" dirty="0"/>
          </a:p>
        </p:txBody>
      </p:sp>
    </p:spTree>
    <p:extLst>
      <p:ext uri="{BB962C8B-B14F-4D97-AF65-F5344CB8AC3E}">
        <p14:creationId xmlns:p14="http://schemas.microsoft.com/office/powerpoint/2010/main" val="3618991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18</a:t>
            </a:fld>
            <a:endParaRPr lang="en-US" altLang="en-US" dirty="0"/>
          </a:p>
        </p:txBody>
      </p:sp>
    </p:spTree>
    <p:extLst>
      <p:ext uri="{BB962C8B-B14F-4D97-AF65-F5344CB8AC3E}">
        <p14:creationId xmlns:p14="http://schemas.microsoft.com/office/powerpoint/2010/main" val="2808949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19</a:t>
            </a:fld>
            <a:endParaRPr lang="en-US" altLang="en-US" dirty="0"/>
          </a:p>
        </p:txBody>
      </p:sp>
    </p:spTree>
    <p:extLst>
      <p:ext uri="{BB962C8B-B14F-4D97-AF65-F5344CB8AC3E}">
        <p14:creationId xmlns:p14="http://schemas.microsoft.com/office/powerpoint/2010/main" val="383530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a:t>
            </a:fld>
            <a:endParaRPr lang="en-US" altLang="en-US" dirty="0"/>
          </a:p>
        </p:txBody>
      </p:sp>
    </p:spTree>
    <p:extLst>
      <p:ext uri="{BB962C8B-B14F-4D97-AF65-F5344CB8AC3E}">
        <p14:creationId xmlns:p14="http://schemas.microsoft.com/office/powerpoint/2010/main" val="400193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20</a:t>
            </a:fld>
            <a:endParaRPr lang="en-US" altLang="en-US" dirty="0"/>
          </a:p>
        </p:txBody>
      </p:sp>
    </p:spTree>
    <p:extLst>
      <p:ext uri="{BB962C8B-B14F-4D97-AF65-F5344CB8AC3E}">
        <p14:creationId xmlns:p14="http://schemas.microsoft.com/office/powerpoint/2010/main" val="2703126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AIA 2020 Code of Ethics and Professional Conduct states, “The Code is not intended to suggest or define the standard of care an architect is required to meet in providing its professional services and should not be used in a civil action against an architect as evidence that the standard of care has been breached. Finally, architects should continue to consult with state laws or regulations governing the practice of architecture.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Canon II (Obligations to the Public) Commentary states, “This rule extends only to violations of the building laws that threaten the public safety. The obligation under this rule applies only to the safety of the finished project, an obligation coextensive with the usual undertaking of an architect.”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ASCE 2020 Code of Ethics, footnote 1 states, “This Code does not establish a standard of care, nor should it be interpreted as such.”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pPr>
              <a:defRPr/>
            </a:pPr>
            <a:endParaRPr lang="en-US" altLang="en-US" dirty="0"/>
          </a:p>
        </p:txBody>
      </p:sp>
      <p:sp>
        <p:nvSpPr>
          <p:cNvPr id="5" name="Footer Placeholder 4"/>
          <p:cNvSpPr>
            <a:spLocks noGrp="1"/>
          </p:cNvSpPr>
          <p:nvPr>
            <p:ph type="ftr" sz="quarter" idx="4"/>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21</a:t>
            </a:fld>
            <a:endParaRPr lang="en-US" altLang="en-US" dirty="0"/>
          </a:p>
        </p:txBody>
      </p:sp>
    </p:spTree>
    <p:extLst>
      <p:ext uri="{BB962C8B-B14F-4D97-AF65-F5344CB8AC3E}">
        <p14:creationId xmlns:p14="http://schemas.microsoft.com/office/powerpoint/2010/main" val="339462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23</a:t>
            </a:fld>
            <a:endParaRPr lang="en-US" altLang="en-US" dirty="0"/>
          </a:p>
        </p:txBody>
      </p:sp>
    </p:spTree>
    <p:extLst>
      <p:ext uri="{BB962C8B-B14F-4D97-AF65-F5344CB8AC3E}">
        <p14:creationId xmlns:p14="http://schemas.microsoft.com/office/powerpoint/2010/main" val="3677366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24</a:t>
            </a:fld>
            <a:endParaRPr lang="en-US" altLang="en-US" dirty="0"/>
          </a:p>
        </p:txBody>
      </p:sp>
    </p:spTree>
    <p:extLst>
      <p:ext uri="{BB962C8B-B14F-4D97-AF65-F5344CB8AC3E}">
        <p14:creationId xmlns:p14="http://schemas.microsoft.com/office/powerpoint/2010/main" val="1757317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25</a:t>
            </a:fld>
            <a:endParaRPr lang="en-US" altLang="en-US" dirty="0"/>
          </a:p>
        </p:txBody>
      </p:sp>
    </p:spTree>
    <p:extLst>
      <p:ext uri="{BB962C8B-B14F-4D97-AF65-F5344CB8AC3E}">
        <p14:creationId xmlns:p14="http://schemas.microsoft.com/office/powerpoint/2010/main" val="287971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26</a:t>
            </a:fld>
            <a:endParaRPr lang="en-US" altLang="en-US" dirty="0"/>
          </a:p>
        </p:txBody>
      </p:sp>
    </p:spTree>
    <p:extLst>
      <p:ext uri="{BB962C8B-B14F-4D97-AF65-F5344CB8AC3E}">
        <p14:creationId xmlns:p14="http://schemas.microsoft.com/office/powerpoint/2010/main" val="3593522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27</a:t>
            </a:fld>
            <a:endParaRPr lang="en-US" altLang="en-US" dirty="0"/>
          </a:p>
        </p:txBody>
      </p:sp>
    </p:spTree>
    <p:extLst>
      <p:ext uri="{BB962C8B-B14F-4D97-AF65-F5344CB8AC3E}">
        <p14:creationId xmlns:p14="http://schemas.microsoft.com/office/powerpoint/2010/main" val="1543959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28</a:t>
            </a:fld>
            <a:endParaRPr lang="en-US" altLang="en-US" dirty="0"/>
          </a:p>
        </p:txBody>
      </p:sp>
    </p:spTree>
    <p:extLst>
      <p:ext uri="{BB962C8B-B14F-4D97-AF65-F5344CB8AC3E}">
        <p14:creationId xmlns:p14="http://schemas.microsoft.com/office/powerpoint/2010/main" val="432646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29</a:t>
            </a:fld>
            <a:endParaRPr lang="en-US" altLang="en-US" dirty="0"/>
          </a:p>
        </p:txBody>
      </p:sp>
    </p:spTree>
    <p:extLst>
      <p:ext uri="{BB962C8B-B14F-4D97-AF65-F5344CB8AC3E}">
        <p14:creationId xmlns:p14="http://schemas.microsoft.com/office/powerpoint/2010/main" val="1664696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30</a:t>
            </a:fld>
            <a:endParaRPr lang="en-US" altLang="en-US" dirty="0"/>
          </a:p>
        </p:txBody>
      </p:sp>
    </p:spTree>
    <p:extLst>
      <p:ext uri="{BB962C8B-B14F-4D97-AF65-F5344CB8AC3E}">
        <p14:creationId xmlns:p14="http://schemas.microsoft.com/office/powerpoint/2010/main" val="258445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3</a:t>
            </a:fld>
            <a:endParaRPr lang="en-US" altLang="en-US" dirty="0"/>
          </a:p>
        </p:txBody>
      </p:sp>
    </p:spTree>
    <p:extLst>
      <p:ext uri="{BB962C8B-B14F-4D97-AF65-F5344CB8AC3E}">
        <p14:creationId xmlns:p14="http://schemas.microsoft.com/office/powerpoint/2010/main" val="2260634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31</a:t>
            </a:fld>
            <a:endParaRPr lang="en-US" altLang="en-US" dirty="0"/>
          </a:p>
        </p:txBody>
      </p:sp>
    </p:spTree>
    <p:extLst>
      <p:ext uri="{BB962C8B-B14F-4D97-AF65-F5344CB8AC3E}">
        <p14:creationId xmlns:p14="http://schemas.microsoft.com/office/powerpoint/2010/main" val="610138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32</a:t>
            </a:fld>
            <a:endParaRPr lang="en-US" altLang="en-US" dirty="0"/>
          </a:p>
        </p:txBody>
      </p:sp>
    </p:spTree>
    <p:extLst>
      <p:ext uri="{BB962C8B-B14F-4D97-AF65-F5344CB8AC3E}">
        <p14:creationId xmlns:p14="http://schemas.microsoft.com/office/powerpoint/2010/main" val="1137743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33</a:t>
            </a:fld>
            <a:endParaRPr lang="en-US" altLang="en-US" dirty="0"/>
          </a:p>
        </p:txBody>
      </p:sp>
    </p:spTree>
    <p:extLst>
      <p:ext uri="{BB962C8B-B14F-4D97-AF65-F5344CB8AC3E}">
        <p14:creationId xmlns:p14="http://schemas.microsoft.com/office/powerpoint/2010/main" val="1790946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34</a:t>
            </a:fld>
            <a:endParaRPr lang="en-US" altLang="en-US" dirty="0"/>
          </a:p>
        </p:txBody>
      </p:sp>
    </p:spTree>
    <p:extLst>
      <p:ext uri="{BB962C8B-B14F-4D97-AF65-F5344CB8AC3E}">
        <p14:creationId xmlns:p14="http://schemas.microsoft.com/office/powerpoint/2010/main" val="3441728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35</a:t>
            </a:fld>
            <a:endParaRPr lang="en-US" altLang="en-US" dirty="0"/>
          </a:p>
        </p:txBody>
      </p:sp>
    </p:spTree>
    <p:extLst>
      <p:ext uri="{BB962C8B-B14F-4D97-AF65-F5344CB8AC3E}">
        <p14:creationId xmlns:p14="http://schemas.microsoft.com/office/powerpoint/2010/main" val="306199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4</a:t>
            </a:fld>
            <a:endParaRPr lang="en-US" altLang="en-US" dirty="0"/>
          </a:p>
        </p:txBody>
      </p:sp>
    </p:spTree>
    <p:extLst>
      <p:ext uri="{BB962C8B-B14F-4D97-AF65-F5344CB8AC3E}">
        <p14:creationId xmlns:p14="http://schemas.microsoft.com/office/powerpoint/2010/main" val="335642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5</a:t>
            </a:fld>
            <a:endParaRPr lang="en-US" altLang="en-US" dirty="0"/>
          </a:p>
        </p:txBody>
      </p:sp>
    </p:spTree>
    <p:extLst>
      <p:ext uri="{BB962C8B-B14F-4D97-AF65-F5344CB8AC3E}">
        <p14:creationId xmlns:p14="http://schemas.microsoft.com/office/powerpoint/2010/main" val="154072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6</a:t>
            </a:fld>
            <a:endParaRPr lang="en-US" altLang="en-US" dirty="0"/>
          </a:p>
        </p:txBody>
      </p:sp>
    </p:spTree>
    <p:extLst>
      <p:ext uri="{BB962C8B-B14F-4D97-AF65-F5344CB8AC3E}">
        <p14:creationId xmlns:p14="http://schemas.microsoft.com/office/powerpoint/2010/main" val="39431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7</a:t>
            </a:fld>
            <a:endParaRPr lang="en-US" altLang="en-US" dirty="0"/>
          </a:p>
        </p:txBody>
      </p:sp>
    </p:spTree>
    <p:extLst>
      <p:ext uri="{BB962C8B-B14F-4D97-AF65-F5344CB8AC3E}">
        <p14:creationId xmlns:p14="http://schemas.microsoft.com/office/powerpoint/2010/main" val="23157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8</a:t>
            </a:fld>
            <a:endParaRPr lang="en-US" altLang="en-US" dirty="0"/>
          </a:p>
        </p:txBody>
      </p:sp>
    </p:spTree>
    <p:extLst>
      <p:ext uri="{BB962C8B-B14F-4D97-AF65-F5344CB8AC3E}">
        <p14:creationId xmlns:p14="http://schemas.microsoft.com/office/powerpoint/2010/main" val="216497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Footer Placeholder 4"/>
          <p:cNvSpPr>
            <a:spLocks noGrp="1"/>
          </p:cNvSpPr>
          <p:nvPr>
            <p:ph type="ftr" sz="quarter" idx="11"/>
            <p:custDataLst>
              <p:tags r:id="rId1"/>
            </p:custDataLst>
          </p:nvPr>
        </p:nvSpPr>
        <p:spPr/>
        <p:txBody>
          <a:bodyPr/>
          <a:lstStyle/>
          <a:p>
            <a:pPr>
              <a:defRPr/>
            </a:pPr>
            <a:r>
              <a:rPr lang="en-US" dirty="0"/>
              <a:t>© 2021 by The Hartford. Classification: Company Confidential. No part of this document may be reproduced, published or used without the permission of The Hartford.</a:t>
            </a:r>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9</a:t>
            </a:fld>
            <a:endParaRPr lang="en-US" altLang="en-US" dirty="0"/>
          </a:p>
        </p:txBody>
      </p:sp>
    </p:spTree>
    <p:extLst>
      <p:ext uri="{BB962C8B-B14F-4D97-AF65-F5344CB8AC3E}">
        <p14:creationId xmlns:p14="http://schemas.microsoft.com/office/powerpoint/2010/main" val="1089958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bjClassifierImageBotto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1594" y="9293225"/>
            <a:ext cx="14630400" cy="400050"/>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1443" b="36565"/>
          <a:stretch/>
        </p:blipFill>
        <p:spPr>
          <a:xfrm>
            <a:off x="712367" y="0"/>
            <a:ext cx="7619627" cy="9756775"/>
          </a:xfrm>
          <a:prstGeom prst="rect">
            <a:avLst/>
          </a:prstGeom>
        </p:spPr>
      </p:pic>
      <p:sp>
        <p:nvSpPr>
          <p:cNvPr id="3075" name="Rectangle 3"/>
          <p:cNvSpPr>
            <a:spLocks noGrp="1" noChangeArrowheads="1"/>
          </p:cNvSpPr>
          <p:nvPr>
            <p:ph type="subTitle" idx="1"/>
          </p:nvPr>
        </p:nvSpPr>
        <p:spPr>
          <a:xfrm>
            <a:off x="690485" y="7545387"/>
            <a:ext cx="12091512" cy="1300903"/>
          </a:xfrm>
        </p:spPr>
        <p:txBody>
          <a:bodyPr/>
          <a:lstStyle>
            <a:lvl1pPr marL="0" indent="0">
              <a:buFontTx/>
              <a:buNone/>
              <a:defRPr sz="2000" b="0">
                <a:solidFill>
                  <a:srgbClr val="3A5A78"/>
                </a:solidFill>
              </a:defRPr>
            </a:lvl1pPr>
          </a:lstStyle>
          <a:p>
            <a:pPr lvl="0"/>
            <a:r>
              <a:rPr lang="en-US" altLang="en-US" noProof="0" dirty="0"/>
              <a:t>Presenter’s Name</a:t>
            </a:r>
          </a:p>
          <a:p>
            <a:pPr lvl="0"/>
            <a:r>
              <a:rPr lang="en-US" altLang="en-US" noProof="0" dirty="0"/>
              <a:t>Presenter’s Title</a:t>
            </a:r>
          </a:p>
          <a:p>
            <a:pPr lvl="0"/>
            <a:r>
              <a:rPr lang="en-US" altLang="en-US" noProof="0" dirty="0"/>
              <a:t>Month 00, 0000</a:t>
            </a:r>
          </a:p>
        </p:txBody>
      </p:sp>
      <p:pic>
        <p:nvPicPr>
          <p:cNvPr id="7" name="Picture 7"/>
          <p:cNvPicPr>
            <a:picLocks noChangeAspect="1" noChangeArrowheads="1"/>
          </p:cNvPicPr>
          <p:nvPr userDrawn="1"/>
        </p:nvPicPr>
        <p:blipFill>
          <a:blip r:embed="rId4"/>
          <a:srcRect/>
          <a:stretch>
            <a:fillRect/>
          </a:stretch>
        </p:blipFill>
        <p:spPr bwMode="auto">
          <a:xfrm>
            <a:off x="-2196" y="5640387"/>
            <a:ext cx="13487400" cy="1760291"/>
          </a:xfrm>
          <a:prstGeom prst="rect">
            <a:avLst/>
          </a:prstGeom>
          <a:solidFill>
            <a:srgbClr val="B6D3E9"/>
          </a:solidFill>
          <a:ln w="9525">
            <a:noFill/>
            <a:miter lim="800000"/>
            <a:headEnd/>
            <a:tailEnd/>
          </a:ln>
        </p:spPr>
      </p:pic>
      <p:pic>
        <p:nvPicPr>
          <p:cNvPr id="8" name="Picture 18" descr="Hartford_Logo"/>
          <p:cNvPicPr>
            <a:picLocks noChangeAspect="1" noChangeArrowheads="1"/>
          </p:cNvPicPr>
          <p:nvPr userDrawn="1"/>
        </p:nvPicPr>
        <p:blipFill>
          <a:blip r:embed="rId5"/>
          <a:srcRect/>
          <a:stretch>
            <a:fillRect/>
          </a:stretch>
        </p:blipFill>
        <p:spPr bwMode="auto">
          <a:xfrm>
            <a:off x="13742194" y="5640387"/>
            <a:ext cx="1766082" cy="1752600"/>
          </a:xfrm>
          <a:prstGeom prst="rect">
            <a:avLst/>
          </a:prstGeom>
          <a:noFill/>
          <a:ln w="9525">
            <a:noFill/>
            <a:miter lim="800000"/>
            <a:headEnd/>
            <a:tailEnd/>
          </a:ln>
        </p:spPr>
      </p:pic>
      <p:sp>
        <p:nvSpPr>
          <p:cNvPr id="3074" name="Rectangle 2"/>
          <p:cNvSpPr>
            <a:spLocks noGrp="1" noChangeArrowheads="1"/>
          </p:cNvSpPr>
          <p:nvPr userDrawn="1">
            <p:ph type="ctrTitle" hasCustomPrompt="1"/>
          </p:nvPr>
        </p:nvSpPr>
        <p:spPr>
          <a:xfrm>
            <a:off x="701010" y="5640387"/>
            <a:ext cx="12080987" cy="1752600"/>
          </a:xfrm>
        </p:spPr>
        <p:txBody>
          <a:bodyPr anchor="ctr" anchorCtr="0"/>
          <a:lstStyle>
            <a:lvl1pPr>
              <a:defRPr b="1"/>
            </a:lvl1pPr>
          </a:lstStyle>
          <a:p>
            <a:pPr lvl="0"/>
            <a:r>
              <a:rPr lang="en-US" altLang="en-US" noProof="0" dirty="0"/>
              <a:t>PRESENTATION TITLE SLIDE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Layou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1188F9D2-5B65-4C92-8FFB-3F149C9EBFE1}" type="slidenum">
              <a:rPr lang="en-US" altLang="en-US"/>
              <a:pPr>
                <a:defRPr/>
              </a:pPr>
              <a:t>‹#›</a:t>
            </a:fld>
            <a:endParaRPr lang="en-US" altLang="en-US" dirty="0"/>
          </a:p>
        </p:txBody>
      </p:sp>
      <p:sp>
        <p:nvSpPr>
          <p:cNvPr id="7" name="Content Placeholder 2"/>
          <p:cNvSpPr>
            <a:spLocks noGrp="1"/>
          </p:cNvSpPr>
          <p:nvPr>
            <p:ph idx="1"/>
          </p:nvPr>
        </p:nvSpPr>
        <p:spPr>
          <a:xfrm>
            <a:off x="518208" y="1951355"/>
            <a:ext cx="15718965" cy="6829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hasCustomPrompt="1"/>
          </p:nvPr>
        </p:nvSpPr>
        <p:spPr bwMode="auto">
          <a:xfrm>
            <a:off x="518208" y="497406"/>
            <a:ext cx="13588556" cy="1170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add title </a:t>
            </a:r>
            <a:r>
              <a:rPr lang="en-US" dirty="0"/>
              <a:t>– use sentence case</a:t>
            </a:r>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bjClassifierImageBotto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1594" y="9293225"/>
            <a:ext cx="14630400" cy="40005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443" b="36565"/>
          <a:stretch/>
        </p:blipFill>
        <p:spPr>
          <a:xfrm>
            <a:off x="712367" y="0"/>
            <a:ext cx="7619627" cy="9756775"/>
          </a:xfrm>
          <a:prstGeom prst="rect">
            <a:avLst/>
          </a:prstGeom>
        </p:spPr>
      </p:pic>
      <p:sp>
        <p:nvSpPr>
          <p:cNvPr id="2" name="Rectangle 1">
            <a:extLst>
              <a:ext uri="{FF2B5EF4-FFF2-40B4-BE49-F238E27FC236}">
                <a16:creationId xmlns:a16="http://schemas.microsoft.com/office/drawing/2014/main" id="{762E7447-A8E4-4D4F-B047-F0A5DD2F2A9F}"/>
              </a:ext>
            </a:extLst>
          </p:cNvPr>
          <p:cNvSpPr/>
          <p:nvPr userDrawn="1"/>
        </p:nvSpPr>
        <p:spPr>
          <a:xfrm>
            <a:off x="-7459" y="5640387"/>
            <a:ext cx="13487399" cy="1752600"/>
          </a:xfrm>
          <a:prstGeom prst="rect">
            <a:avLst/>
          </a:prstGeom>
          <a:solidFill>
            <a:srgbClr val="B6D3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18" descr="Hartford_Logo"/>
          <p:cNvPicPr>
            <a:picLocks noChangeAspect="1" noChangeArrowheads="1"/>
          </p:cNvPicPr>
          <p:nvPr userDrawn="1"/>
        </p:nvPicPr>
        <p:blipFill>
          <a:blip r:embed="rId4"/>
          <a:srcRect/>
          <a:stretch>
            <a:fillRect/>
          </a:stretch>
        </p:blipFill>
        <p:spPr bwMode="auto">
          <a:xfrm>
            <a:off x="13742194" y="5640387"/>
            <a:ext cx="1766082" cy="1752600"/>
          </a:xfrm>
          <a:prstGeom prst="rect">
            <a:avLst/>
          </a:prstGeom>
          <a:noFill/>
          <a:ln w="9525">
            <a:noFill/>
            <a:miter lim="800000"/>
            <a:headEnd/>
            <a:tailEnd/>
          </a:ln>
        </p:spPr>
      </p:pic>
      <p:sp>
        <p:nvSpPr>
          <p:cNvPr id="3074" name="Rectangle 2"/>
          <p:cNvSpPr>
            <a:spLocks noGrp="1" noChangeArrowheads="1"/>
          </p:cNvSpPr>
          <p:nvPr userDrawn="1">
            <p:ph type="ctrTitle" hasCustomPrompt="1"/>
          </p:nvPr>
        </p:nvSpPr>
        <p:spPr>
          <a:xfrm>
            <a:off x="701010" y="5640387"/>
            <a:ext cx="12080987" cy="1676400"/>
          </a:xfrm>
        </p:spPr>
        <p:txBody>
          <a:bodyPr anchor="ctr" anchorCtr="0"/>
          <a:lstStyle>
            <a:lvl1pPr>
              <a:defRPr b="0">
                <a:solidFill>
                  <a:srgbClr val="3A5A78"/>
                </a:solidFill>
              </a:defRPr>
            </a:lvl1pPr>
          </a:lstStyle>
          <a:p>
            <a:pPr lvl="0"/>
            <a:r>
              <a:rPr lang="en-US" altLang="en-US" noProof="0" dirty="0"/>
              <a:t>INTERNAL DIVIDER PAGE</a:t>
            </a:r>
          </a:p>
        </p:txBody>
      </p:sp>
    </p:spTree>
    <p:extLst>
      <p:ext uri="{BB962C8B-B14F-4D97-AF65-F5344CB8AC3E}">
        <p14:creationId xmlns:p14="http://schemas.microsoft.com/office/powerpoint/2010/main" val="396440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pic>
        <p:nvPicPr>
          <p:cNvPr id="8" name="bjClassifierImageBotto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1594" y="9293225"/>
            <a:ext cx="14630400" cy="400050"/>
          </a:xfrm>
          <a:prstGeom prst="rect">
            <a:avLst/>
          </a:prstGeom>
        </p:spPr>
      </p:pic>
      <p:sp>
        <p:nvSpPr>
          <p:cNvPr id="2" name="Title 1"/>
          <p:cNvSpPr>
            <a:spLocks noGrp="1"/>
          </p:cNvSpPr>
          <p:nvPr>
            <p:ph type="title"/>
          </p:nvPr>
        </p:nvSpPr>
        <p:spPr>
          <a:xfrm>
            <a:off x="559594" y="230187"/>
            <a:ext cx="14173200" cy="1179576"/>
          </a:xfrm>
        </p:spPr>
        <p:txBody>
          <a:bodyPr/>
          <a:lstStyle/>
          <a:p>
            <a:r>
              <a:rPr lang="en-US" dirty="0"/>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188F9D2-5B65-4C92-8FFB-3F149C9EBFE1}" type="slidenum">
              <a:rPr lang="en-US" altLang="en-US"/>
              <a:pPr>
                <a:defRPr/>
              </a:pPr>
              <a:t>‹#›</a:t>
            </a:fld>
            <a:endParaRPr lang="en-US" altLang="en-US" dirty="0"/>
          </a:p>
        </p:txBody>
      </p:sp>
      <p:sp>
        <p:nvSpPr>
          <p:cNvPr id="6" name="Content Placeholder 2"/>
          <p:cNvSpPr>
            <a:spLocks noGrp="1"/>
          </p:cNvSpPr>
          <p:nvPr>
            <p:ph idx="1"/>
          </p:nvPr>
        </p:nvSpPr>
        <p:spPr>
          <a:xfrm>
            <a:off x="518208" y="1830387"/>
            <a:ext cx="15718965" cy="6829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2A7888CC-A97D-4440-8229-399165F08B27}" type="slidenum">
              <a:rPr lang="en-US" altLang="en-US" smtClean="0"/>
              <a:pPr>
                <a:defRPr/>
              </a:pPr>
              <a:t>‹#›</a:t>
            </a:fld>
            <a:endParaRPr lang="en-US" altLang="en-US" dirty="0"/>
          </a:p>
        </p:txBody>
      </p:sp>
      <p:sp>
        <p:nvSpPr>
          <p:cNvPr id="5" name="Content Placeholder 2"/>
          <p:cNvSpPr>
            <a:spLocks noGrp="1"/>
          </p:cNvSpPr>
          <p:nvPr>
            <p:ph idx="11"/>
          </p:nvPr>
        </p:nvSpPr>
        <p:spPr>
          <a:xfrm>
            <a:off x="518208" y="1830387"/>
            <a:ext cx="7427643" cy="6829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8809530" y="1830387"/>
            <a:ext cx="7427643" cy="6829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20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2A7888CC-A97D-4440-8229-399165F08B27}" type="slidenum">
              <a:rPr lang="en-US" altLang="en-US" smtClean="0"/>
              <a:pPr>
                <a:defRPr/>
              </a:pPr>
              <a:t>‹#›</a:t>
            </a:fld>
            <a:endParaRPr lang="en-US" altLang="en-US" dirty="0"/>
          </a:p>
        </p:txBody>
      </p:sp>
      <p:sp>
        <p:nvSpPr>
          <p:cNvPr id="7" name="TextBox 6"/>
          <p:cNvSpPr txBox="1"/>
          <p:nvPr userDrawn="1"/>
        </p:nvSpPr>
        <p:spPr>
          <a:xfrm>
            <a:off x="864394" y="8154987"/>
            <a:ext cx="5715000" cy="369332"/>
          </a:xfrm>
          <a:prstGeom prst="rect">
            <a:avLst/>
          </a:prstGeom>
          <a:noFill/>
        </p:spPr>
        <p:txBody>
          <a:bodyPr wrap="square" rtlCol="0">
            <a:spAutoFit/>
          </a:bodyPr>
          <a:lstStyle/>
          <a:p>
            <a:r>
              <a:rPr lang="en-US" dirty="0"/>
              <a:t>Sample Charts</a:t>
            </a:r>
          </a:p>
        </p:txBody>
      </p:sp>
      <p:graphicFrame>
        <p:nvGraphicFramePr>
          <p:cNvPr id="8" name="Chart 2"/>
          <p:cNvGraphicFramePr>
            <a:graphicFrameLocks/>
          </p:cNvGraphicFramePr>
          <p:nvPr userDrawn="1">
            <p:extLst>
              <p:ext uri="{D42A27DB-BD31-4B8C-83A1-F6EECF244321}">
                <p14:modId xmlns:p14="http://schemas.microsoft.com/office/powerpoint/2010/main" val="1660166369"/>
              </p:ext>
            </p:extLst>
          </p:nvPr>
        </p:nvGraphicFramePr>
        <p:xfrm>
          <a:off x="605304" y="2439987"/>
          <a:ext cx="5974090" cy="5404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userDrawn="1">
            <p:extLst>
              <p:ext uri="{D42A27DB-BD31-4B8C-83A1-F6EECF244321}">
                <p14:modId xmlns:p14="http://schemas.microsoft.com/office/powerpoint/2010/main" val="2645655450"/>
              </p:ext>
            </p:extLst>
          </p:nvPr>
        </p:nvGraphicFramePr>
        <p:xfrm>
          <a:off x="8712994" y="2363787"/>
          <a:ext cx="5974080" cy="5404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760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9594" y="228600"/>
            <a:ext cx="14173200" cy="1179576"/>
          </a:xfrm>
        </p:spPr>
        <p:txBody>
          <a:bodyPr/>
          <a:lstStyle/>
          <a:p>
            <a:r>
              <a:rPr lang="en-US" dirty="0"/>
              <a:t>Click to edit Master title style</a:t>
            </a:r>
          </a:p>
        </p:txBody>
      </p:sp>
      <p:sp>
        <p:nvSpPr>
          <p:cNvPr id="3" name="Content Placeholder 2"/>
          <p:cNvSpPr>
            <a:spLocks noGrp="1"/>
          </p:cNvSpPr>
          <p:nvPr>
            <p:ph idx="1"/>
          </p:nvPr>
        </p:nvSpPr>
        <p:spPr>
          <a:xfrm>
            <a:off x="518208" y="4553162"/>
            <a:ext cx="7427643" cy="42279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188F9D2-5B65-4C92-8FFB-3F149C9EBFE1}" type="slidenum">
              <a:rPr lang="en-US" altLang="en-US"/>
              <a:pPr>
                <a:defRPr/>
              </a:pPr>
              <a:t>‹#›</a:t>
            </a:fld>
            <a:endParaRPr lang="en-US" altLang="en-US" dirty="0"/>
          </a:p>
        </p:txBody>
      </p:sp>
      <p:sp>
        <p:nvSpPr>
          <p:cNvPr id="5" name="Content Placeholder 2"/>
          <p:cNvSpPr>
            <a:spLocks noGrp="1"/>
          </p:cNvSpPr>
          <p:nvPr>
            <p:ph idx="11"/>
          </p:nvPr>
        </p:nvSpPr>
        <p:spPr>
          <a:xfrm>
            <a:off x="8809530" y="4553162"/>
            <a:ext cx="7427643" cy="42279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518208" y="1830387"/>
            <a:ext cx="15718965" cy="22765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96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9594" y="228600"/>
            <a:ext cx="14173200" cy="1179576"/>
          </a:xfrm>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163B6C9-B84A-40BC-93CF-54B09D60C2F0}"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B7265E8-8161-46F2-A219-55BD5CF01B9F}"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443" b="36565"/>
          <a:stretch/>
        </p:blipFill>
        <p:spPr>
          <a:xfrm>
            <a:off x="712367" y="0"/>
            <a:ext cx="7619627" cy="9756775"/>
          </a:xfrm>
          <a:prstGeom prst="rect">
            <a:avLst/>
          </a:prstGeom>
        </p:spPr>
      </p:pic>
      <p:pic>
        <p:nvPicPr>
          <p:cNvPr id="7" name="Picture 7"/>
          <p:cNvPicPr>
            <a:picLocks noChangeAspect="1" noChangeArrowheads="1"/>
          </p:cNvPicPr>
          <p:nvPr userDrawn="1"/>
        </p:nvPicPr>
        <p:blipFill>
          <a:blip r:embed="rId3"/>
          <a:srcRect/>
          <a:stretch>
            <a:fillRect/>
          </a:stretch>
        </p:blipFill>
        <p:spPr bwMode="auto">
          <a:xfrm>
            <a:off x="-2196" y="5640387"/>
            <a:ext cx="13487400" cy="1760291"/>
          </a:xfrm>
          <a:prstGeom prst="rect">
            <a:avLst/>
          </a:prstGeom>
          <a:solidFill>
            <a:srgbClr val="B6D3E9"/>
          </a:solidFill>
          <a:ln w="9525">
            <a:noFill/>
            <a:miter lim="800000"/>
            <a:headEnd/>
            <a:tailEnd/>
          </a:ln>
        </p:spPr>
      </p:pic>
      <p:pic>
        <p:nvPicPr>
          <p:cNvPr id="8" name="Picture 18" descr="Hartford_Logo"/>
          <p:cNvPicPr>
            <a:picLocks noChangeAspect="1" noChangeArrowheads="1"/>
          </p:cNvPicPr>
          <p:nvPr userDrawn="1"/>
        </p:nvPicPr>
        <p:blipFill>
          <a:blip r:embed="rId4"/>
          <a:srcRect/>
          <a:stretch>
            <a:fillRect/>
          </a:stretch>
        </p:blipFill>
        <p:spPr bwMode="auto">
          <a:xfrm>
            <a:off x="13742194" y="5640387"/>
            <a:ext cx="1766082" cy="1752600"/>
          </a:xfrm>
          <a:prstGeom prst="rect">
            <a:avLst/>
          </a:prstGeom>
          <a:noFill/>
          <a:ln w="9525">
            <a:noFill/>
            <a:miter lim="800000"/>
            <a:headEnd/>
            <a:tailEnd/>
          </a:ln>
        </p:spPr>
      </p:pic>
      <p:sp>
        <p:nvSpPr>
          <p:cNvPr id="3074" name="Rectangle 2"/>
          <p:cNvSpPr>
            <a:spLocks noGrp="1" noChangeArrowheads="1"/>
          </p:cNvSpPr>
          <p:nvPr userDrawn="1">
            <p:ph type="ctrTitle" hasCustomPrompt="1"/>
          </p:nvPr>
        </p:nvSpPr>
        <p:spPr>
          <a:xfrm>
            <a:off x="701010" y="5640387"/>
            <a:ext cx="12080987" cy="1752600"/>
          </a:xfrm>
        </p:spPr>
        <p:txBody>
          <a:bodyPr anchor="ctr" anchorCtr="0"/>
          <a:lstStyle>
            <a:lvl1pPr>
              <a:defRPr b="1" baseline="0"/>
            </a:lvl1pPr>
          </a:lstStyle>
          <a:p>
            <a:pPr lvl="0"/>
            <a:r>
              <a:rPr lang="en-US" altLang="en-US" noProof="0" dirty="0"/>
              <a:t>CLOSING SLIDE</a:t>
            </a:r>
          </a:p>
        </p:txBody>
      </p:sp>
    </p:spTree>
    <p:extLst>
      <p:ext uri="{BB962C8B-B14F-4D97-AF65-F5344CB8AC3E}">
        <p14:creationId xmlns:p14="http://schemas.microsoft.com/office/powerpoint/2010/main" val="43451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59594" y="230187"/>
            <a:ext cx="14173200" cy="1179576"/>
          </a:xfrm>
          <a:prstGeom prst="rect">
            <a:avLst/>
          </a:prstGeom>
          <a:noFill/>
          <a:ln w="9525">
            <a:noFill/>
            <a:miter lim="800000"/>
            <a:headEnd/>
            <a:tailEnd/>
          </a:ln>
        </p:spPr>
        <p:txBody>
          <a:bodyPr vert="horz" wrap="square" lIns="154451" tIns="77226" rIns="154451" bIns="77226"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18208" y="1830387"/>
            <a:ext cx="15718965" cy="6829743"/>
          </a:xfrm>
          <a:prstGeom prst="rect">
            <a:avLst/>
          </a:prstGeom>
          <a:noFill/>
          <a:ln w="9525">
            <a:noFill/>
            <a:miter lim="800000"/>
            <a:headEnd/>
            <a:tailEnd/>
          </a:ln>
        </p:spPr>
        <p:txBody>
          <a:bodyPr vert="horz" wrap="square" lIns="154451" tIns="77226" rIns="154451" bIns="77226" numCol="1" anchor="t" anchorCtr="0" compatLnSpc="1">
            <a:prstTxWarp prst="textNoShape">
              <a:avLst/>
            </a:prstTxWarp>
          </a:bodyPr>
          <a:lstStyle/>
          <a:p>
            <a:pPr lvl="0"/>
            <a:r>
              <a:rPr lang="en-US" altLang="en-US" dirty="0"/>
              <a:t>Level 1 text is Arial 28pt, indented with a bullet</a:t>
            </a:r>
          </a:p>
          <a:p>
            <a:pPr lvl="1"/>
            <a:r>
              <a:rPr lang="en-US" altLang="en-US" dirty="0"/>
              <a:t>Use the “Increase Indent” and “Decrease Indent” buttons </a:t>
            </a:r>
            <a:br>
              <a:rPr lang="en-US" altLang="en-US" dirty="0"/>
            </a:br>
            <a:r>
              <a:rPr lang="en-US" altLang="en-US" dirty="0"/>
              <a:t>to change text levels</a:t>
            </a:r>
          </a:p>
          <a:p>
            <a:pPr lvl="1"/>
            <a:r>
              <a:rPr lang="en-US" altLang="en-US" dirty="0"/>
              <a:t>Level 2 text is Arial 24pt, indented, with a dash</a:t>
            </a:r>
          </a:p>
          <a:p>
            <a:pPr lvl="2"/>
            <a:r>
              <a:rPr lang="en-US" altLang="en-US" dirty="0"/>
              <a:t>Level 3 text is Arial 20pt</a:t>
            </a:r>
          </a:p>
          <a:p>
            <a:pPr lvl="3"/>
            <a:r>
              <a:rPr lang="en-US" altLang="en-US" dirty="0"/>
              <a:t>Level 4 text is Arial 20pt</a:t>
            </a:r>
          </a:p>
          <a:p>
            <a:pPr lvl="4"/>
            <a:r>
              <a:rPr lang="en-US" altLang="en-US" dirty="0"/>
              <a:t>Level 5 text is Arial 20pt</a:t>
            </a:r>
          </a:p>
          <a:p>
            <a:pPr lvl="0"/>
            <a:r>
              <a:rPr lang="en-US" altLang="en-US" dirty="0"/>
              <a:t>These sample slides illustrate how to use this template</a:t>
            </a:r>
          </a:p>
          <a:p>
            <a:pPr lvl="0"/>
            <a:r>
              <a:rPr lang="en-US" altLang="en-US" dirty="0"/>
              <a:t>Use, modify or delete these slides as appropriate</a:t>
            </a:r>
          </a:p>
        </p:txBody>
      </p:sp>
      <p:sp>
        <p:nvSpPr>
          <p:cNvPr id="1030" name="Rectangle 6"/>
          <p:cNvSpPr>
            <a:spLocks noGrp="1" noChangeArrowheads="1"/>
          </p:cNvSpPr>
          <p:nvPr>
            <p:ph type="sldNum" sz="quarter" idx="4"/>
          </p:nvPr>
        </p:nvSpPr>
        <p:spPr bwMode="auto">
          <a:xfrm>
            <a:off x="15722679" y="9106324"/>
            <a:ext cx="838915" cy="456220"/>
          </a:xfrm>
          <a:prstGeom prst="rect">
            <a:avLst/>
          </a:prstGeom>
          <a:noFill/>
          <a:ln>
            <a:noFill/>
          </a:ln>
          <a:effectLst/>
        </p:spPr>
        <p:txBody>
          <a:bodyPr vert="horz" wrap="square" lIns="154451" tIns="77226" rIns="154451" bIns="77226" numCol="1" anchor="t" anchorCtr="0" compatLnSpc="1">
            <a:prstTxWarp prst="textNoShape">
              <a:avLst/>
            </a:prstTxWarp>
          </a:bodyPr>
          <a:lstStyle>
            <a:lvl1pPr algn="r">
              <a:defRPr sz="1500">
                <a:solidFill>
                  <a:schemeClr val="bg2"/>
                </a:solidFill>
              </a:defRPr>
            </a:lvl1pPr>
          </a:lstStyle>
          <a:p>
            <a:pPr>
              <a:defRPr/>
            </a:pPr>
            <a:fld id="{2A7888CC-A97D-4440-8229-399165F08B27}" type="slidenum">
              <a:rPr lang="en-US" altLang="en-US"/>
              <a:pPr>
                <a:defRPr/>
              </a:pPr>
              <a:t>‹#›</a:t>
            </a:fld>
            <a:endParaRPr lang="en-US" altLang="en-US" dirty="0"/>
          </a:p>
        </p:txBody>
      </p:sp>
      <p:cxnSp>
        <p:nvCxnSpPr>
          <p:cNvPr id="3" name="Straight Connector 2"/>
          <p:cNvCxnSpPr>
            <a:cxnSpLocks/>
          </p:cNvCxnSpPr>
          <p:nvPr userDrawn="1"/>
        </p:nvCxnSpPr>
        <p:spPr>
          <a:xfrm>
            <a:off x="330994" y="1598846"/>
            <a:ext cx="1626930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9" descr="Hartford_Logo"/>
          <p:cNvPicPr>
            <a:picLocks noChangeAspect="1" noChangeArrowheads="1"/>
          </p:cNvPicPr>
          <p:nvPr userDrawn="1"/>
        </p:nvPicPr>
        <p:blipFill>
          <a:blip r:embed="rId11"/>
          <a:srcRect/>
          <a:stretch>
            <a:fillRect/>
          </a:stretch>
        </p:blipFill>
        <p:spPr bwMode="auto">
          <a:xfrm>
            <a:off x="15412251" y="230187"/>
            <a:ext cx="1188052" cy="1178983"/>
          </a:xfrm>
          <a:prstGeom prst="rect">
            <a:avLst/>
          </a:prstGeom>
          <a:noFill/>
          <a:ln w="9525">
            <a:noFill/>
            <a:miter lim="800000"/>
            <a:headEnd/>
            <a:tailEnd/>
          </a:ln>
        </p:spPr>
      </p:pic>
      <p:sp>
        <p:nvSpPr>
          <p:cNvPr id="4" name="TextBox 3">
            <a:extLst>
              <a:ext uri="{FF2B5EF4-FFF2-40B4-BE49-F238E27FC236}">
                <a16:creationId xmlns:a16="http://schemas.microsoft.com/office/drawing/2014/main" id="{DF93A0E1-E976-05BA-312A-01A3528BE49B}"/>
              </a:ext>
            </a:extLst>
          </p:cNvPr>
          <p:cNvSpPr txBox="1"/>
          <p:nvPr userDrawn="1">
            <p:extLst>
              <p:ext uri="{1162E1C5-73C7-4A58-AE30-91384D911F3F}">
                <p184:classification xmlns:p184="http://schemas.microsoft.com/office/powerpoint/2018/4/main" val="ftr"/>
              </p:ext>
            </p:extLst>
          </p:nvPr>
        </p:nvSpPr>
        <p:spPr>
          <a:xfrm>
            <a:off x="6035675" y="9601835"/>
            <a:ext cx="5219700" cy="91440"/>
          </a:xfrm>
          <a:prstGeom prst="rect">
            <a:avLst/>
          </a:prstGeom>
        </p:spPr>
        <p:txBody>
          <a:bodyPr horzOverflow="overflow" lIns="0" tIns="0" rIns="0" bIns="0">
            <a:spAutoFit/>
          </a:bodyPr>
          <a:lstStyle/>
          <a:p>
            <a:pPr algn="l"/>
            <a:r>
              <a:rPr lang="en-US" sz="600" dirty="0">
                <a:solidFill>
                  <a:srgbClr val="000000"/>
                </a:solidFill>
                <a:latin typeface="Calibri" panose="020F0502020204030204" pitchFamily="34" charset="0"/>
                <a:cs typeface="Calibri" panose="020F0502020204030204" pitchFamily="34" charset="0"/>
              </a:rPr>
              <a:t>© 2024 by The Hartford. Classification: Company Confidential. No part of this document may be reproduced, published, or used without the permission of The Hartford.</a:t>
            </a:r>
          </a:p>
        </p:txBody>
      </p:sp>
    </p:spTree>
  </p:cSld>
  <p:clrMap bg1="lt1" tx1="dk1" bg2="lt2" tx2="dk2" accent1="accent1" accent2="accent2" accent3="accent3" accent4="accent4" accent5="accent5" accent6="accent6" hlink="hlink" folHlink="folHlink"/>
  <p:sldLayoutIdLst>
    <p:sldLayoutId id="2147483653" r:id="rId1"/>
    <p:sldLayoutId id="2147483656" r:id="rId2"/>
    <p:sldLayoutId id="2147483652" r:id="rId3"/>
    <p:sldLayoutId id="2147483654" r:id="rId4"/>
    <p:sldLayoutId id="2147483658" r:id="rId5"/>
    <p:sldLayoutId id="2147483655" r:id="rId6"/>
    <p:sldLayoutId id="2147483651" r:id="rId7"/>
    <p:sldLayoutId id="2147483650" r:id="rId8"/>
    <p:sldLayoutId id="2147483659" r:id="rId9"/>
  </p:sldLayoutIdLst>
  <p:hf hdr="0" ftr="0" dt="0"/>
  <p:txStyles>
    <p:titleStyle>
      <a:lvl1pPr algn="l" rtl="0" eaLnBrk="0" fontAlgn="base" hangingPunct="0">
        <a:spcBef>
          <a:spcPct val="0"/>
        </a:spcBef>
        <a:spcAft>
          <a:spcPct val="0"/>
        </a:spcAft>
        <a:defRPr sz="3200" b="1">
          <a:solidFill>
            <a:srgbClr val="3A5A78"/>
          </a:solidFill>
          <a:latin typeface="+mj-lt"/>
          <a:ea typeface="+mj-ea"/>
          <a:cs typeface="+mj-cs"/>
        </a:defRPr>
      </a:lvl1pPr>
      <a:lvl2pPr algn="l" rtl="0" eaLnBrk="0" fontAlgn="base" hangingPunct="0">
        <a:spcBef>
          <a:spcPct val="0"/>
        </a:spcBef>
        <a:spcAft>
          <a:spcPct val="0"/>
        </a:spcAft>
        <a:defRPr sz="2700" b="1">
          <a:solidFill>
            <a:srgbClr val="3A5A78"/>
          </a:solidFill>
          <a:latin typeface="Arial" charset="0"/>
        </a:defRPr>
      </a:lvl2pPr>
      <a:lvl3pPr algn="l" rtl="0" eaLnBrk="0" fontAlgn="base" hangingPunct="0">
        <a:spcBef>
          <a:spcPct val="0"/>
        </a:spcBef>
        <a:spcAft>
          <a:spcPct val="0"/>
        </a:spcAft>
        <a:defRPr sz="2700" b="1">
          <a:solidFill>
            <a:srgbClr val="3A5A78"/>
          </a:solidFill>
          <a:latin typeface="Arial" charset="0"/>
        </a:defRPr>
      </a:lvl3pPr>
      <a:lvl4pPr algn="l" rtl="0" eaLnBrk="0" fontAlgn="base" hangingPunct="0">
        <a:spcBef>
          <a:spcPct val="0"/>
        </a:spcBef>
        <a:spcAft>
          <a:spcPct val="0"/>
        </a:spcAft>
        <a:defRPr sz="2700" b="1">
          <a:solidFill>
            <a:srgbClr val="3A5A78"/>
          </a:solidFill>
          <a:latin typeface="Arial" charset="0"/>
        </a:defRPr>
      </a:lvl4pPr>
      <a:lvl5pPr algn="l" rtl="0" eaLnBrk="0" fontAlgn="base" hangingPunct="0">
        <a:spcBef>
          <a:spcPct val="0"/>
        </a:spcBef>
        <a:spcAft>
          <a:spcPct val="0"/>
        </a:spcAft>
        <a:defRPr sz="2700" b="1">
          <a:solidFill>
            <a:srgbClr val="3A5A78"/>
          </a:solidFill>
          <a:latin typeface="Arial" charset="0"/>
        </a:defRPr>
      </a:lvl5pPr>
      <a:lvl6pPr marL="772257" algn="l" rtl="0" fontAlgn="base">
        <a:spcBef>
          <a:spcPct val="0"/>
        </a:spcBef>
        <a:spcAft>
          <a:spcPct val="0"/>
        </a:spcAft>
        <a:defRPr sz="2700" b="1">
          <a:solidFill>
            <a:srgbClr val="3A5A78"/>
          </a:solidFill>
          <a:latin typeface="Arial" charset="0"/>
        </a:defRPr>
      </a:lvl6pPr>
      <a:lvl7pPr marL="1544513" algn="l" rtl="0" fontAlgn="base">
        <a:spcBef>
          <a:spcPct val="0"/>
        </a:spcBef>
        <a:spcAft>
          <a:spcPct val="0"/>
        </a:spcAft>
        <a:defRPr sz="2700" b="1">
          <a:solidFill>
            <a:srgbClr val="3A5A78"/>
          </a:solidFill>
          <a:latin typeface="Arial" charset="0"/>
        </a:defRPr>
      </a:lvl7pPr>
      <a:lvl8pPr marL="2316770" algn="l" rtl="0" fontAlgn="base">
        <a:spcBef>
          <a:spcPct val="0"/>
        </a:spcBef>
        <a:spcAft>
          <a:spcPct val="0"/>
        </a:spcAft>
        <a:defRPr sz="2700" b="1">
          <a:solidFill>
            <a:srgbClr val="3A5A78"/>
          </a:solidFill>
          <a:latin typeface="Arial" charset="0"/>
        </a:defRPr>
      </a:lvl8pPr>
      <a:lvl9pPr marL="3089026" algn="l" rtl="0" fontAlgn="base">
        <a:spcBef>
          <a:spcPct val="0"/>
        </a:spcBef>
        <a:spcAft>
          <a:spcPct val="0"/>
        </a:spcAft>
        <a:defRPr sz="2700" b="1">
          <a:solidFill>
            <a:srgbClr val="3A5A78"/>
          </a:solidFill>
          <a:latin typeface="Arial" charset="0"/>
        </a:defRPr>
      </a:lvl9pPr>
    </p:titleStyle>
    <p:bodyStyle>
      <a:lvl1pPr marL="386128" indent="-386128" algn="l" rtl="0" eaLnBrk="0" fontAlgn="base" hangingPunct="0">
        <a:spcBef>
          <a:spcPct val="20000"/>
        </a:spcBef>
        <a:spcAft>
          <a:spcPct val="0"/>
        </a:spcAft>
        <a:buChar char="•"/>
        <a:defRPr sz="2800">
          <a:solidFill>
            <a:schemeClr val="tx1"/>
          </a:solidFill>
          <a:latin typeface="+mn-lt"/>
          <a:ea typeface="+mn-ea"/>
          <a:cs typeface="+mn-cs"/>
        </a:defRPr>
      </a:lvl1pPr>
      <a:lvl2pPr marL="1262962" indent="-482660" algn="l" rtl="0" eaLnBrk="0" fontAlgn="base" hangingPunct="0">
        <a:spcBef>
          <a:spcPct val="20000"/>
        </a:spcBef>
        <a:spcAft>
          <a:spcPct val="0"/>
        </a:spcAft>
        <a:buChar char="–"/>
        <a:defRPr sz="2400">
          <a:solidFill>
            <a:schemeClr val="tx1"/>
          </a:solidFill>
          <a:latin typeface="+mn-lt"/>
        </a:defRPr>
      </a:lvl2pPr>
      <a:lvl3pPr marL="1930641" indent="-386128" algn="l" rtl="0" eaLnBrk="0" fontAlgn="base" hangingPunct="0">
        <a:spcBef>
          <a:spcPct val="20000"/>
        </a:spcBef>
        <a:spcAft>
          <a:spcPct val="0"/>
        </a:spcAft>
        <a:buChar char="•"/>
        <a:defRPr sz="2000">
          <a:solidFill>
            <a:schemeClr val="tx1"/>
          </a:solidFill>
          <a:latin typeface="+mn-lt"/>
        </a:defRPr>
      </a:lvl3pPr>
      <a:lvl4pPr marL="2702898" indent="-386128" algn="l" rtl="0" eaLnBrk="0" fontAlgn="base" hangingPunct="0">
        <a:spcBef>
          <a:spcPct val="20000"/>
        </a:spcBef>
        <a:spcAft>
          <a:spcPct val="0"/>
        </a:spcAft>
        <a:buChar char="–"/>
        <a:defRPr sz="2000">
          <a:solidFill>
            <a:schemeClr val="tx1"/>
          </a:solidFill>
          <a:latin typeface="+mn-lt"/>
        </a:defRPr>
      </a:lvl4pPr>
      <a:lvl5pPr marL="3475154" indent="-386128" algn="l" rtl="0" eaLnBrk="0" fontAlgn="base" hangingPunct="0">
        <a:spcBef>
          <a:spcPct val="20000"/>
        </a:spcBef>
        <a:spcAft>
          <a:spcPct val="0"/>
        </a:spcAft>
        <a:buChar char="»"/>
        <a:defRPr sz="2000">
          <a:solidFill>
            <a:schemeClr val="tx1"/>
          </a:solidFill>
          <a:latin typeface="+mn-lt"/>
        </a:defRPr>
      </a:lvl5pPr>
      <a:lvl6pPr marL="4247411" indent="-386128" algn="l" rtl="0" fontAlgn="base">
        <a:spcBef>
          <a:spcPct val="20000"/>
        </a:spcBef>
        <a:spcAft>
          <a:spcPct val="0"/>
        </a:spcAft>
        <a:buChar char="»"/>
        <a:defRPr>
          <a:solidFill>
            <a:schemeClr val="tx1"/>
          </a:solidFill>
          <a:latin typeface="+mn-lt"/>
        </a:defRPr>
      </a:lvl6pPr>
      <a:lvl7pPr marL="5019667" indent="-386128" algn="l" rtl="0" fontAlgn="base">
        <a:spcBef>
          <a:spcPct val="20000"/>
        </a:spcBef>
        <a:spcAft>
          <a:spcPct val="0"/>
        </a:spcAft>
        <a:buChar char="»"/>
        <a:defRPr>
          <a:solidFill>
            <a:schemeClr val="tx1"/>
          </a:solidFill>
          <a:latin typeface="+mn-lt"/>
        </a:defRPr>
      </a:lvl7pPr>
      <a:lvl8pPr marL="5791924" indent="-386128" algn="l" rtl="0" fontAlgn="base">
        <a:spcBef>
          <a:spcPct val="20000"/>
        </a:spcBef>
        <a:spcAft>
          <a:spcPct val="0"/>
        </a:spcAft>
        <a:buChar char="»"/>
        <a:defRPr>
          <a:solidFill>
            <a:schemeClr val="tx1"/>
          </a:solidFill>
          <a:latin typeface="+mn-lt"/>
        </a:defRPr>
      </a:lvl8pPr>
      <a:lvl9pPr marL="6564180" indent="-386128" algn="l" rtl="0" fontAlgn="base">
        <a:spcBef>
          <a:spcPct val="20000"/>
        </a:spcBef>
        <a:spcAft>
          <a:spcPct val="0"/>
        </a:spcAft>
        <a:buChar char="»"/>
        <a:defRPr>
          <a:solidFill>
            <a:schemeClr val="tx1"/>
          </a:solidFill>
          <a:latin typeface="+mn-lt"/>
        </a:defRPr>
      </a:lvl9pPr>
    </p:bodyStyle>
    <p:otherStyle>
      <a:defPPr>
        <a:defRPr lang="en-US"/>
      </a:defPPr>
      <a:lvl1pPr marL="0" algn="l" defTabSz="1544513" rtl="0" eaLnBrk="1" latinLnBrk="0" hangingPunct="1">
        <a:defRPr sz="3000" kern="1200">
          <a:solidFill>
            <a:schemeClr val="tx1"/>
          </a:solidFill>
          <a:latin typeface="+mn-lt"/>
          <a:ea typeface="+mn-ea"/>
          <a:cs typeface="+mn-cs"/>
        </a:defRPr>
      </a:lvl1pPr>
      <a:lvl2pPr marL="772257" algn="l" defTabSz="1544513" rtl="0" eaLnBrk="1" latinLnBrk="0" hangingPunct="1">
        <a:defRPr sz="3000" kern="1200">
          <a:solidFill>
            <a:schemeClr val="tx1"/>
          </a:solidFill>
          <a:latin typeface="+mn-lt"/>
          <a:ea typeface="+mn-ea"/>
          <a:cs typeface="+mn-cs"/>
        </a:defRPr>
      </a:lvl2pPr>
      <a:lvl3pPr marL="1544513" algn="l" defTabSz="1544513" rtl="0" eaLnBrk="1" latinLnBrk="0" hangingPunct="1">
        <a:defRPr sz="3000" kern="1200">
          <a:solidFill>
            <a:schemeClr val="tx1"/>
          </a:solidFill>
          <a:latin typeface="+mn-lt"/>
          <a:ea typeface="+mn-ea"/>
          <a:cs typeface="+mn-cs"/>
        </a:defRPr>
      </a:lvl3pPr>
      <a:lvl4pPr marL="2316770" algn="l" defTabSz="1544513" rtl="0" eaLnBrk="1" latinLnBrk="0" hangingPunct="1">
        <a:defRPr sz="3000" kern="1200">
          <a:solidFill>
            <a:schemeClr val="tx1"/>
          </a:solidFill>
          <a:latin typeface="+mn-lt"/>
          <a:ea typeface="+mn-ea"/>
          <a:cs typeface="+mn-cs"/>
        </a:defRPr>
      </a:lvl4pPr>
      <a:lvl5pPr marL="3089026" algn="l" defTabSz="1544513" rtl="0" eaLnBrk="1" latinLnBrk="0" hangingPunct="1">
        <a:defRPr sz="3000" kern="1200">
          <a:solidFill>
            <a:schemeClr val="tx1"/>
          </a:solidFill>
          <a:latin typeface="+mn-lt"/>
          <a:ea typeface="+mn-ea"/>
          <a:cs typeface="+mn-cs"/>
        </a:defRPr>
      </a:lvl5pPr>
      <a:lvl6pPr marL="3861283" algn="l" defTabSz="1544513" rtl="0" eaLnBrk="1" latinLnBrk="0" hangingPunct="1">
        <a:defRPr sz="3000" kern="1200">
          <a:solidFill>
            <a:schemeClr val="tx1"/>
          </a:solidFill>
          <a:latin typeface="+mn-lt"/>
          <a:ea typeface="+mn-ea"/>
          <a:cs typeface="+mn-cs"/>
        </a:defRPr>
      </a:lvl6pPr>
      <a:lvl7pPr marL="4633539" algn="l" defTabSz="1544513" rtl="0" eaLnBrk="1" latinLnBrk="0" hangingPunct="1">
        <a:defRPr sz="3000" kern="1200">
          <a:solidFill>
            <a:schemeClr val="tx1"/>
          </a:solidFill>
          <a:latin typeface="+mn-lt"/>
          <a:ea typeface="+mn-ea"/>
          <a:cs typeface="+mn-cs"/>
        </a:defRPr>
      </a:lvl7pPr>
      <a:lvl8pPr marL="5405796" algn="l" defTabSz="1544513" rtl="0" eaLnBrk="1" latinLnBrk="0" hangingPunct="1">
        <a:defRPr sz="3000" kern="1200">
          <a:solidFill>
            <a:schemeClr val="tx1"/>
          </a:solidFill>
          <a:latin typeface="+mn-lt"/>
          <a:ea typeface="+mn-ea"/>
          <a:cs typeface="+mn-cs"/>
        </a:defRPr>
      </a:lvl8pPr>
      <a:lvl9pPr marL="6178052" algn="l" defTabSz="1544513" rtl="0" eaLnBrk="1" latinLnBrk="0" hangingPunct="1">
        <a:defRPr sz="3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9" descr="Hartford_Logo"/>
          <p:cNvPicPr>
            <a:picLocks noChangeAspect="1" noChangeArrowheads="1"/>
          </p:cNvPicPr>
          <p:nvPr userDrawn="1"/>
        </p:nvPicPr>
        <p:blipFill>
          <a:blip r:embed="rId3"/>
          <a:srcRect/>
          <a:stretch>
            <a:fillRect/>
          </a:stretch>
        </p:blipFill>
        <p:spPr bwMode="auto">
          <a:xfrm>
            <a:off x="14826496" y="365879"/>
            <a:ext cx="1571417" cy="1174427"/>
          </a:xfrm>
          <a:prstGeom prst="rect">
            <a:avLst/>
          </a:prstGeom>
          <a:noFill/>
          <a:ln w="9525">
            <a:noFill/>
            <a:miter lim="800000"/>
            <a:headEnd/>
            <a:tailEnd/>
          </a:ln>
        </p:spPr>
      </p:pic>
      <p:sp>
        <p:nvSpPr>
          <p:cNvPr id="1027" name="Rectangle 2"/>
          <p:cNvSpPr>
            <a:spLocks noGrp="1" noChangeArrowheads="1"/>
          </p:cNvSpPr>
          <p:nvPr>
            <p:ph type="title"/>
          </p:nvPr>
        </p:nvSpPr>
        <p:spPr bwMode="auto">
          <a:xfrm>
            <a:off x="518208" y="497406"/>
            <a:ext cx="13588556" cy="1170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add title </a:t>
            </a:r>
            <a:r>
              <a:rPr lang="en-US" dirty="0"/>
              <a:t>– use sentence case</a:t>
            </a:r>
            <a:endParaRPr lang="en-US" altLang="en-US" dirty="0"/>
          </a:p>
        </p:txBody>
      </p:sp>
      <p:sp>
        <p:nvSpPr>
          <p:cNvPr id="1028" name="Rectangle 3"/>
          <p:cNvSpPr>
            <a:spLocks noGrp="1" noChangeArrowheads="1"/>
          </p:cNvSpPr>
          <p:nvPr>
            <p:ph type="body" idx="1"/>
          </p:nvPr>
        </p:nvSpPr>
        <p:spPr bwMode="auto">
          <a:xfrm>
            <a:off x="518208" y="1951355"/>
            <a:ext cx="15718965" cy="68297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Level 1 text is Arial 18pt, indented with a bullet</a:t>
            </a:r>
          </a:p>
          <a:p>
            <a:pPr lvl="1"/>
            <a:r>
              <a:rPr lang="en-US" altLang="en-US"/>
              <a:t>Use the “Increase Indent” and “Decrease Indent” buttons </a:t>
            </a:r>
            <a:br>
              <a:rPr lang="en-US" altLang="en-US"/>
            </a:br>
            <a:r>
              <a:rPr lang="en-US" altLang="en-US"/>
              <a:t>to change text levels</a:t>
            </a:r>
          </a:p>
          <a:p>
            <a:pPr lvl="1"/>
            <a:r>
              <a:rPr lang="en-US" altLang="en-US"/>
              <a:t>Level 2 text is Arial 18pt, indented, with a dash</a:t>
            </a:r>
          </a:p>
          <a:p>
            <a:pPr lvl="2"/>
            <a:r>
              <a:rPr lang="en-US" altLang="en-US"/>
              <a:t>Level 3 text is Arial 16pt</a:t>
            </a:r>
          </a:p>
          <a:p>
            <a:pPr lvl="3"/>
            <a:r>
              <a:rPr lang="en-US" altLang="en-US"/>
              <a:t>Level 4 text is Arial 16pt</a:t>
            </a:r>
          </a:p>
          <a:p>
            <a:pPr lvl="4"/>
            <a:r>
              <a:rPr lang="en-US" altLang="en-US"/>
              <a:t>Level 5 text is Arial 16pt</a:t>
            </a:r>
          </a:p>
          <a:p>
            <a:pPr lvl="0"/>
            <a:r>
              <a:rPr lang="en-US" altLang="en-US"/>
              <a:t>These sample slides illustrate how to use this template</a:t>
            </a:r>
          </a:p>
          <a:p>
            <a:pPr lvl="0"/>
            <a:r>
              <a:rPr lang="en-US" altLang="en-US"/>
              <a:t>Use, modify or delete these slides as appropriate</a:t>
            </a:r>
          </a:p>
        </p:txBody>
      </p:sp>
      <p:sp>
        <p:nvSpPr>
          <p:cNvPr id="1030" name="Rectangle 6"/>
          <p:cNvSpPr>
            <a:spLocks noGrp="1" noChangeArrowheads="1"/>
          </p:cNvSpPr>
          <p:nvPr>
            <p:ph type="sldNum" sz="quarter" idx="4"/>
          </p:nvPr>
        </p:nvSpPr>
        <p:spPr bwMode="auto">
          <a:xfrm>
            <a:off x="15900099" y="9300556"/>
            <a:ext cx="797704" cy="45622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80">
                <a:solidFill>
                  <a:srgbClr val="484848"/>
                </a:solidFill>
              </a:defRPr>
            </a:lvl1pPr>
          </a:lstStyle>
          <a:p>
            <a:pPr>
              <a:defRPr/>
            </a:pPr>
            <a:fld id="{2A7888CC-A97D-4440-8229-399165F08B27}" type="slidenum">
              <a:rPr lang="en-US" altLang="en-US" smtClean="0"/>
              <a:pPr>
                <a:defRPr/>
              </a:pPr>
              <a:t>‹#›</a:t>
            </a:fld>
            <a:endParaRPr lang="en-US" altLang="en-US" dirty="0"/>
          </a:p>
        </p:txBody>
      </p:sp>
      <p:cxnSp>
        <p:nvCxnSpPr>
          <p:cNvPr id="3" name="Straight Connector 2"/>
          <p:cNvCxnSpPr/>
          <p:nvPr userDrawn="1"/>
        </p:nvCxnSpPr>
        <p:spPr>
          <a:xfrm>
            <a:off x="689744" y="1734538"/>
            <a:ext cx="15546229" cy="0"/>
          </a:xfrm>
          <a:prstGeom prst="line">
            <a:avLst/>
          </a:prstGeom>
          <a:ln w="6350">
            <a:solidFill>
              <a:srgbClr val="3A5A78"/>
            </a:solidFill>
          </a:ln>
        </p:spPr>
        <p:style>
          <a:lnRef idx="1">
            <a:schemeClr val="accent1"/>
          </a:lnRef>
          <a:fillRef idx="0">
            <a:schemeClr val="accent1"/>
          </a:fillRef>
          <a:effectRef idx="0">
            <a:schemeClr val="accent1"/>
          </a:effectRef>
          <a:fontRef idx="minor">
            <a:schemeClr val="tx1"/>
          </a:fontRef>
        </p:style>
      </p:cxnSp>
      <p:sp>
        <p:nvSpPr>
          <p:cNvPr id="2" name="MSIPCMContentMarking" descr="{&quot;HashCode&quot;:158147042,&quot;Placement&quot;:&quot;Footer&quot;,&quot;Top&quot;:524.725769,&quot;Left&quot;:141.206146,&quot;SlideWidth&quot;:720,&quot;SlideHeight&quot;:540}">
            <a:extLst>
              <a:ext uri="{FF2B5EF4-FFF2-40B4-BE49-F238E27FC236}">
                <a16:creationId xmlns:a16="http://schemas.microsoft.com/office/drawing/2014/main" id="{43D4BA31-E79C-4E80-A732-CB432510B853}"/>
              </a:ext>
            </a:extLst>
          </p:cNvPr>
          <p:cNvSpPr txBox="1"/>
          <p:nvPr userDrawn="1"/>
        </p:nvSpPr>
        <p:spPr>
          <a:xfrm>
            <a:off x="3387690" y="9553064"/>
            <a:ext cx="10498208" cy="131446"/>
          </a:xfrm>
          <a:prstGeom prst="rect">
            <a:avLst/>
          </a:prstGeom>
          <a:noFill/>
        </p:spPr>
        <p:txBody>
          <a:bodyPr vert="horz" wrap="square" lIns="0" tIns="0" rIns="0" bIns="0" rtlCol="0" anchor="ctr" anchorCtr="1">
            <a:spAutoFit/>
          </a:bodyPr>
          <a:lstStyle/>
          <a:p>
            <a:pPr algn="ctr">
              <a:spcBef>
                <a:spcPct val="0"/>
              </a:spcBef>
              <a:spcAft>
                <a:spcPct val="0"/>
              </a:spcAft>
            </a:pPr>
            <a:r>
              <a:rPr lang="en-US" sz="854">
                <a:solidFill>
                  <a:srgbClr val="000000"/>
                </a:solidFill>
                <a:latin typeface="Calibri" panose="020F0502020204030204" pitchFamily="34" charset="0"/>
              </a:rPr>
              <a:t>© 2022 by The Hartford. Classification: Company Confidential. No part of this document may be reproduced, published, or used without the permission of The Hartford.</a:t>
            </a: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1" fontAlgn="base" hangingPunct="1">
        <a:spcBef>
          <a:spcPct val="0"/>
        </a:spcBef>
        <a:spcAft>
          <a:spcPct val="0"/>
        </a:spcAft>
        <a:defRPr sz="1600" b="1" baseline="0">
          <a:solidFill>
            <a:srgbClr val="3A5A78"/>
          </a:solidFill>
          <a:latin typeface="+mj-lt"/>
          <a:ea typeface="+mj-ea"/>
          <a:cs typeface="+mj-cs"/>
        </a:defRPr>
      </a:lvl1pPr>
      <a:lvl2pPr algn="l" rtl="0" eaLnBrk="1" fontAlgn="base" hangingPunct="1">
        <a:spcBef>
          <a:spcPct val="0"/>
        </a:spcBef>
        <a:spcAft>
          <a:spcPct val="0"/>
        </a:spcAft>
        <a:defRPr sz="1600" b="1">
          <a:solidFill>
            <a:srgbClr val="3A5A78"/>
          </a:solidFill>
          <a:latin typeface="Arial" charset="0"/>
        </a:defRPr>
      </a:lvl2pPr>
      <a:lvl3pPr algn="l" rtl="0" eaLnBrk="1" fontAlgn="base" hangingPunct="1">
        <a:spcBef>
          <a:spcPct val="0"/>
        </a:spcBef>
        <a:spcAft>
          <a:spcPct val="0"/>
        </a:spcAft>
        <a:defRPr sz="1600" b="1">
          <a:solidFill>
            <a:srgbClr val="3A5A78"/>
          </a:solidFill>
          <a:latin typeface="Arial" charset="0"/>
        </a:defRPr>
      </a:lvl3pPr>
      <a:lvl4pPr algn="l" rtl="0" eaLnBrk="1" fontAlgn="base" hangingPunct="1">
        <a:spcBef>
          <a:spcPct val="0"/>
        </a:spcBef>
        <a:spcAft>
          <a:spcPct val="0"/>
        </a:spcAft>
        <a:defRPr sz="1600" b="1">
          <a:solidFill>
            <a:srgbClr val="3A5A78"/>
          </a:solidFill>
          <a:latin typeface="Arial" charset="0"/>
        </a:defRPr>
      </a:lvl4pPr>
      <a:lvl5pPr algn="l" rtl="0" eaLnBrk="1" fontAlgn="base" hangingPunct="1">
        <a:spcBef>
          <a:spcPct val="0"/>
        </a:spcBef>
        <a:spcAft>
          <a:spcPct val="0"/>
        </a:spcAft>
        <a:defRPr sz="1600" b="1">
          <a:solidFill>
            <a:srgbClr val="3A5A78"/>
          </a:solidFill>
          <a:latin typeface="Arial" charset="0"/>
        </a:defRPr>
      </a:lvl5pPr>
      <a:lvl6pPr marL="457200" algn="l" rtl="0" eaLnBrk="1" fontAlgn="base" hangingPunct="1">
        <a:spcBef>
          <a:spcPct val="0"/>
        </a:spcBef>
        <a:spcAft>
          <a:spcPct val="0"/>
        </a:spcAft>
        <a:defRPr sz="1600" b="1">
          <a:solidFill>
            <a:srgbClr val="3A5A78"/>
          </a:solidFill>
          <a:latin typeface="Arial" charset="0"/>
        </a:defRPr>
      </a:lvl6pPr>
      <a:lvl7pPr marL="914400" algn="l" rtl="0" eaLnBrk="1" fontAlgn="base" hangingPunct="1">
        <a:spcBef>
          <a:spcPct val="0"/>
        </a:spcBef>
        <a:spcAft>
          <a:spcPct val="0"/>
        </a:spcAft>
        <a:defRPr sz="1600" b="1">
          <a:solidFill>
            <a:srgbClr val="3A5A78"/>
          </a:solidFill>
          <a:latin typeface="Arial" charset="0"/>
        </a:defRPr>
      </a:lvl7pPr>
      <a:lvl8pPr marL="1371600" algn="l" rtl="0" eaLnBrk="1" fontAlgn="base" hangingPunct="1">
        <a:spcBef>
          <a:spcPct val="0"/>
        </a:spcBef>
        <a:spcAft>
          <a:spcPct val="0"/>
        </a:spcAft>
        <a:defRPr sz="1600" b="1">
          <a:solidFill>
            <a:srgbClr val="3A5A78"/>
          </a:solidFill>
          <a:latin typeface="Arial" charset="0"/>
        </a:defRPr>
      </a:lvl8pPr>
      <a:lvl9pPr marL="1828800" algn="l" rtl="0" eaLnBrk="1" fontAlgn="base" hangingPunct="1">
        <a:spcBef>
          <a:spcPct val="0"/>
        </a:spcBef>
        <a:spcAft>
          <a:spcPct val="0"/>
        </a:spcAft>
        <a:defRPr sz="1600" b="1">
          <a:solidFill>
            <a:srgbClr val="3A5A78"/>
          </a:solidFill>
          <a:latin typeface="Arial" charset="0"/>
        </a:defRPr>
      </a:lvl9pPr>
    </p:titleStyle>
    <p:bodyStyle>
      <a:lvl1pPr marL="228600" indent="-228600" algn="l" rtl="0" eaLnBrk="1" fontAlgn="base" hangingPunct="1">
        <a:spcBef>
          <a:spcPct val="20000"/>
        </a:spcBef>
        <a:spcAft>
          <a:spcPct val="0"/>
        </a:spcAft>
        <a:buChar char="•"/>
        <a:defRPr>
          <a:solidFill>
            <a:schemeClr val="tx1"/>
          </a:solidFill>
          <a:latin typeface="+mn-lt"/>
          <a:ea typeface="+mn-ea"/>
          <a:cs typeface="+mn-cs"/>
        </a:defRPr>
      </a:lvl1pPr>
      <a:lvl2pPr marL="747713"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43.xml"/><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image" Target="../media/image16.jpeg"/><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59.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67.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69.xml"/><Relationship Id="rId4" Type="http://schemas.openxmlformats.org/officeDocument/2006/relationships/hyperlink" Target="mailto:Lauren.Grittith@thehartford.com"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www.thehartford.com/"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eaLnBrk="1" hangingPunct="1"/>
            <a:r>
              <a:rPr lang="en-US" altLang="en-US" dirty="0"/>
              <a:t>Kathryn Breard Platt</a:t>
            </a:r>
          </a:p>
          <a:p>
            <a:pPr eaLnBrk="1" hangingPunct="1"/>
            <a:r>
              <a:rPr lang="en-US" dirty="0"/>
              <a:t>Risk Manager and Claims Consultant, Architects and Engineers E&amp;O</a:t>
            </a:r>
            <a:endParaRPr lang="en-US" altLang="en-US" dirty="0"/>
          </a:p>
          <a:p>
            <a:pPr eaLnBrk="1" hangingPunct="1"/>
            <a:r>
              <a:rPr lang="en-US" altLang="en-US" dirty="0"/>
              <a:t>April 18, 2024</a:t>
            </a:r>
          </a:p>
        </p:txBody>
      </p:sp>
      <p:sp>
        <p:nvSpPr>
          <p:cNvPr id="3" name="Title 2"/>
          <p:cNvSpPr>
            <a:spLocks noGrp="1"/>
          </p:cNvSpPr>
          <p:nvPr>
            <p:ph type="ctrTitle"/>
          </p:nvPr>
        </p:nvSpPr>
        <p:spPr/>
        <p:txBody>
          <a:bodyPr/>
          <a:lstStyle/>
          <a:p>
            <a:r>
              <a:rPr lang="en-US" altLang="en-US" dirty="0"/>
              <a:t>Health, Safety &amp; Wellness and The Design Professional</a:t>
            </a:r>
            <a:endParaRPr lang="en-US" dirty="0"/>
          </a:p>
        </p:txBody>
      </p:sp>
      <p:sp>
        <p:nvSpPr>
          <p:cNvPr id="7"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25130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AIA Language</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10</a:t>
            </a:fld>
            <a:endParaRPr lang="en-US" altLang="en-US" dirty="0"/>
          </a:p>
        </p:txBody>
      </p:sp>
      <p:sp>
        <p:nvSpPr>
          <p:cNvPr id="4" name="Content Placeholder 3"/>
          <p:cNvSpPr>
            <a:spLocks noGrp="1"/>
          </p:cNvSpPr>
          <p:nvPr>
            <p:ph idx="1"/>
          </p:nvPr>
        </p:nvSpPr>
        <p:spPr>
          <a:xfrm>
            <a:off x="1092995" y="1830387"/>
            <a:ext cx="14935200" cy="7467600"/>
          </a:xfrm>
        </p:spPr>
        <p:txBody>
          <a:bodyPr/>
          <a:lstStyle/>
          <a:p>
            <a:pPr marL="0" indent="0">
              <a:buNone/>
            </a:pPr>
            <a:r>
              <a:rPr lang="en-US" i="1" dirty="0"/>
              <a:t>The Architect has the authority to reject Work that does not conform to the Contract Documents. Whenever the Architect considers it necessary or advisable, the Architect shall have the authority to require inspection or testing of the Work in accordance with the provisions of the Contract Documents, whether or not the Work is fabricated, installed or completed. </a:t>
            </a:r>
            <a:r>
              <a:rPr lang="en-US" i="1" u="sng" dirty="0">
                <a:uFill>
                  <a:solidFill>
                    <a:schemeClr val="accent2">
                      <a:lumMod val="50000"/>
                    </a:schemeClr>
                  </a:solidFill>
                </a:uFill>
              </a:rPr>
              <a:t>However, neither this authority of the Architect nor a decision made in good faith either to exercise or not to exercise such authority shall give rise to a duty or responsibility of the Architect to the Contractor, Subcontractors, suppliers, their agents or employees, or other persons or entities performing portions of the Work.</a:t>
            </a:r>
          </a:p>
          <a:p>
            <a:endParaRPr lang="en-US" dirty="0"/>
          </a:p>
        </p:txBody>
      </p:sp>
      <p:sp>
        <p:nvSpPr>
          <p:cNvPr id="8"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77609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Phase 2 – Design Phase </a:t>
            </a:r>
          </a:p>
        </p:txBody>
      </p:sp>
      <p:sp>
        <p:nvSpPr>
          <p:cNvPr id="6"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405920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7763" y="2075592"/>
            <a:ext cx="4243065" cy="533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a:t>Design Phase</a:t>
            </a:r>
          </a:p>
        </p:txBody>
      </p:sp>
      <p:sp>
        <p:nvSpPr>
          <p:cNvPr id="7" name="Slide Number Placeholder 6"/>
          <p:cNvSpPr>
            <a:spLocks noGrp="1"/>
          </p:cNvSpPr>
          <p:nvPr>
            <p:ph type="sldNum" sz="quarter" idx="10"/>
          </p:nvPr>
        </p:nvSpPr>
        <p:spPr/>
        <p:txBody>
          <a:bodyPr/>
          <a:lstStyle/>
          <a:p>
            <a:pPr>
              <a:defRPr/>
            </a:pPr>
            <a:fld id="{1188F9D2-5B65-4C92-8FFB-3F149C9EBFE1}" type="slidenum">
              <a:rPr lang="en-US" altLang="en-US" smtClean="0"/>
              <a:pPr>
                <a:defRPr/>
              </a:pPr>
              <a:t>12</a:t>
            </a:fld>
            <a:endParaRPr lang="en-US" altLang="en-US" dirty="0"/>
          </a:p>
        </p:txBody>
      </p:sp>
      <p:sp>
        <p:nvSpPr>
          <p:cNvPr id="5" name="Content Placeholder 4"/>
          <p:cNvSpPr>
            <a:spLocks noGrp="1"/>
          </p:cNvSpPr>
          <p:nvPr>
            <p:ph idx="1"/>
          </p:nvPr>
        </p:nvSpPr>
        <p:spPr>
          <a:xfrm>
            <a:off x="532242" y="2075592"/>
            <a:ext cx="15718965" cy="6829743"/>
          </a:xfrm>
        </p:spPr>
        <p:txBody>
          <a:bodyPr/>
          <a:lstStyle/>
          <a:p>
            <a:pPr marL="0" indent="0">
              <a:buNone/>
            </a:pPr>
            <a:r>
              <a:rPr lang="en-US" dirty="0"/>
              <a:t>Documentation of Review</a:t>
            </a:r>
          </a:p>
          <a:p>
            <a:pPr marL="780302" lvl="1" indent="0">
              <a:buNone/>
            </a:pPr>
            <a:endParaRPr lang="en-US" dirty="0"/>
          </a:p>
          <a:p>
            <a:pPr lvl="1"/>
            <a:r>
              <a:rPr lang="en-US" dirty="0"/>
              <a:t>Plans and Specifications </a:t>
            </a:r>
          </a:p>
          <a:p>
            <a:pPr lvl="1"/>
            <a:endParaRPr lang="en-US" dirty="0"/>
          </a:p>
          <a:p>
            <a:pPr lvl="1"/>
            <a:r>
              <a:rPr lang="en-US" dirty="0"/>
              <a:t>Design professionals should consider construction safety issues during the construction and maintenance of the facility and address them in the design phase of the project. By anticipating hazards and applying their design skills to eliminate them, unsafe conditions can be reduced.</a:t>
            </a:r>
          </a:p>
          <a:p>
            <a:pPr lvl="1"/>
            <a:endParaRPr lang="en-US" dirty="0"/>
          </a:p>
          <a:p>
            <a:pPr lvl="1"/>
            <a:r>
              <a:rPr lang="en-US" dirty="0"/>
              <a:t>If owner-directed changes are not aligned with this, make sure you save evidence of the correspondence. Confirm verbal conversations in email and add those emails to the project file. </a:t>
            </a:r>
          </a:p>
          <a:p>
            <a:endParaRPr lang="en-US" dirty="0"/>
          </a:p>
        </p:txBody>
      </p:sp>
      <p:grpSp>
        <p:nvGrpSpPr>
          <p:cNvPr id="8" name="Group 7"/>
          <p:cNvGrpSpPr/>
          <p:nvPr/>
        </p:nvGrpSpPr>
        <p:grpSpPr>
          <a:xfrm>
            <a:off x="5183629" y="1773172"/>
            <a:ext cx="1039018" cy="1138239"/>
            <a:chOff x="2568576" y="2981325"/>
            <a:chExt cx="534987" cy="520701"/>
          </a:xfrm>
        </p:grpSpPr>
        <p:sp>
          <p:nvSpPr>
            <p:cNvPr id="9" name="Freeform 23"/>
            <p:cNvSpPr>
              <a:spLocks/>
            </p:cNvSpPr>
            <p:nvPr/>
          </p:nvSpPr>
          <p:spPr bwMode="auto">
            <a:xfrm>
              <a:off x="2889251" y="3130550"/>
              <a:ext cx="52388" cy="82550"/>
            </a:xfrm>
            <a:custGeom>
              <a:avLst/>
              <a:gdLst>
                <a:gd name="T0" fmla="*/ 0 w 43"/>
                <a:gd name="T1" fmla="*/ 57 h 69"/>
                <a:gd name="T2" fmla="*/ 12 w 43"/>
                <a:gd name="T3" fmla="*/ 69 h 69"/>
                <a:gd name="T4" fmla="*/ 35 w 43"/>
                <a:gd name="T5" fmla="*/ 46 h 69"/>
                <a:gd name="T6" fmla="*/ 43 w 43"/>
                <a:gd name="T7" fmla="*/ 25 h 69"/>
                <a:gd name="T8" fmla="*/ 35 w 43"/>
                <a:gd name="T9" fmla="*/ 4 h 69"/>
                <a:gd name="T10" fmla="*/ 31 w 43"/>
                <a:gd name="T11" fmla="*/ 0 h 69"/>
                <a:gd name="T12" fmla="*/ 19 w 43"/>
                <a:gd name="T13" fmla="*/ 12 h 69"/>
                <a:gd name="T14" fmla="*/ 23 w 43"/>
                <a:gd name="T15" fmla="*/ 16 h 69"/>
                <a:gd name="T16" fmla="*/ 27 w 43"/>
                <a:gd name="T17" fmla="*/ 25 h 69"/>
                <a:gd name="T18" fmla="*/ 23 w 43"/>
                <a:gd name="T19" fmla="*/ 34 h 69"/>
                <a:gd name="T20" fmla="*/ 0 w 43"/>
                <a:gd name="T21"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9">
                  <a:moveTo>
                    <a:pt x="0" y="57"/>
                  </a:moveTo>
                  <a:cubicBezTo>
                    <a:pt x="12" y="69"/>
                    <a:pt x="12" y="69"/>
                    <a:pt x="12" y="69"/>
                  </a:cubicBezTo>
                  <a:cubicBezTo>
                    <a:pt x="35" y="46"/>
                    <a:pt x="35" y="46"/>
                    <a:pt x="35" y="46"/>
                  </a:cubicBezTo>
                  <a:cubicBezTo>
                    <a:pt x="40" y="40"/>
                    <a:pt x="43" y="33"/>
                    <a:pt x="43" y="25"/>
                  </a:cubicBezTo>
                  <a:cubicBezTo>
                    <a:pt x="43" y="17"/>
                    <a:pt x="40" y="10"/>
                    <a:pt x="35" y="4"/>
                  </a:cubicBezTo>
                  <a:cubicBezTo>
                    <a:pt x="31" y="0"/>
                    <a:pt x="31" y="0"/>
                    <a:pt x="31" y="0"/>
                  </a:cubicBezTo>
                  <a:cubicBezTo>
                    <a:pt x="19" y="12"/>
                    <a:pt x="19" y="12"/>
                    <a:pt x="19" y="12"/>
                  </a:cubicBezTo>
                  <a:cubicBezTo>
                    <a:pt x="23" y="16"/>
                    <a:pt x="23" y="16"/>
                    <a:pt x="23" y="16"/>
                  </a:cubicBezTo>
                  <a:cubicBezTo>
                    <a:pt x="26" y="18"/>
                    <a:pt x="27" y="22"/>
                    <a:pt x="27" y="25"/>
                  </a:cubicBezTo>
                  <a:cubicBezTo>
                    <a:pt x="27" y="29"/>
                    <a:pt x="26" y="32"/>
                    <a:pt x="23" y="34"/>
                  </a:cubicBezTo>
                  <a:lnTo>
                    <a:pt x="0" y="57"/>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4"/>
            <p:cNvSpPr>
              <a:spLocks/>
            </p:cNvSpPr>
            <p:nvPr/>
          </p:nvSpPr>
          <p:spPr bwMode="auto">
            <a:xfrm>
              <a:off x="2921001" y="3176588"/>
              <a:ext cx="55563" cy="80963"/>
            </a:xfrm>
            <a:custGeom>
              <a:avLst/>
              <a:gdLst>
                <a:gd name="T0" fmla="*/ 0 w 47"/>
                <a:gd name="T1" fmla="*/ 57 h 68"/>
                <a:gd name="T2" fmla="*/ 11 w 47"/>
                <a:gd name="T3" fmla="*/ 68 h 68"/>
                <a:gd name="T4" fmla="*/ 34 w 47"/>
                <a:gd name="T5" fmla="*/ 45 h 68"/>
                <a:gd name="T6" fmla="*/ 37 w 47"/>
                <a:gd name="T7" fmla="*/ 7 h 68"/>
                <a:gd name="T8" fmla="*/ 30 w 47"/>
                <a:gd name="T9" fmla="*/ 0 h 68"/>
                <a:gd name="T10" fmla="*/ 19 w 47"/>
                <a:gd name="T11" fmla="*/ 11 h 68"/>
                <a:gd name="T12" fmla="*/ 25 w 47"/>
                <a:gd name="T13" fmla="*/ 18 h 68"/>
                <a:gd name="T14" fmla="*/ 23 w 47"/>
                <a:gd name="T15" fmla="*/ 34 h 68"/>
                <a:gd name="T16" fmla="*/ 0 w 47"/>
                <a:gd name="T1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8">
                  <a:moveTo>
                    <a:pt x="0" y="57"/>
                  </a:moveTo>
                  <a:cubicBezTo>
                    <a:pt x="11" y="68"/>
                    <a:pt x="11" y="68"/>
                    <a:pt x="11" y="68"/>
                  </a:cubicBezTo>
                  <a:cubicBezTo>
                    <a:pt x="34" y="45"/>
                    <a:pt x="34" y="45"/>
                    <a:pt x="34" y="45"/>
                  </a:cubicBezTo>
                  <a:cubicBezTo>
                    <a:pt x="44" y="35"/>
                    <a:pt x="47" y="17"/>
                    <a:pt x="37" y="7"/>
                  </a:cubicBezTo>
                  <a:cubicBezTo>
                    <a:pt x="30" y="0"/>
                    <a:pt x="30" y="0"/>
                    <a:pt x="30" y="0"/>
                  </a:cubicBezTo>
                  <a:cubicBezTo>
                    <a:pt x="19" y="11"/>
                    <a:pt x="19" y="11"/>
                    <a:pt x="19" y="11"/>
                  </a:cubicBezTo>
                  <a:cubicBezTo>
                    <a:pt x="25" y="18"/>
                    <a:pt x="25" y="18"/>
                    <a:pt x="25" y="18"/>
                  </a:cubicBezTo>
                  <a:cubicBezTo>
                    <a:pt x="28" y="21"/>
                    <a:pt x="27" y="30"/>
                    <a:pt x="23" y="34"/>
                  </a:cubicBezTo>
                  <a:lnTo>
                    <a:pt x="0" y="57"/>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5"/>
            <p:cNvSpPr>
              <a:spLocks noEditPoints="1"/>
            </p:cNvSpPr>
            <p:nvPr/>
          </p:nvSpPr>
          <p:spPr bwMode="auto">
            <a:xfrm>
              <a:off x="2687638" y="3224213"/>
              <a:ext cx="415925" cy="277813"/>
            </a:xfrm>
            <a:custGeom>
              <a:avLst/>
              <a:gdLst>
                <a:gd name="T0" fmla="*/ 95 w 346"/>
                <a:gd name="T1" fmla="*/ 148 h 232"/>
                <a:gd name="T2" fmla="*/ 97 w 346"/>
                <a:gd name="T3" fmla="*/ 148 h 232"/>
                <a:gd name="T4" fmla="*/ 159 w 346"/>
                <a:gd name="T5" fmla="*/ 125 h 232"/>
                <a:gd name="T6" fmla="*/ 257 w 346"/>
                <a:gd name="T7" fmla="*/ 223 h 232"/>
                <a:gd name="T8" fmla="*/ 272 w 346"/>
                <a:gd name="T9" fmla="*/ 229 h 232"/>
                <a:gd name="T10" fmla="*/ 287 w 346"/>
                <a:gd name="T11" fmla="*/ 223 h 232"/>
                <a:gd name="T12" fmla="*/ 338 w 346"/>
                <a:gd name="T13" fmla="*/ 173 h 232"/>
                <a:gd name="T14" fmla="*/ 338 w 346"/>
                <a:gd name="T15" fmla="*/ 143 h 232"/>
                <a:gd name="T16" fmla="*/ 241 w 346"/>
                <a:gd name="T17" fmla="*/ 46 h 232"/>
                <a:gd name="T18" fmla="*/ 250 w 346"/>
                <a:gd name="T19" fmla="*/ 37 h 232"/>
                <a:gd name="T20" fmla="*/ 252 w 346"/>
                <a:gd name="T21" fmla="*/ 0 h 232"/>
                <a:gd name="T22" fmla="*/ 240 w 346"/>
                <a:gd name="T23" fmla="*/ 11 h 232"/>
                <a:gd name="T24" fmla="*/ 239 w 346"/>
                <a:gd name="T25" fmla="*/ 25 h 232"/>
                <a:gd name="T26" fmla="*/ 174 w 346"/>
                <a:gd name="T27" fmla="*/ 90 h 232"/>
                <a:gd name="T28" fmla="*/ 97 w 346"/>
                <a:gd name="T29" fmla="*/ 132 h 232"/>
                <a:gd name="T30" fmla="*/ 91 w 346"/>
                <a:gd name="T31" fmla="*/ 132 h 232"/>
                <a:gd name="T32" fmla="*/ 88 w 346"/>
                <a:gd name="T33" fmla="*/ 132 h 232"/>
                <a:gd name="T34" fmla="*/ 0 w 346"/>
                <a:gd name="T35" fmla="*/ 221 h 232"/>
                <a:gd name="T36" fmla="*/ 12 w 346"/>
                <a:gd name="T37" fmla="*/ 232 h 232"/>
                <a:gd name="T38" fmla="*/ 95 w 346"/>
                <a:gd name="T39" fmla="*/ 148 h 232"/>
                <a:gd name="T40" fmla="*/ 326 w 346"/>
                <a:gd name="T41" fmla="*/ 161 h 232"/>
                <a:gd name="T42" fmla="*/ 276 w 346"/>
                <a:gd name="T43" fmla="*/ 212 h 232"/>
                <a:gd name="T44" fmla="*/ 268 w 346"/>
                <a:gd name="T45" fmla="*/ 212 h 232"/>
                <a:gd name="T46" fmla="*/ 236 w 346"/>
                <a:gd name="T47" fmla="*/ 180 h 232"/>
                <a:gd name="T48" fmla="*/ 294 w 346"/>
                <a:gd name="T49" fmla="*/ 122 h 232"/>
                <a:gd name="T50" fmla="*/ 326 w 346"/>
                <a:gd name="T51" fmla="*/ 154 h 232"/>
                <a:gd name="T52" fmla="*/ 326 w 346"/>
                <a:gd name="T53" fmla="*/ 161 h 232"/>
                <a:gd name="T54" fmla="*/ 185 w 346"/>
                <a:gd name="T55" fmla="*/ 102 h 232"/>
                <a:gd name="T56" fmla="*/ 230 w 346"/>
                <a:gd name="T57" fmla="*/ 57 h 232"/>
                <a:gd name="T58" fmla="*/ 283 w 346"/>
                <a:gd name="T59" fmla="*/ 111 h 232"/>
                <a:gd name="T60" fmla="*/ 260 w 346"/>
                <a:gd name="T61" fmla="*/ 134 h 232"/>
                <a:gd name="T62" fmla="*/ 217 w 346"/>
                <a:gd name="T63" fmla="*/ 91 h 232"/>
                <a:gd name="T64" fmla="*/ 206 w 346"/>
                <a:gd name="T65" fmla="*/ 102 h 232"/>
                <a:gd name="T66" fmla="*/ 248 w 346"/>
                <a:gd name="T67" fmla="*/ 145 h 232"/>
                <a:gd name="T68" fmla="*/ 225 w 346"/>
                <a:gd name="T69" fmla="*/ 169 h 232"/>
                <a:gd name="T70" fmla="*/ 171 w 346"/>
                <a:gd name="T71" fmla="*/ 115 h 232"/>
                <a:gd name="T72" fmla="*/ 185 w 346"/>
                <a:gd name="T73" fmla="*/ 10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232">
                  <a:moveTo>
                    <a:pt x="95" y="148"/>
                  </a:moveTo>
                  <a:cubicBezTo>
                    <a:pt x="96" y="148"/>
                    <a:pt x="96" y="148"/>
                    <a:pt x="97" y="148"/>
                  </a:cubicBezTo>
                  <a:cubicBezTo>
                    <a:pt x="113" y="147"/>
                    <a:pt x="130" y="147"/>
                    <a:pt x="159" y="125"/>
                  </a:cubicBezTo>
                  <a:cubicBezTo>
                    <a:pt x="257" y="223"/>
                    <a:pt x="257" y="223"/>
                    <a:pt x="257" y="223"/>
                  </a:cubicBezTo>
                  <a:cubicBezTo>
                    <a:pt x="261" y="227"/>
                    <a:pt x="267" y="229"/>
                    <a:pt x="272" y="229"/>
                  </a:cubicBezTo>
                  <a:cubicBezTo>
                    <a:pt x="278" y="229"/>
                    <a:pt x="283" y="227"/>
                    <a:pt x="287" y="223"/>
                  </a:cubicBezTo>
                  <a:cubicBezTo>
                    <a:pt x="338" y="173"/>
                    <a:pt x="338" y="173"/>
                    <a:pt x="338" y="173"/>
                  </a:cubicBezTo>
                  <a:cubicBezTo>
                    <a:pt x="346" y="164"/>
                    <a:pt x="346" y="151"/>
                    <a:pt x="338" y="143"/>
                  </a:cubicBezTo>
                  <a:cubicBezTo>
                    <a:pt x="241" y="46"/>
                    <a:pt x="241" y="46"/>
                    <a:pt x="241" y="46"/>
                  </a:cubicBezTo>
                  <a:cubicBezTo>
                    <a:pt x="250" y="37"/>
                    <a:pt x="250" y="37"/>
                    <a:pt x="250" y="37"/>
                  </a:cubicBezTo>
                  <a:cubicBezTo>
                    <a:pt x="260" y="26"/>
                    <a:pt x="261" y="9"/>
                    <a:pt x="252" y="0"/>
                  </a:cubicBezTo>
                  <a:cubicBezTo>
                    <a:pt x="240" y="11"/>
                    <a:pt x="240" y="11"/>
                    <a:pt x="240" y="11"/>
                  </a:cubicBezTo>
                  <a:cubicBezTo>
                    <a:pt x="243" y="14"/>
                    <a:pt x="243" y="21"/>
                    <a:pt x="239" y="25"/>
                  </a:cubicBezTo>
                  <a:cubicBezTo>
                    <a:pt x="174" y="90"/>
                    <a:pt x="174" y="90"/>
                    <a:pt x="174" y="90"/>
                  </a:cubicBezTo>
                  <a:cubicBezTo>
                    <a:pt x="132" y="131"/>
                    <a:pt x="115" y="131"/>
                    <a:pt x="97" y="132"/>
                  </a:cubicBezTo>
                  <a:cubicBezTo>
                    <a:pt x="95" y="132"/>
                    <a:pt x="93" y="132"/>
                    <a:pt x="91" y="132"/>
                  </a:cubicBezTo>
                  <a:cubicBezTo>
                    <a:pt x="88" y="132"/>
                    <a:pt x="88" y="132"/>
                    <a:pt x="88" y="132"/>
                  </a:cubicBezTo>
                  <a:cubicBezTo>
                    <a:pt x="0" y="221"/>
                    <a:pt x="0" y="221"/>
                    <a:pt x="0" y="221"/>
                  </a:cubicBezTo>
                  <a:cubicBezTo>
                    <a:pt x="12" y="232"/>
                    <a:pt x="12" y="232"/>
                    <a:pt x="12" y="232"/>
                  </a:cubicBezTo>
                  <a:lnTo>
                    <a:pt x="95" y="148"/>
                  </a:lnTo>
                  <a:close/>
                  <a:moveTo>
                    <a:pt x="326" y="161"/>
                  </a:moveTo>
                  <a:cubicBezTo>
                    <a:pt x="276" y="212"/>
                    <a:pt x="276" y="212"/>
                    <a:pt x="276" y="212"/>
                  </a:cubicBezTo>
                  <a:cubicBezTo>
                    <a:pt x="274" y="214"/>
                    <a:pt x="270" y="214"/>
                    <a:pt x="268" y="212"/>
                  </a:cubicBezTo>
                  <a:cubicBezTo>
                    <a:pt x="236" y="180"/>
                    <a:pt x="236" y="180"/>
                    <a:pt x="236" y="180"/>
                  </a:cubicBezTo>
                  <a:cubicBezTo>
                    <a:pt x="294" y="122"/>
                    <a:pt x="294" y="122"/>
                    <a:pt x="294" y="122"/>
                  </a:cubicBezTo>
                  <a:cubicBezTo>
                    <a:pt x="326" y="154"/>
                    <a:pt x="326" y="154"/>
                    <a:pt x="326" y="154"/>
                  </a:cubicBezTo>
                  <a:cubicBezTo>
                    <a:pt x="328" y="156"/>
                    <a:pt x="328" y="159"/>
                    <a:pt x="326" y="161"/>
                  </a:cubicBezTo>
                  <a:close/>
                  <a:moveTo>
                    <a:pt x="185" y="102"/>
                  </a:moveTo>
                  <a:cubicBezTo>
                    <a:pt x="230" y="57"/>
                    <a:pt x="230" y="57"/>
                    <a:pt x="230" y="57"/>
                  </a:cubicBezTo>
                  <a:cubicBezTo>
                    <a:pt x="283" y="111"/>
                    <a:pt x="283" y="111"/>
                    <a:pt x="283" y="111"/>
                  </a:cubicBezTo>
                  <a:cubicBezTo>
                    <a:pt x="260" y="134"/>
                    <a:pt x="260" y="134"/>
                    <a:pt x="260" y="134"/>
                  </a:cubicBezTo>
                  <a:cubicBezTo>
                    <a:pt x="217" y="91"/>
                    <a:pt x="217" y="91"/>
                    <a:pt x="217" y="91"/>
                  </a:cubicBezTo>
                  <a:cubicBezTo>
                    <a:pt x="206" y="102"/>
                    <a:pt x="206" y="102"/>
                    <a:pt x="206" y="102"/>
                  </a:cubicBezTo>
                  <a:cubicBezTo>
                    <a:pt x="248" y="145"/>
                    <a:pt x="248" y="145"/>
                    <a:pt x="248" y="145"/>
                  </a:cubicBezTo>
                  <a:cubicBezTo>
                    <a:pt x="225" y="169"/>
                    <a:pt x="225" y="169"/>
                    <a:pt x="225" y="169"/>
                  </a:cubicBezTo>
                  <a:cubicBezTo>
                    <a:pt x="171" y="115"/>
                    <a:pt x="171" y="115"/>
                    <a:pt x="171" y="115"/>
                  </a:cubicBezTo>
                  <a:cubicBezTo>
                    <a:pt x="175" y="111"/>
                    <a:pt x="180" y="107"/>
                    <a:pt x="185" y="102"/>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noEditPoints="1"/>
            </p:cNvSpPr>
            <p:nvPr/>
          </p:nvSpPr>
          <p:spPr bwMode="auto">
            <a:xfrm>
              <a:off x="2568576" y="2981325"/>
              <a:ext cx="344488" cy="425450"/>
            </a:xfrm>
            <a:custGeom>
              <a:avLst/>
              <a:gdLst>
                <a:gd name="T0" fmla="*/ 12 w 288"/>
                <a:gd name="T1" fmla="*/ 354 h 354"/>
                <a:gd name="T2" fmla="*/ 108 w 288"/>
                <a:gd name="T3" fmla="*/ 256 h 354"/>
                <a:gd name="T4" fmla="*/ 107 w 288"/>
                <a:gd name="T5" fmla="*/ 252 h 354"/>
                <a:gd name="T6" fmla="*/ 120 w 288"/>
                <a:gd name="T7" fmla="*/ 186 h 354"/>
                <a:gd name="T8" fmla="*/ 167 w 288"/>
                <a:gd name="T9" fmla="*/ 180 h 354"/>
                <a:gd name="T10" fmla="*/ 243 w 288"/>
                <a:gd name="T11" fmla="*/ 104 h 354"/>
                <a:gd name="T12" fmla="*/ 263 w 288"/>
                <a:gd name="T13" fmla="*/ 104 h 354"/>
                <a:gd name="T14" fmla="*/ 263 w 288"/>
                <a:gd name="T15" fmla="*/ 124 h 354"/>
                <a:gd name="T16" fmla="*/ 241 w 288"/>
                <a:gd name="T17" fmla="*/ 146 h 354"/>
                <a:gd name="T18" fmla="*/ 253 w 288"/>
                <a:gd name="T19" fmla="*/ 157 h 354"/>
                <a:gd name="T20" fmla="*/ 274 w 288"/>
                <a:gd name="T21" fmla="*/ 136 h 354"/>
                <a:gd name="T22" fmla="*/ 275 w 288"/>
                <a:gd name="T23" fmla="*/ 93 h 354"/>
                <a:gd name="T24" fmla="*/ 232 w 288"/>
                <a:gd name="T25" fmla="*/ 92 h 354"/>
                <a:gd name="T26" fmla="*/ 209 w 288"/>
                <a:gd name="T27" fmla="*/ 116 h 354"/>
                <a:gd name="T28" fmla="*/ 127 w 288"/>
                <a:gd name="T29" fmla="*/ 34 h 354"/>
                <a:gd name="T30" fmla="*/ 27 w 288"/>
                <a:gd name="T31" fmla="*/ 1 h 354"/>
                <a:gd name="T32" fmla="*/ 16 w 288"/>
                <a:gd name="T33" fmla="*/ 4 h 354"/>
                <a:gd name="T34" fmla="*/ 14 w 288"/>
                <a:gd name="T35" fmla="*/ 14 h 354"/>
                <a:gd name="T36" fmla="*/ 46 w 288"/>
                <a:gd name="T37" fmla="*/ 115 h 354"/>
                <a:gd name="T38" fmla="*/ 65 w 288"/>
                <a:gd name="T39" fmla="*/ 133 h 354"/>
                <a:gd name="T40" fmla="*/ 65 w 288"/>
                <a:gd name="T41" fmla="*/ 133 h 354"/>
                <a:gd name="T42" fmla="*/ 108 w 288"/>
                <a:gd name="T43" fmla="*/ 176 h 354"/>
                <a:gd name="T44" fmla="*/ 91 w 288"/>
                <a:gd name="T45" fmla="*/ 250 h 354"/>
                <a:gd name="T46" fmla="*/ 0 w 288"/>
                <a:gd name="T47" fmla="*/ 343 h 354"/>
                <a:gd name="T48" fmla="*/ 12 w 288"/>
                <a:gd name="T49" fmla="*/ 354 h 354"/>
                <a:gd name="T50" fmla="*/ 36 w 288"/>
                <a:gd name="T51" fmla="*/ 31 h 354"/>
                <a:gd name="T52" fmla="*/ 44 w 288"/>
                <a:gd name="T53" fmla="*/ 24 h 354"/>
                <a:gd name="T54" fmla="*/ 111 w 288"/>
                <a:gd name="T55" fmla="*/ 46 h 354"/>
                <a:gd name="T56" fmla="*/ 100 w 288"/>
                <a:gd name="T57" fmla="*/ 53 h 354"/>
                <a:gd name="T58" fmla="*/ 90 w 288"/>
                <a:gd name="T59" fmla="*/ 78 h 354"/>
                <a:gd name="T60" fmla="*/ 65 w 288"/>
                <a:gd name="T61" fmla="*/ 87 h 354"/>
                <a:gd name="T62" fmla="*/ 58 w 288"/>
                <a:gd name="T63" fmla="*/ 98 h 354"/>
                <a:gd name="T64" fmla="*/ 36 w 288"/>
                <a:gd name="T65" fmla="*/ 31 h 354"/>
                <a:gd name="T66" fmla="*/ 76 w 288"/>
                <a:gd name="T67" fmla="*/ 99 h 354"/>
                <a:gd name="T68" fmla="*/ 100 w 288"/>
                <a:gd name="T69" fmla="*/ 99 h 354"/>
                <a:gd name="T70" fmla="*/ 151 w 288"/>
                <a:gd name="T71" fmla="*/ 150 h 354"/>
                <a:gd name="T72" fmla="*/ 162 w 288"/>
                <a:gd name="T73" fmla="*/ 139 h 354"/>
                <a:gd name="T74" fmla="*/ 111 w 288"/>
                <a:gd name="T75" fmla="*/ 87 h 354"/>
                <a:gd name="T76" fmla="*/ 111 w 288"/>
                <a:gd name="T77" fmla="*/ 64 h 354"/>
                <a:gd name="T78" fmla="*/ 134 w 288"/>
                <a:gd name="T79" fmla="*/ 64 h 354"/>
                <a:gd name="T80" fmla="*/ 197 w 288"/>
                <a:gd name="T81" fmla="*/ 127 h 354"/>
                <a:gd name="T82" fmla="*/ 155 w 288"/>
                <a:gd name="T83" fmla="*/ 169 h 354"/>
                <a:gd name="T84" fmla="*/ 123 w 288"/>
                <a:gd name="T85" fmla="*/ 169 h 354"/>
                <a:gd name="T86" fmla="*/ 122 w 288"/>
                <a:gd name="T87" fmla="*/ 168 h 354"/>
                <a:gd name="T88" fmla="*/ 76 w 288"/>
                <a:gd name="T89" fmla="*/ 122 h 354"/>
                <a:gd name="T90" fmla="*/ 76 w 288"/>
                <a:gd name="T91" fmla="*/ 9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354">
                  <a:moveTo>
                    <a:pt x="12" y="354"/>
                  </a:moveTo>
                  <a:cubicBezTo>
                    <a:pt x="108" y="256"/>
                    <a:pt x="108" y="256"/>
                    <a:pt x="108" y="256"/>
                  </a:cubicBezTo>
                  <a:cubicBezTo>
                    <a:pt x="107" y="252"/>
                    <a:pt x="107" y="252"/>
                    <a:pt x="107" y="252"/>
                  </a:cubicBezTo>
                  <a:cubicBezTo>
                    <a:pt x="105" y="231"/>
                    <a:pt x="109" y="209"/>
                    <a:pt x="120" y="186"/>
                  </a:cubicBezTo>
                  <a:cubicBezTo>
                    <a:pt x="135" y="195"/>
                    <a:pt x="154" y="193"/>
                    <a:pt x="167" y="180"/>
                  </a:cubicBezTo>
                  <a:cubicBezTo>
                    <a:pt x="243" y="104"/>
                    <a:pt x="243" y="104"/>
                    <a:pt x="243" y="104"/>
                  </a:cubicBezTo>
                  <a:cubicBezTo>
                    <a:pt x="251" y="97"/>
                    <a:pt x="259" y="99"/>
                    <a:pt x="263" y="104"/>
                  </a:cubicBezTo>
                  <a:cubicBezTo>
                    <a:pt x="268" y="109"/>
                    <a:pt x="270" y="117"/>
                    <a:pt x="263" y="124"/>
                  </a:cubicBezTo>
                  <a:cubicBezTo>
                    <a:pt x="241" y="146"/>
                    <a:pt x="241" y="146"/>
                    <a:pt x="241" y="146"/>
                  </a:cubicBezTo>
                  <a:cubicBezTo>
                    <a:pt x="253" y="157"/>
                    <a:pt x="253" y="157"/>
                    <a:pt x="253" y="157"/>
                  </a:cubicBezTo>
                  <a:cubicBezTo>
                    <a:pt x="274" y="136"/>
                    <a:pt x="274" y="136"/>
                    <a:pt x="274" y="136"/>
                  </a:cubicBezTo>
                  <a:cubicBezTo>
                    <a:pt x="288" y="122"/>
                    <a:pt x="285" y="104"/>
                    <a:pt x="275" y="93"/>
                  </a:cubicBezTo>
                  <a:cubicBezTo>
                    <a:pt x="265" y="82"/>
                    <a:pt x="246" y="79"/>
                    <a:pt x="232" y="92"/>
                  </a:cubicBezTo>
                  <a:cubicBezTo>
                    <a:pt x="209" y="116"/>
                    <a:pt x="209" y="116"/>
                    <a:pt x="209" y="116"/>
                  </a:cubicBezTo>
                  <a:cubicBezTo>
                    <a:pt x="127" y="34"/>
                    <a:pt x="127" y="34"/>
                    <a:pt x="127" y="34"/>
                  </a:cubicBezTo>
                  <a:cubicBezTo>
                    <a:pt x="27" y="1"/>
                    <a:pt x="27" y="1"/>
                    <a:pt x="27" y="1"/>
                  </a:cubicBezTo>
                  <a:cubicBezTo>
                    <a:pt x="23" y="0"/>
                    <a:pt x="19" y="1"/>
                    <a:pt x="16" y="4"/>
                  </a:cubicBezTo>
                  <a:cubicBezTo>
                    <a:pt x="14" y="7"/>
                    <a:pt x="13" y="11"/>
                    <a:pt x="14" y="14"/>
                  </a:cubicBezTo>
                  <a:cubicBezTo>
                    <a:pt x="46" y="115"/>
                    <a:pt x="46" y="115"/>
                    <a:pt x="46" y="115"/>
                  </a:cubicBezTo>
                  <a:cubicBezTo>
                    <a:pt x="65" y="133"/>
                    <a:pt x="65" y="133"/>
                    <a:pt x="65" y="133"/>
                  </a:cubicBezTo>
                  <a:cubicBezTo>
                    <a:pt x="65" y="133"/>
                    <a:pt x="65" y="133"/>
                    <a:pt x="65" y="133"/>
                  </a:cubicBezTo>
                  <a:cubicBezTo>
                    <a:pt x="108" y="176"/>
                    <a:pt x="108" y="176"/>
                    <a:pt x="108" y="176"/>
                  </a:cubicBezTo>
                  <a:cubicBezTo>
                    <a:pt x="94" y="201"/>
                    <a:pt x="89" y="226"/>
                    <a:pt x="91" y="250"/>
                  </a:cubicBezTo>
                  <a:cubicBezTo>
                    <a:pt x="0" y="343"/>
                    <a:pt x="0" y="343"/>
                    <a:pt x="0" y="343"/>
                  </a:cubicBezTo>
                  <a:lnTo>
                    <a:pt x="12" y="354"/>
                  </a:lnTo>
                  <a:close/>
                  <a:moveTo>
                    <a:pt x="36" y="31"/>
                  </a:moveTo>
                  <a:cubicBezTo>
                    <a:pt x="44" y="24"/>
                    <a:pt x="44" y="24"/>
                    <a:pt x="44" y="24"/>
                  </a:cubicBezTo>
                  <a:cubicBezTo>
                    <a:pt x="111" y="46"/>
                    <a:pt x="111" y="46"/>
                    <a:pt x="111" y="46"/>
                  </a:cubicBezTo>
                  <a:cubicBezTo>
                    <a:pt x="107" y="47"/>
                    <a:pt x="103" y="50"/>
                    <a:pt x="100" y="53"/>
                  </a:cubicBezTo>
                  <a:cubicBezTo>
                    <a:pt x="93" y="60"/>
                    <a:pt x="90" y="69"/>
                    <a:pt x="90" y="78"/>
                  </a:cubicBezTo>
                  <a:cubicBezTo>
                    <a:pt x="81" y="77"/>
                    <a:pt x="72" y="80"/>
                    <a:pt x="65" y="87"/>
                  </a:cubicBezTo>
                  <a:cubicBezTo>
                    <a:pt x="62" y="91"/>
                    <a:pt x="60" y="94"/>
                    <a:pt x="58" y="98"/>
                  </a:cubicBezTo>
                  <a:lnTo>
                    <a:pt x="36" y="31"/>
                  </a:lnTo>
                  <a:close/>
                  <a:moveTo>
                    <a:pt x="76" y="99"/>
                  </a:moveTo>
                  <a:cubicBezTo>
                    <a:pt x="83" y="92"/>
                    <a:pt x="93" y="92"/>
                    <a:pt x="100" y="99"/>
                  </a:cubicBezTo>
                  <a:cubicBezTo>
                    <a:pt x="151" y="150"/>
                    <a:pt x="151" y="150"/>
                    <a:pt x="151" y="150"/>
                  </a:cubicBezTo>
                  <a:cubicBezTo>
                    <a:pt x="162" y="139"/>
                    <a:pt x="162" y="139"/>
                    <a:pt x="162" y="139"/>
                  </a:cubicBezTo>
                  <a:cubicBezTo>
                    <a:pt x="111" y="87"/>
                    <a:pt x="111" y="87"/>
                    <a:pt x="111" y="87"/>
                  </a:cubicBezTo>
                  <a:cubicBezTo>
                    <a:pt x="105" y="81"/>
                    <a:pt x="105" y="70"/>
                    <a:pt x="111" y="64"/>
                  </a:cubicBezTo>
                  <a:cubicBezTo>
                    <a:pt x="118" y="58"/>
                    <a:pt x="128" y="58"/>
                    <a:pt x="134" y="64"/>
                  </a:cubicBezTo>
                  <a:cubicBezTo>
                    <a:pt x="197" y="127"/>
                    <a:pt x="197" y="127"/>
                    <a:pt x="197" y="127"/>
                  </a:cubicBezTo>
                  <a:cubicBezTo>
                    <a:pt x="155" y="169"/>
                    <a:pt x="155" y="169"/>
                    <a:pt x="155" y="169"/>
                  </a:cubicBezTo>
                  <a:cubicBezTo>
                    <a:pt x="146" y="178"/>
                    <a:pt x="132" y="178"/>
                    <a:pt x="123" y="169"/>
                  </a:cubicBezTo>
                  <a:cubicBezTo>
                    <a:pt x="122" y="168"/>
                    <a:pt x="122" y="168"/>
                    <a:pt x="122" y="168"/>
                  </a:cubicBezTo>
                  <a:cubicBezTo>
                    <a:pt x="76" y="122"/>
                    <a:pt x="76" y="122"/>
                    <a:pt x="76" y="122"/>
                  </a:cubicBezTo>
                  <a:cubicBezTo>
                    <a:pt x="70" y="116"/>
                    <a:pt x="70" y="105"/>
                    <a:pt x="76" y="99"/>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3" name="Picture 2" descr="Close-up of blueprints">
            <a:extLst>
              <a:ext uri="{FF2B5EF4-FFF2-40B4-BE49-F238E27FC236}">
                <a16:creationId xmlns:a16="http://schemas.microsoft.com/office/drawing/2014/main" id="{BCF933C1-6466-84FD-77BD-09F1983C98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529" y="6598842"/>
            <a:ext cx="4104390" cy="2735592"/>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15928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Phase 3 – Construction Administration </a:t>
            </a:r>
          </a:p>
        </p:txBody>
      </p:sp>
      <p:sp>
        <p:nvSpPr>
          <p:cNvPr id="6"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254325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9594" y="4649787"/>
            <a:ext cx="10668000" cy="533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97763" y="2075592"/>
            <a:ext cx="3390831" cy="533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a:t>Construction Phase</a:t>
            </a:r>
          </a:p>
        </p:txBody>
      </p:sp>
      <p:sp>
        <p:nvSpPr>
          <p:cNvPr id="7" name="Slide Number Placeholder 6"/>
          <p:cNvSpPr>
            <a:spLocks noGrp="1"/>
          </p:cNvSpPr>
          <p:nvPr>
            <p:ph type="sldNum" sz="quarter" idx="10"/>
          </p:nvPr>
        </p:nvSpPr>
        <p:spPr/>
        <p:txBody>
          <a:bodyPr/>
          <a:lstStyle/>
          <a:p>
            <a:pPr>
              <a:defRPr/>
            </a:pPr>
            <a:fld id="{1188F9D2-5B65-4C92-8FFB-3F149C9EBFE1}" type="slidenum">
              <a:rPr lang="en-US" altLang="en-US" smtClean="0"/>
              <a:pPr>
                <a:defRPr/>
              </a:pPr>
              <a:t>14</a:t>
            </a:fld>
            <a:endParaRPr lang="en-US" altLang="en-US" dirty="0"/>
          </a:p>
        </p:txBody>
      </p:sp>
      <p:sp>
        <p:nvSpPr>
          <p:cNvPr id="5" name="Content Placeholder 4"/>
          <p:cNvSpPr>
            <a:spLocks noGrp="1"/>
          </p:cNvSpPr>
          <p:nvPr>
            <p:ph idx="1"/>
          </p:nvPr>
        </p:nvSpPr>
        <p:spPr>
          <a:xfrm>
            <a:off x="532242" y="2075592"/>
            <a:ext cx="15718965" cy="6829743"/>
          </a:xfrm>
        </p:spPr>
        <p:txBody>
          <a:bodyPr/>
          <a:lstStyle/>
          <a:p>
            <a:pPr marL="0" indent="0">
              <a:buNone/>
            </a:pPr>
            <a:r>
              <a:rPr lang="en-US" dirty="0"/>
              <a:t>Attending Site Visits:</a:t>
            </a:r>
          </a:p>
          <a:p>
            <a:pPr lvl="1"/>
            <a:endParaRPr lang="en-US" sz="2800" dirty="0"/>
          </a:p>
          <a:p>
            <a:pPr lvl="1"/>
            <a:r>
              <a:rPr lang="en-US" sz="2800" dirty="0"/>
              <a:t>What is required by the contract? </a:t>
            </a:r>
          </a:p>
          <a:p>
            <a:endParaRPr lang="en-US" dirty="0"/>
          </a:p>
          <a:p>
            <a:pPr marL="0" indent="0">
              <a:buNone/>
            </a:pPr>
            <a:endParaRPr lang="en-US" dirty="0"/>
          </a:p>
          <a:p>
            <a:pPr marL="0" indent="0">
              <a:buNone/>
            </a:pPr>
            <a:r>
              <a:rPr lang="en-US" dirty="0"/>
              <a:t>Site Visits should be well documented with notes saved to the file.</a:t>
            </a:r>
          </a:p>
          <a:p>
            <a:pPr lvl="1"/>
            <a:endParaRPr lang="en-US" sz="2800" dirty="0"/>
          </a:p>
          <a:p>
            <a:pPr lvl="1"/>
            <a:r>
              <a:rPr lang="en-US" sz="2800" dirty="0"/>
              <a:t>These notes are critical in your defense in the event of a claim for bodily injury.</a:t>
            </a:r>
          </a:p>
          <a:p>
            <a:pPr lvl="1"/>
            <a:endParaRPr lang="en-US" sz="2800" dirty="0"/>
          </a:p>
          <a:p>
            <a:pPr lvl="1"/>
            <a:r>
              <a:rPr lang="en-US" sz="2800" dirty="0"/>
              <a:t>Showing what you knew and what the conditions were on the day of the visit could be a key component to your defense.</a:t>
            </a:r>
          </a:p>
          <a:p>
            <a:pPr marL="780302" lvl="1" indent="0">
              <a:buNone/>
            </a:pPr>
            <a:endParaRPr lang="en-US" sz="2800" dirty="0"/>
          </a:p>
          <a:p>
            <a:pPr lvl="1"/>
            <a:r>
              <a:rPr lang="en-US" sz="2800" dirty="0"/>
              <a:t>What should you do if you witness an unsafe condition on the work site?</a:t>
            </a:r>
          </a:p>
          <a:p>
            <a:endParaRPr lang="en-US" dirty="0"/>
          </a:p>
        </p:txBody>
      </p:sp>
      <p:grpSp>
        <p:nvGrpSpPr>
          <p:cNvPr id="31" name="Group 30"/>
          <p:cNvGrpSpPr/>
          <p:nvPr/>
        </p:nvGrpSpPr>
        <p:grpSpPr>
          <a:xfrm>
            <a:off x="12258675" y="4063623"/>
            <a:ext cx="1026319" cy="987286"/>
            <a:chOff x="5476875" y="4272101"/>
            <a:chExt cx="652462" cy="652463"/>
          </a:xfrm>
        </p:grpSpPr>
        <p:sp>
          <p:nvSpPr>
            <p:cNvPr id="22" name="Freeform 22"/>
            <p:cNvSpPr>
              <a:spLocks/>
            </p:cNvSpPr>
            <p:nvPr/>
          </p:nvSpPr>
          <p:spPr bwMode="auto">
            <a:xfrm>
              <a:off x="5565775" y="4272101"/>
              <a:ext cx="473075" cy="374650"/>
            </a:xfrm>
            <a:custGeom>
              <a:avLst/>
              <a:gdLst>
                <a:gd name="T0" fmla="*/ 0 w 168"/>
                <a:gd name="T1" fmla="*/ 133 h 133"/>
                <a:gd name="T2" fmla="*/ 0 w 168"/>
                <a:gd name="T3" fmla="*/ 4 h 133"/>
                <a:gd name="T4" fmla="*/ 4 w 168"/>
                <a:gd name="T5" fmla="*/ 0 h 133"/>
                <a:gd name="T6" fmla="*/ 164 w 168"/>
                <a:gd name="T7" fmla="*/ 0 h 133"/>
                <a:gd name="T8" fmla="*/ 168 w 168"/>
                <a:gd name="T9" fmla="*/ 4 h 133"/>
                <a:gd name="T10" fmla="*/ 168 w 168"/>
                <a:gd name="T11" fmla="*/ 133 h 133"/>
              </a:gdLst>
              <a:ahLst/>
              <a:cxnLst>
                <a:cxn ang="0">
                  <a:pos x="T0" y="T1"/>
                </a:cxn>
                <a:cxn ang="0">
                  <a:pos x="T2" y="T3"/>
                </a:cxn>
                <a:cxn ang="0">
                  <a:pos x="T4" y="T5"/>
                </a:cxn>
                <a:cxn ang="0">
                  <a:pos x="T6" y="T7"/>
                </a:cxn>
                <a:cxn ang="0">
                  <a:pos x="T8" y="T9"/>
                </a:cxn>
                <a:cxn ang="0">
                  <a:pos x="T10" y="T11"/>
                </a:cxn>
              </a:cxnLst>
              <a:rect l="0" t="0" r="r" b="b"/>
              <a:pathLst>
                <a:path w="168" h="133">
                  <a:moveTo>
                    <a:pt x="0" y="133"/>
                  </a:moveTo>
                  <a:cubicBezTo>
                    <a:pt x="0" y="4"/>
                    <a:pt x="0" y="4"/>
                    <a:pt x="0" y="4"/>
                  </a:cubicBezTo>
                  <a:cubicBezTo>
                    <a:pt x="0" y="2"/>
                    <a:pt x="2" y="0"/>
                    <a:pt x="4" y="0"/>
                  </a:cubicBezTo>
                  <a:cubicBezTo>
                    <a:pt x="164" y="0"/>
                    <a:pt x="164" y="0"/>
                    <a:pt x="164" y="0"/>
                  </a:cubicBezTo>
                  <a:cubicBezTo>
                    <a:pt x="166" y="0"/>
                    <a:pt x="168" y="2"/>
                    <a:pt x="168" y="4"/>
                  </a:cubicBezTo>
                  <a:cubicBezTo>
                    <a:pt x="168" y="133"/>
                    <a:pt x="168" y="133"/>
                    <a:pt x="168" y="133"/>
                  </a:cubicBezTo>
                </a:path>
              </a:pathLst>
            </a:custGeom>
            <a:noFill/>
            <a:ln w="57150" cap="flat">
              <a:solidFill>
                <a:schemeClr val="bg1">
                  <a:lumMod val="1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p:cNvSpPr>
            <p:nvPr/>
          </p:nvSpPr>
          <p:spPr bwMode="auto">
            <a:xfrm>
              <a:off x="5476875" y="4468951"/>
              <a:ext cx="652462" cy="455613"/>
            </a:xfrm>
            <a:custGeom>
              <a:avLst/>
              <a:gdLst>
                <a:gd name="T0" fmla="*/ 200 w 232"/>
                <a:gd name="T1" fmla="*/ 0 h 162"/>
                <a:gd name="T2" fmla="*/ 229 w 232"/>
                <a:gd name="T3" fmla="*/ 24 h 162"/>
                <a:gd name="T4" fmla="*/ 232 w 232"/>
                <a:gd name="T5" fmla="*/ 30 h 162"/>
                <a:gd name="T6" fmla="*/ 232 w 232"/>
                <a:gd name="T7" fmla="*/ 150 h 162"/>
                <a:gd name="T8" fmla="*/ 220 w 232"/>
                <a:gd name="T9" fmla="*/ 162 h 162"/>
                <a:gd name="T10" fmla="*/ 12 w 232"/>
                <a:gd name="T11" fmla="*/ 162 h 162"/>
                <a:gd name="T12" fmla="*/ 0 w 232"/>
                <a:gd name="T13" fmla="*/ 150 h 162"/>
                <a:gd name="T14" fmla="*/ 0 w 232"/>
                <a:gd name="T15" fmla="*/ 30 h 162"/>
                <a:gd name="T16" fmla="*/ 3 w 232"/>
                <a:gd name="T17" fmla="*/ 24 h 162"/>
                <a:gd name="T18" fmla="*/ 32 w 232"/>
                <a:gd name="T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2">
                  <a:moveTo>
                    <a:pt x="200" y="0"/>
                  </a:moveTo>
                  <a:cubicBezTo>
                    <a:pt x="229" y="24"/>
                    <a:pt x="229" y="24"/>
                    <a:pt x="229" y="24"/>
                  </a:cubicBezTo>
                  <a:cubicBezTo>
                    <a:pt x="231" y="25"/>
                    <a:pt x="232" y="27"/>
                    <a:pt x="232" y="30"/>
                  </a:cubicBezTo>
                  <a:cubicBezTo>
                    <a:pt x="232" y="150"/>
                    <a:pt x="232" y="150"/>
                    <a:pt x="232" y="150"/>
                  </a:cubicBezTo>
                  <a:cubicBezTo>
                    <a:pt x="232" y="157"/>
                    <a:pt x="227" y="162"/>
                    <a:pt x="220" y="162"/>
                  </a:cubicBezTo>
                  <a:cubicBezTo>
                    <a:pt x="12" y="162"/>
                    <a:pt x="12" y="162"/>
                    <a:pt x="12" y="162"/>
                  </a:cubicBezTo>
                  <a:cubicBezTo>
                    <a:pt x="5" y="162"/>
                    <a:pt x="0" y="157"/>
                    <a:pt x="0" y="150"/>
                  </a:cubicBezTo>
                  <a:cubicBezTo>
                    <a:pt x="0" y="30"/>
                    <a:pt x="0" y="30"/>
                    <a:pt x="0" y="30"/>
                  </a:cubicBezTo>
                  <a:cubicBezTo>
                    <a:pt x="0" y="27"/>
                    <a:pt x="1" y="25"/>
                    <a:pt x="3" y="24"/>
                  </a:cubicBezTo>
                  <a:cubicBezTo>
                    <a:pt x="32" y="0"/>
                    <a:pt x="32" y="0"/>
                    <a:pt x="32" y="0"/>
                  </a:cubicBezTo>
                </a:path>
              </a:pathLst>
            </a:custGeom>
            <a:noFill/>
            <a:ln w="57150" cap="flat">
              <a:solidFill>
                <a:schemeClr val="bg1">
                  <a:lumMod val="1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p:cNvSpPr>
            <p:nvPr/>
          </p:nvSpPr>
          <p:spPr bwMode="auto">
            <a:xfrm>
              <a:off x="5543550" y="4672151"/>
              <a:ext cx="517525" cy="196850"/>
            </a:xfrm>
            <a:custGeom>
              <a:avLst/>
              <a:gdLst>
                <a:gd name="T0" fmla="*/ 0 w 184"/>
                <a:gd name="T1" fmla="*/ 70 h 70"/>
                <a:gd name="T2" fmla="*/ 87 w 184"/>
                <a:gd name="T3" fmla="*/ 2 h 70"/>
                <a:gd name="T4" fmla="*/ 97 w 184"/>
                <a:gd name="T5" fmla="*/ 2 h 70"/>
                <a:gd name="T6" fmla="*/ 184 w 184"/>
                <a:gd name="T7" fmla="*/ 70 h 70"/>
              </a:gdLst>
              <a:ahLst/>
              <a:cxnLst>
                <a:cxn ang="0">
                  <a:pos x="T0" y="T1"/>
                </a:cxn>
                <a:cxn ang="0">
                  <a:pos x="T2" y="T3"/>
                </a:cxn>
                <a:cxn ang="0">
                  <a:pos x="T4" y="T5"/>
                </a:cxn>
                <a:cxn ang="0">
                  <a:pos x="T6" y="T7"/>
                </a:cxn>
              </a:cxnLst>
              <a:rect l="0" t="0" r="r" b="b"/>
              <a:pathLst>
                <a:path w="184" h="70">
                  <a:moveTo>
                    <a:pt x="0" y="70"/>
                  </a:moveTo>
                  <a:cubicBezTo>
                    <a:pt x="87" y="2"/>
                    <a:pt x="87" y="2"/>
                    <a:pt x="87" y="2"/>
                  </a:cubicBezTo>
                  <a:cubicBezTo>
                    <a:pt x="90" y="0"/>
                    <a:pt x="94" y="0"/>
                    <a:pt x="97" y="2"/>
                  </a:cubicBezTo>
                  <a:cubicBezTo>
                    <a:pt x="184" y="70"/>
                    <a:pt x="184" y="70"/>
                    <a:pt x="184" y="70"/>
                  </a:cubicBezTo>
                </a:path>
              </a:pathLst>
            </a:custGeom>
            <a:noFill/>
            <a:ln w="57150" cap="rnd">
              <a:solidFill>
                <a:schemeClr val="bg1">
                  <a:lumMod val="1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5"/>
            <p:cNvSpPr>
              <a:spLocks noChangeShapeType="1"/>
            </p:cNvSpPr>
            <p:nvPr/>
          </p:nvSpPr>
          <p:spPr bwMode="auto">
            <a:xfrm flipV="1">
              <a:off x="5881687" y="4599126"/>
              <a:ext cx="247650" cy="128588"/>
            </a:xfrm>
            <a:prstGeom prst="line">
              <a:avLst/>
            </a:prstGeom>
            <a:noFill/>
            <a:ln w="57150" cap="rnd">
              <a:solidFill>
                <a:schemeClr val="bg1">
                  <a:lumMod val="1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6"/>
            <p:cNvSpPr>
              <a:spLocks noChangeShapeType="1"/>
            </p:cNvSpPr>
            <p:nvPr/>
          </p:nvSpPr>
          <p:spPr bwMode="auto">
            <a:xfrm>
              <a:off x="5476875" y="4599126"/>
              <a:ext cx="247650" cy="128588"/>
            </a:xfrm>
            <a:prstGeom prst="line">
              <a:avLst/>
            </a:prstGeom>
            <a:noFill/>
            <a:ln w="57150" cap="rnd">
              <a:solidFill>
                <a:schemeClr val="bg1">
                  <a:lumMod val="1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7"/>
            <p:cNvSpPr>
              <a:spLocks/>
            </p:cNvSpPr>
            <p:nvPr/>
          </p:nvSpPr>
          <p:spPr bwMode="auto">
            <a:xfrm>
              <a:off x="5859462" y="4272101"/>
              <a:ext cx="112712" cy="134938"/>
            </a:xfrm>
            <a:custGeom>
              <a:avLst/>
              <a:gdLst>
                <a:gd name="T0" fmla="*/ 40 w 40"/>
                <a:gd name="T1" fmla="*/ 0 h 48"/>
                <a:gd name="T2" fmla="*/ 40 w 40"/>
                <a:gd name="T3" fmla="*/ 47 h 48"/>
                <a:gd name="T4" fmla="*/ 38 w 40"/>
                <a:gd name="T5" fmla="*/ 48 h 48"/>
                <a:gd name="T6" fmla="*/ 20 w 40"/>
                <a:gd name="T7" fmla="*/ 34 h 48"/>
                <a:gd name="T8" fmla="*/ 2 w 40"/>
                <a:gd name="T9" fmla="*/ 48 h 48"/>
                <a:gd name="T10" fmla="*/ 0 w 40"/>
                <a:gd name="T11" fmla="*/ 47 h 48"/>
                <a:gd name="T12" fmla="*/ 0 w 4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0" h="48">
                  <a:moveTo>
                    <a:pt x="40" y="0"/>
                  </a:moveTo>
                  <a:cubicBezTo>
                    <a:pt x="40" y="47"/>
                    <a:pt x="40" y="47"/>
                    <a:pt x="40" y="47"/>
                  </a:cubicBezTo>
                  <a:cubicBezTo>
                    <a:pt x="40" y="48"/>
                    <a:pt x="39" y="48"/>
                    <a:pt x="38" y="48"/>
                  </a:cubicBezTo>
                  <a:cubicBezTo>
                    <a:pt x="20" y="34"/>
                    <a:pt x="20" y="34"/>
                    <a:pt x="20" y="34"/>
                  </a:cubicBezTo>
                  <a:cubicBezTo>
                    <a:pt x="2" y="48"/>
                    <a:pt x="2" y="48"/>
                    <a:pt x="2" y="48"/>
                  </a:cubicBezTo>
                  <a:cubicBezTo>
                    <a:pt x="1" y="48"/>
                    <a:pt x="0" y="48"/>
                    <a:pt x="0" y="47"/>
                  </a:cubicBezTo>
                  <a:cubicBezTo>
                    <a:pt x="0" y="0"/>
                    <a:pt x="0" y="0"/>
                    <a:pt x="0" y="0"/>
                  </a:cubicBezTo>
                </a:path>
              </a:pathLst>
            </a:custGeom>
            <a:noFill/>
            <a:ln w="57150" cap="flat">
              <a:solidFill>
                <a:schemeClr val="bg1">
                  <a:lumMod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8"/>
            <p:cNvSpPr>
              <a:spLocks noChangeShapeType="1"/>
            </p:cNvSpPr>
            <p:nvPr/>
          </p:nvSpPr>
          <p:spPr bwMode="auto">
            <a:xfrm>
              <a:off x="5634037" y="4351476"/>
              <a:ext cx="66675" cy="0"/>
            </a:xfrm>
            <a:prstGeom prst="line">
              <a:avLst/>
            </a:prstGeom>
            <a:noFill/>
            <a:ln w="57150" cap="flat">
              <a:solidFill>
                <a:schemeClr val="bg1">
                  <a:lumMod val="1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9"/>
            <p:cNvSpPr>
              <a:spLocks noChangeShapeType="1"/>
            </p:cNvSpPr>
            <p:nvPr/>
          </p:nvSpPr>
          <p:spPr bwMode="auto">
            <a:xfrm>
              <a:off x="5634037" y="4475301"/>
              <a:ext cx="338137" cy="0"/>
            </a:xfrm>
            <a:prstGeom prst="line">
              <a:avLst/>
            </a:prstGeom>
            <a:noFill/>
            <a:ln w="57150" cap="flat">
              <a:solidFill>
                <a:schemeClr val="bg1">
                  <a:lumMod val="1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30"/>
            <p:cNvSpPr>
              <a:spLocks noChangeShapeType="1"/>
            </p:cNvSpPr>
            <p:nvPr/>
          </p:nvSpPr>
          <p:spPr bwMode="auto">
            <a:xfrm>
              <a:off x="5634037" y="4564201"/>
              <a:ext cx="338137" cy="0"/>
            </a:xfrm>
            <a:prstGeom prst="line">
              <a:avLst/>
            </a:prstGeom>
            <a:noFill/>
            <a:ln w="57150" cap="flat">
              <a:solidFill>
                <a:schemeClr val="bg1">
                  <a:lumMod val="1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3" name="Graphic 2" descr="Excavator outline">
            <a:extLst>
              <a:ext uri="{FF2B5EF4-FFF2-40B4-BE49-F238E27FC236}">
                <a16:creationId xmlns:a16="http://schemas.microsoft.com/office/drawing/2014/main" id="{370B6A89-01D6-6353-D64A-B98125117D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9194" y="1525587"/>
            <a:ext cx="1437632" cy="1437632"/>
          </a:xfrm>
          <a:prstGeom prst="rect">
            <a:avLst/>
          </a:prstGeom>
        </p:spPr>
      </p:pic>
    </p:spTree>
    <p:extLst>
      <p:ext uri="{BB962C8B-B14F-4D97-AF65-F5344CB8AC3E}">
        <p14:creationId xmlns:p14="http://schemas.microsoft.com/office/powerpoint/2010/main" val="51352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Law Regarding Duty – Kansas (actual knowledge or duty assumed by contract or conduct)</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15</a:t>
            </a:fld>
            <a:endParaRPr lang="en-US" altLang="en-US" dirty="0"/>
          </a:p>
        </p:txBody>
      </p:sp>
      <p:sp>
        <p:nvSpPr>
          <p:cNvPr id="4" name="Content Placeholder 3"/>
          <p:cNvSpPr>
            <a:spLocks noGrp="1"/>
          </p:cNvSpPr>
          <p:nvPr>
            <p:ph idx="1"/>
          </p:nvPr>
        </p:nvSpPr>
        <p:spPr>
          <a:xfrm>
            <a:off x="330994" y="2058987"/>
            <a:ext cx="16611600" cy="7315199"/>
          </a:xfrm>
          <a:noFill/>
          <a:ln>
            <a:noFill/>
          </a:ln>
        </p:spPr>
        <p:txBody>
          <a:bodyPr/>
          <a:lstStyle/>
          <a:p>
            <a:r>
              <a:rPr lang="en-US" sz="2600" dirty="0"/>
              <a:t>The Kansas Supreme Court in </a:t>
            </a:r>
            <a:r>
              <a:rPr lang="en-US" sz="2600" i="1" dirty="0">
                <a:highlight>
                  <a:srgbClr val="B6D3E9"/>
                </a:highlight>
              </a:rPr>
              <a:t>Balagna v. Shawnee County, Kansas et al.</a:t>
            </a:r>
            <a:r>
              <a:rPr lang="en-US" sz="2600" dirty="0"/>
              <a:t>, 668 P.2d 157 (Kan 1983), concluded the design professional is obligated to take some affirmative steps to protect the worker if dangerous condition is observed, </a:t>
            </a:r>
            <a:r>
              <a:rPr lang="en-US" sz="2600" i="1" dirty="0"/>
              <a:t>i.e.,</a:t>
            </a:r>
            <a:r>
              <a:rPr lang="en-US" sz="2600" dirty="0"/>
              <a:t> </a:t>
            </a:r>
            <a:r>
              <a:rPr lang="en-US" sz="2600" u="sng" dirty="0"/>
              <a:t>actual knowledge</a:t>
            </a:r>
            <a:r>
              <a:rPr lang="en-US" sz="2600" dirty="0"/>
              <a:t> of the danger.</a:t>
            </a:r>
          </a:p>
          <a:p>
            <a:endParaRPr lang="en-US" sz="2000" dirty="0"/>
          </a:p>
          <a:p>
            <a:r>
              <a:rPr lang="en-US" sz="2600" dirty="0"/>
              <a:t>In a case of first impression where there is no actual knowledge, the Kansas Supreme Court in </a:t>
            </a:r>
            <a:r>
              <a:rPr lang="en-US" sz="2600" i="1" dirty="0">
                <a:highlight>
                  <a:srgbClr val="B6D3E9"/>
                </a:highlight>
              </a:rPr>
              <a:t>Hanna v. Huer, Johns, Neel, Rivers &amp; Webb</a:t>
            </a:r>
            <a:r>
              <a:rPr lang="en-US" sz="2600" dirty="0"/>
              <a:t>, 662 P.2d 243 (Kan. 1983), found an architect who has agreed to supervise the project must specifically agree to supervise safety. The court listed seven factors to use in determining whether supervisory powers go beyond the contract: (1) actual supervision and control of the work; (2) retention of the right to supervise and control; (3) constant participation in ongoing activities at the construction site; (4) supervision and coordination of subcontractors; (5) assumption of responsibilities for safety practices; (6) authority to issue change orders; (7) the right to stop the work. </a:t>
            </a:r>
          </a:p>
          <a:p>
            <a:endParaRPr lang="en-US" sz="2600" dirty="0"/>
          </a:p>
          <a:p>
            <a:r>
              <a:rPr lang="en-US" sz="2600" dirty="0"/>
              <a:t>Thus, when the design professional does not assume by contract or conduct a duty for site safety, it is not liable for such injury unless it has actual knowledge of the danger. </a:t>
            </a:r>
          </a:p>
          <a:p>
            <a:endParaRPr lang="en-US" sz="2000" dirty="0"/>
          </a:p>
          <a:p>
            <a:endParaRPr lang="en-US" sz="2600" dirty="0"/>
          </a:p>
          <a:p>
            <a:pPr marL="0" indent="0">
              <a:buNone/>
            </a:pPr>
            <a:r>
              <a:rPr lang="en-US" sz="2600" dirty="0"/>
              <a:t> </a:t>
            </a:r>
          </a:p>
          <a:p>
            <a:endParaRPr lang="en-US" sz="2600" dirty="0"/>
          </a:p>
        </p:txBody>
      </p:sp>
      <p:sp>
        <p:nvSpPr>
          <p:cNvPr id="10"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347438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Law Regarding Duty – Cases cited in </a:t>
            </a:r>
            <a:r>
              <a:rPr lang="en-US" i="1" dirty="0"/>
              <a:t>Hanna</a:t>
            </a:r>
            <a:r>
              <a:rPr lang="en-US" dirty="0"/>
              <a:t>, 662 P.2d 243 (Kan. 1983) – Montana, D.C., Maryland, and Arkansas</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16</a:t>
            </a:fld>
            <a:endParaRPr lang="en-US" altLang="en-US" dirty="0"/>
          </a:p>
        </p:txBody>
      </p:sp>
      <p:sp>
        <p:nvSpPr>
          <p:cNvPr id="4" name="Content Placeholder 3"/>
          <p:cNvSpPr>
            <a:spLocks noGrp="1"/>
          </p:cNvSpPr>
          <p:nvPr>
            <p:ph idx="1"/>
          </p:nvPr>
        </p:nvSpPr>
        <p:spPr>
          <a:xfrm>
            <a:off x="538217" y="1754187"/>
            <a:ext cx="16197154" cy="7620000"/>
          </a:xfrm>
          <a:noFill/>
          <a:ln>
            <a:noFill/>
          </a:ln>
        </p:spPr>
        <p:txBody>
          <a:bodyPr/>
          <a:lstStyle/>
          <a:p>
            <a:r>
              <a:rPr lang="en-US" b="0" i="0" dirty="0">
                <a:effectLst/>
              </a:rPr>
              <a:t>Cases which have found liability on the part of the design professional have usually focused upon specific facts creating a duty to the jobsite workmen. </a:t>
            </a:r>
          </a:p>
          <a:p>
            <a:endParaRPr lang="en-US" b="0" i="0" dirty="0">
              <a:effectLst/>
            </a:endParaRPr>
          </a:p>
          <a:p>
            <a:pPr lvl="1"/>
            <a:r>
              <a:rPr lang="en-US" b="0" dirty="0">
                <a:effectLst/>
              </a:rPr>
              <a:t>Montana</a:t>
            </a:r>
            <a:r>
              <a:rPr lang="en-US" dirty="0"/>
              <a:t>: </a:t>
            </a:r>
            <a:r>
              <a:rPr lang="en-US" i="1" dirty="0">
                <a:highlight>
                  <a:srgbClr val="B6D3E9"/>
                </a:highlight>
              </a:rPr>
              <a:t>Associated Engineers, Inc. v. Job, et. al.</a:t>
            </a:r>
            <a:r>
              <a:rPr lang="en-US" b="0" dirty="0">
                <a:effectLst/>
              </a:rPr>
              <a:t>, 370 F.2d 633 </a:t>
            </a:r>
            <a:r>
              <a:rPr lang="en-US" b="0" i="0" dirty="0">
                <a:effectLst/>
              </a:rPr>
              <a:t>(8th Cir.1966). </a:t>
            </a:r>
            <a:r>
              <a:rPr lang="en-US" dirty="0"/>
              <a:t>Owner hired engineer to design the project and supervise construction. The </a:t>
            </a:r>
            <a:r>
              <a:rPr lang="en-US" u="sng" dirty="0"/>
              <a:t>contract</a:t>
            </a:r>
            <a:r>
              <a:rPr lang="en-US" b="0" i="0" dirty="0">
                <a:effectLst/>
              </a:rPr>
              <a:t> detailed supervisory duties, including safety, such that the provisions </a:t>
            </a:r>
            <a:r>
              <a:rPr lang="en-US" b="0" i="0" u="sng" dirty="0">
                <a:effectLst/>
              </a:rPr>
              <a:t>imposed upon the engineer an obligation</a:t>
            </a:r>
            <a:r>
              <a:rPr lang="en-US" b="0" i="0" dirty="0">
                <a:effectLst/>
              </a:rPr>
              <a:t> to do more than assure conformity to specifications. </a:t>
            </a:r>
          </a:p>
          <a:p>
            <a:pPr lvl="1"/>
            <a:endParaRPr lang="en-US" b="0" i="0" dirty="0">
              <a:effectLst/>
            </a:endParaRPr>
          </a:p>
          <a:p>
            <a:pPr lvl="1"/>
            <a:r>
              <a:rPr lang="en-US" b="0" dirty="0">
                <a:effectLst/>
              </a:rPr>
              <a:t>District of </a:t>
            </a:r>
            <a:r>
              <a:rPr lang="en-US" dirty="0"/>
              <a:t>Columbia: </a:t>
            </a:r>
            <a:r>
              <a:rPr lang="en-US" i="1" dirty="0">
                <a:highlight>
                  <a:srgbClr val="B6D3E9"/>
                </a:highlight>
              </a:rPr>
              <a:t>Caldwell v. Bechtel, Inc.</a:t>
            </a:r>
            <a:r>
              <a:rPr lang="en-US" b="0" i="1" dirty="0">
                <a:effectLst/>
              </a:rPr>
              <a:t>, 631 F.2d 989 </a:t>
            </a:r>
            <a:r>
              <a:rPr lang="en-US" b="0" i="0" dirty="0">
                <a:effectLst/>
              </a:rPr>
              <a:t>(D.C. Cir.1980). Defendant was a safety engineering firm with </a:t>
            </a:r>
            <a:r>
              <a:rPr lang="en-US" b="0" i="0" u="sng" dirty="0">
                <a:effectLst/>
              </a:rPr>
              <a:t>actual knowledge</a:t>
            </a:r>
            <a:r>
              <a:rPr lang="en-US" b="0" i="0" dirty="0">
                <a:effectLst/>
              </a:rPr>
              <a:t> of the danger.</a:t>
            </a:r>
          </a:p>
          <a:p>
            <a:pPr lvl="1"/>
            <a:endParaRPr lang="en-US" b="0" i="0" dirty="0">
              <a:effectLst/>
            </a:endParaRPr>
          </a:p>
          <a:p>
            <a:pPr lvl="1"/>
            <a:r>
              <a:rPr lang="en-US" b="0" dirty="0">
                <a:effectLst/>
              </a:rPr>
              <a:t>Maryland: </a:t>
            </a:r>
            <a:r>
              <a:rPr lang="en-US" i="1" dirty="0">
                <a:highlight>
                  <a:srgbClr val="B6D3E9"/>
                </a:highlight>
              </a:rPr>
              <a:t>Cutlip v. Lucky Stores</a:t>
            </a:r>
            <a:r>
              <a:rPr lang="en-US" b="0" i="1" dirty="0">
                <a:effectLst/>
              </a:rPr>
              <a:t>,</a:t>
            </a:r>
            <a:r>
              <a:rPr lang="en-US" b="0" i="0" dirty="0">
                <a:effectLst/>
              </a:rPr>
              <a:t> 325 A.2d 432 (Md. App.1974). The supervisory authority given the architect under his </a:t>
            </a:r>
            <a:r>
              <a:rPr lang="en-US" b="0" i="0" u="sng" dirty="0">
                <a:effectLst/>
              </a:rPr>
              <a:t>contract</a:t>
            </a:r>
            <a:r>
              <a:rPr lang="en-US" b="0" i="0" dirty="0">
                <a:effectLst/>
              </a:rPr>
              <a:t> when coupled with his inspection and notice commitments to the County were </a:t>
            </a:r>
            <a:r>
              <a:rPr lang="en-US" b="0" i="0" u="sng" dirty="0">
                <a:effectLst/>
              </a:rPr>
              <a:t>sufficient to allow him to perceive the danger</a:t>
            </a:r>
            <a:r>
              <a:rPr lang="en-US" b="0" i="0" dirty="0">
                <a:effectLst/>
              </a:rPr>
              <a:t> implicit in neglectful construction.</a:t>
            </a:r>
          </a:p>
          <a:p>
            <a:pPr lvl="1"/>
            <a:endParaRPr lang="en-US" b="0" i="0" dirty="0">
              <a:effectLst/>
            </a:endParaRPr>
          </a:p>
          <a:p>
            <a:pPr lvl="1"/>
            <a:r>
              <a:rPr lang="en-US" b="0" dirty="0">
                <a:effectLst/>
              </a:rPr>
              <a:t>Arkansas: </a:t>
            </a:r>
            <a:r>
              <a:rPr lang="en-US" i="1" dirty="0">
                <a:highlight>
                  <a:srgbClr val="B6D3E9"/>
                </a:highlight>
              </a:rPr>
              <a:t>Erhart v. Hummonds</a:t>
            </a:r>
            <a:r>
              <a:rPr lang="en-US" b="0" i="1" dirty="0">
                <a:effectLst/>
              </a:rPr>
              <a:t>,</a:t>
            </a:r>
            <a:r>
              <a:rPr lang="en-US" b="0" i="0" dirty="0">
                <a:effectLst/>
              </a:rPr>
              <a:t> </a:t>
            </a:r>
            <a:r>
              <a:rPr lang="pl-PL" b="0" i="0" dirty="0">
                <a:effectLst/>
              </a:rPr>
              <a:t>334 S.W.2d 869 </a:t>
            </a:r>
            <a:r>
              <a:rPr lang="en-US" b="0" i="0" dirty="0">
                <a:effectLst/>
              </a:rPr>
              <a:t>(Ark. 1960). The </a:t>
            </a:r>
            <a:r>
              <a:rPr lang="en-US" b="0" i="0" u="sng" dirty="0">
                <a:effectLst/>
              </a:rPr>
              <a:t>architect was paid</a:t>
            </a:r>
            <a:r>
              <a:rPr lang="en-US" b="0" i="0" dirty="0">
                <a:effectLst/>
              </a:rPr>
              <a:t> additional fee for detailed supervision, and thus, it was a </a:t>
            </a:r>
            <a:r>
              <a:rPr lang="en-US" b="0" i="0" u="sng" dirty="0">
                <a:effectLst/>
              </a:rPr>
              <a:t>question for the jury</a:t>
            </a:r>
            <a:r>
              <a:rPr lang="en-US" b="0" i="0" dirty="0">
                <a:effectLst/>
              </a:rPr>
              <a:t> as to whether the architect was negligent in failing to stop all work until shoring could be made safe.</a:t>
            </a:r>
          </a:p>
        </p:txBody>
      </p:sp>
      <p:sp>
        <p:nvSpPr>
          <p:cNvPr id="10"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150942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Law Regarding Duty – Cases cited in </a:t>
            </a:r>
            <a:r>
              <a:rPr lang="en-US" sz="3200" i="1" dirty="0"/>
              <a:t>Hanna</a:t>
            </a:r>
            <a:r>
              <a:rPr lang="en-US" sz="3200" dirty="0"/>
              <a:t>, 662 P.2d 243 (Kan. 1983) (Cont.) – Michigan and Illinois</a:t>
            </a:r>
            <a:endParaRPr lang="en-US" dirty="0"/>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17</a:t>
            </a:fld>
            <a:endParaRPr lang="en-US" altLang="en-US" dirty="0"/>
          </a:p>
        </p:txBody>
      </p:sp>
      <p:sp>
        <p:nvSpPr>
          <p:cNvPr id="4" name="Content Placeholder 3"/>
          <p:cNvSpPr>
            <a:spLocks noGrp="1"/>
          </p:cNvSpPr>
          <p:nvPr>
            <p:ph idx="1"/>
          </p:nvPr>
        </p:nvSpPr>
        <p:spPr>
          <a:xfrm>
            <a:off x="538217" y="1754187"/>
            <a:ext cx="16197154" cy="7620000"/>
          </a:xfrm>
          <a:noFill/>
          <a:ln>
            <a:noFill/>
          </a:ln>
        </p:spPr>
        <p:txBody>
          <a:bodyPr/>
          <a:lstStyle/>
          <a:p>
            <a:r>
              <a:rPr lang="en-US" sz="2200" i="1" dirty="0">
                <a:highlight>
                  <a:srgbClr val="B6D3E9"/>
                </a:highlight>
              </a:rPr>
              <a:t>Estate of Clark v. Beard</a:t>
            </a:r>
            <a:r>
              <a:rPr lang="en-US" sz="2200" b="0" i="1" dirty="0">
                <a:effectLst/>
              </a:rPr>
              <a:t>,</a:t>
            </a:r>
            <a:r>
              <a:rPr lang="en-US" sz="2200" b="0" i="0" dirty="0">
                <a:effectLst/>
              </a:rPr>
              <a:t> </a:t>
            </a:r>
            <a:r>
              <a:rPr lang="pl-PL" sz="2200" b="0" i="0" dirty="0">
                <a:effectLst/>
              </a:rPr>
              <a:t>190 N.W.2d 373 </a:t>
            </a:r>
            <a:r>
              <a:rPr lang="en-US" sz="2200" b="0" i="0" dirty="0">
                <a:effectLst/>
              </a:rPr>
              <a:t>(Mich. App. 1971), </a:t>
            </a:r>
            <a:r>
              <a:rPr lang="en-US" sz="2200" b="0" i="1" dirty="0">
                <a:effectLst/>
              </a:rPr>
              <a:t>rev'd on other grounds, </a:t>
            </a:r>
            <a:r>
              <a:rPr lang="en-US" sz="2200" b="0" dirty="0">
                <a:effectLst/>
              </a:rPr>
              <a:t>388 Mich. 637</a:t>
            </a:r>
            <a:r>
              <a:rPr lang="en-US" sz="2200" b="0" i="1" dirty="0">
                <a:effectLst/>
              </a:rPr>
              <a:t> </a:t>
            </a:r>
            <a:r>
              <a:rPr lang="en-US" sz="2200" b="0" i="0" dirty="0">
                <a:effectLst/>
              </a:rPr>
              <a:t>(Mich. 1972). The </a:t>
            </a:r>
            <a:r>
              <a:rPr lang="en-US" sz="2200" dirty="0"/>
              <a:t>a</a:t>
            </a:r>
            <a:r>
              <a:rPr lang="en-US" sz="2200" b="0" i="0" dirty="0">
                <a:effectLst/>
              </a:rPr>
              <a:t>rchitect “was </a:t>
            </a:r>
            <a:r>
              <a:rPr lang="en-US" sz="2200" b="0" i="0" u="sng" dirty="0">
                <a:effectLst/>
              </a:rPr>
              <a:t>contractually bound</a:t>
            </a:r>
            <a:r>
              <a:rPr lang="en-US" sz="2200" b="0" i="0" dirty="0">
                <a:effectLst/>
              </a:rPr>
              <a:t> to be the owner's representative, to inspect </a:t>
            </a:r>
            <a:r>
              <a:rPr lang="en-US" sz="2200" b="0" i="0" u="sng" dirty="0">
                <a:effectLst/>
              </a:rPr>
              <a:t>with authority to stop the work</a:t>
            </a:r>
            <a:r>
              <a:rPr lang="en-US" sz="2200" b="0" i="0" dirty="0">
                <a:effectLst/>
              </a:rPr>
              <a:t>, and to use his powers under the building contract to enforce faithful performance.” The project engineer testified that, at least six days before the cave-in, he personally showed architect’s employee the west wall of the excavation was neither shored nor sloped and was cracking because of wet clay. Architect’s employee agreed the condition was dangerous and would have it corrected. Engineer testified the architect - and only the architect - had authority to shut down the job to correct the condition. He failed to do so.</a:t>
            </a:r>
          </a:p>
          <a:p>
            <a:pPr marL="0" indent="0">
              <a:buNone/>
            </a:pPr>
            <a:endParaRPr lang="en-US" sz="2200" dirty="0"/>
          </a:p>
          <a:p>
            <a:pPr lvl="1"/>
            <a:r>
              <a:rPr lang="en-US" sz="2200" b="0" i="0" dirty="0">
                <a:effectLst/>
              </a:rPr>
              <a:t>Held: The dangerous condition was brought to the attention of the architect who had authority to stop the work and make the necessary correction. There was evidence from which the jury could find the architect had </a:t>
            </a:r>
            <a:r>
              <a:rPr lang="en-US" sz="2200" b="0" i="0" u="sng" dirty="0">
                <a:effectLst/>
              </a:rPr>
              <a:t>actual knowledge</a:t>
            </a:r>
            <a:r>
              <a:rPr lang="en-US" sz="2200" b="0" i="0" dirty="0">
                <a:effectLst/>
              </a:rPr>
              <a:t> of the dangerous condition and </a:t>
            </a:r>
            <a:r>
              <a:rPr lang="en-US" sz="2200" b="0" i="0" u="sng" dirty="0">
                <a:effectLst/>
              </a:rPr>
              <a:t>sufficient time and authority to correct the condition</a:t>
            </a:r>
            <a:r>
              <a:rPr lang="en-US" sz="2200" b="0" i="0" dirty="0">
                <a:effectLst/>
              </a:rPr>
              <a:t>, and the jury could conclude that failure to act constituted actionable negligence and was a proximate cause of the resulting death.</a:t>
            </a:r>
          </a:p>
          <a:p>
            <a:endParaRPr lang="en-US" sz="2200" dirty="0"/>
          </a:p>
          <a:p>
            <a:r>
              <a:rPr lang="en-US" sz="2200" dirty="0"/>
              <a:t>The </a:t>
            </a:r>
            <a:r>
              <a:rPr lang="en-US" sz="2200" i="1" dirty="0">
                <a:highlight>
                  <a:srgbClr val="B6D3E9"/>
                </a:highlight>
              </a:rPr>
              <a:t>Hanna</a:t>
            </a:r>
            <a:r>
              <a:rPr lang="en-US" sz="2200" dirty="0"/>
              <a:t> factors were taken from </a:t>
            </a:r>
            <a:r>
              <a:rPr lang="en-US" sz="2200" i="1" dirty="0">
                <a:highlight>
                  <a:srgbClr val="B6D3E9"/>
                </a:highlight>
              </a:rPr>
              <a:t>Hausam v. Victor Gruen &amp; Associates</a:t>
            </a:r>
            <a:r>
              <a:rPr lang="en-US" sz="2200" dirty="0"/>
              <a:t>, 408 N.E.2d 1051 (Ill. App. Ct. 1980). In </a:t>
            </a:r>
            <a:r>
              <a:rPr lang="en-US" sz="2200" i="1" dirty="0">
                <a:highlight>
                  <a:srgbClr val="B6D3E9"/>
                </a:highlight>
              </a:rPr>
              <a:t>Hausam</a:t>
            </a:r>
            <a:r>
              <a:rPr lang="en-US" sz="2200" dirty="0"/>
              <a:t>, the Appellate Court of Illinois noted, “One of the important considerations in cases involving architects is the </a:t>
            </a:r>
            <a:r>
              <a:rPr lang="en-US" sz="2200" u="sng" dirty="0"/>
              <a:t>extent of the architect's authority</a:t>
            </a:r>
            <a:r>
              <a:rPr lang="en-US" sz="2200" dirty="0"/>
              <a:t> to ‘stop work’ under the contract.” However, “the right to reject work which fails to conform to the contract cannot be interpreted as the right to stop work when hazardous conditions or methods of construction existed.”</a:t>
            </a:r>
          </a:p>
          <a:p>
            <a:endParaRPr lang="en-US" sz="2200" dirty="0"/>
          </a:p>
          <a:p>
            <a:r>
              <a:rPr lang="en-US" sz="2200" i="1" dirty="0">
                <a:highlight>
                  <a:srgbClr val="B6D3E9"/>
                </a:highlight>
              </a:rPr>
              <a:t>Block v. Lohan Assocs., Inc.</a:t>
            </a:r>
            <a:r>
              <a:rPr lang="en-US" sz="2200" dirty="0"/>
              <a:t>, 645 N.E.2d 207 (Ill. Ct. App. 1993), found that architect whose duties were to furnish plans, specifications, and calculations and to review and approve work for conformity to the architectural and engineering design intent had no duties regarding worker safety as he was not in charge of the work.</a:t>
            </a:r>
          </a:p>
          <a:p>
            <a:pPr marL="780302" lvl="1" indent="0">
              <a:buNone/>
            </a:pPr>
            <a:endParaRPr lang="en-US" sz="2200" b="0" i="0" dirty="0">
              <a:solidFill>
                <a:srgbClr val="333333"/>
              </a:solidFill>
              <a:effectLst/>
            </a:endParaRPr>
          </a:p>
          <a:p>
            <a:pPr lvl="1"/>
            <a:endParaRPr lang="en-US" sz="2200" b="0" i="0" dirty="0">
              <a:solidFill>
                <a:srgbClr val="333333"/>
              </a:solidFill>
              <a:effectLst/>
            </a:endParaRPr>
          </a:p>
        </p:txBody>
      </p:sp>
      <p:sp>
        <p:nvSpPr>
          <p:cNvPr id="10"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254704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Law Regarding Duty – Case citing in </a:t>
            </a:r>
            <a:r>
              <a:rPr lang="en-US" sz="3200" i="1" dirty="0"/>
              <a:t>Hanna</a:t>
            </a:r>
            <a:r>
              <a:rPr lang="en-US" sz="3200" dirty="0"/>
              <a:t>, 662 P.2d 243 (Kan. 1983) (Cont.) – </a:t>
            </a:r>
            <a:r>
              <a:rPr lang="en-US" dirty="0"/>
              <a:t>Mississippi</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18</a:t>
            </a:fld>
            <a:endParaRPr lang="en-US" altLang="en-US" dirty="0"/>
          </a:p>
        </p:txBody>
      </p:sp>
      <p:sp>
        <p:nvSpPr>
          <p:cNvPr id="4" name="Content Placeholder 3"/>
          <p:cNvSpPr>
            <a:spLocks noGrp="1"/>
          </p:cNvSpPr>
          <p:nvPr>
            <p:ph idx="1"/>
          </p:nvPr>
        </p:nvSpPr>
        <p:spPr>
          <a:xfrm>
            <a:off x="516840" y="1938853"/>
            <a:ext cx="16044754" cy="7435333"/>
          </a:xfrm>
          <a:noFill/>
          <a:ln>
            <a:noFill/>
          </a:ln>
        </p:spPr>
        <p:txBody>
          <a:bodyPr/>
          <a:lstStyle/>
          <a:p>
            <a:r>
              <a:rPr lang="en-US" dirty="0"/>
              <a:t>The Mississippi Supreme Court in </a:t>
            </a:r>
            <a:r>
              <a:rPr lang="en-US" i="1" dirty="0">
                <a:highlight>
                  <a:srgbClr val="B6D3E9"/>
                </a:highlight>
              </a:rPr>
              <a:t>Jones v. James Reeves Contractors, Inc.</a:t>
            </a:r>
            <a:r>
              <a:rPr lang="en-US" dirty="0"/>
              <a:t>, 701 So.2d 774 (Miss.1997), found there is </a:t>
            </a:r>
            <a:r>
              <a:rPr lang="en-US" u="sng" dirty="0"/>
              <a:t>no common law duty to warn</a:t>
            </a:r>
            <a:r>
              <a:rPr lang="en-US" dirty="0"/>
              <a:t> of dangerous site conditions even if the architect has prior knowledge of the dangerous condition. The Court examined the seven-factor test devised in </a:t>
            </a:r>
            <a:r>
              <a:rPr lang="en-US" i="1" dirty="0">
                <a:highlight>
                  <a:srgbClr val="B6D3E9"/>
                </a:highlight>
              </a:rPr>
              <a:t>Hanna</a:t>
            </a:r>
            <a:r>
              <a:rPr lang="en-US" dirty="0"/>
              <a:t> to determine whether the architect assumed a duty by conduct and found the architect did not assume a duty by conduct. </a:t>
            </a:r>
          </a:p>
          <a:p>
            <a:pPr marL="0" indent="0">
              <a:buNone/>
            </a:pPr>
            <a:endParaRPr lang="en-US" dirty="0"/>
          </a:p>
          <a:p>
            <a:r>
              <a:rPr lang="en-US" i="1" dirty="0">
                <a:highlight>
                  <a:srgbClr val="B6D3E9"/>
                </a:highlight>
              </a:rPr>
              <a:t>Hobson v. Waggoner Engineering Inc .</a:t>
            </a:r>
            <a:r>
              <a:rPr lang="en-US" dirty="0"/>
              <a:t>, 878 So.2d 68 (Miss. Ct. App. 2003), extended the </a:t>
            </a:r>
            <a:r>
              <a:rPr lang="en-US" i="1" dirty="0">
                <a:highlight>
                  <a:srgbClr val="B6D3E9"/>
                </a:highlight>
              </a:rPr>
              <a:t>Jones</a:t>
            </a:r>
            <a:r>
              <a:rPr lang="en-US" dirty="0"/>
              <a:t> ruling to engineers. Thus, “[u]nless the [design professional] has undertaken by conduct or contract to supervise a construction project, he is under no duty to notify or warn workers or employees of the contractor or subcontractor of hazardous conditions on the construction site.” </a:t>
            </a:r>
          </a:p>
          <a:p>
            <a:endParaRPr lang="en-US" dirty="0"/>
          </a:p>
          <a:p>
            <a:r>
              <a:rPr lang="en-US" dirty="0"/>
              <a:t>The two cases relied heavily on Midwest cases.</a:t>
            </a:r>
          </a:p>
          <a:p>
            <a:endParaRPr lang="en-US" dirty="0"/>
          </a:p>
          <a:p>
            <a:pPr marL="0" indent="0">
              <a:buNone/>
            </a:pPr>
            <a:endParaRPr lang="en-US" dirty="0"/>
          </a:p>
          <a:p>
            <a:endParaRPr lang="en-US" dirty="0"/>
          </a:p>
          <a:p>
            <a:endParaRPr lang="en-US" dirty="0"/>
          </a:p>
          <a:p>
            <a:endParaRPr lang="en-US" dirty="0"/>
          </a:p>
        </p:txBody>
      </p:sp>
      <p:sp>
        <p:nvSpPr>
          <p:cNvPr id="10"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30502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Law Regarding Duty – Pennsylvania and Ohio</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19</a:t>
            </a:fld>
            <a:endParaRPr lang="en-US" altLang="en-US" dirty="0"/>
          </a:p>
        </p:txBody>
      </p:sp>
      <p:sp>
        <p:nvSpPr>
          <p:cNvPr id="4" name="Content Placeholder 3"/>
          <p:cNvSpPr>
            <a:spLocks noGrp="1"/>
          </p:cNvSpPr>
          <p:nvPr>
            <p:ph idx="1"/>
          </p:nvPr>
        </p:nvSpPr>
        <p:spPr>
          <a:xfrm>
            <a:off x="254795" y="1906587"/>
            <a:ext cx="16306800" cy="7467600"/>
          </a:xfrm>
          <a:noFill/>
          <a:ln>
            <a:noFill/>
          </a:ln>
        </p:spPr>
        <p:txBody>
          <a:bodyPr/>
          <a:lstStyle/>
          <a:p>
            <a:r>
              <a:rPr lang="en-US" sz="2400" dirty="0"/>
              <a:t>The Superior Court of Pennsylvania in </a:t>
            </a:r>
            <a:r>
              <a:rPr lang="en-US" sz="2400" i="1" dirty="0">
                <a:highlight>
                  <a:srgbClr val="B6D3E9"/>
                </a:highlight>
              </a:rPr>
              <a:t>Herczeg v. Hampton Township Municipal Authority</a:t>
            </a:r>
            <a:r>
              <a:rPr lang="en-US" sz="2400" dirty="0"/>
              <a:t>, 766 A2d 866 (Pa. 2001), concluded that the design professional is not obligated to take some affirmative steps to protect the worker. In other words, </a:t>
            </a:r>
            <a:r>
              <a:rPr lang="en-US" sz="2400" u="sng" dirty="0"/>
              <a:t>knowledge by itself does not create a tort duty</a:t>
            </a:r>
            <a:r>
              <a:rPr lang="en-US" sz="2400" dirty="0"/>
              <a:t>. </a:t>
            </a:r>
          </a:p>
          <a:p>
            <a:endParaRPr lang="en-US" sz="2400" i="1" dirty="0">
              <a:highlight>
                <a:srgbClr val="B6D3E9"/>
              </a:highlight>
            </a:endParaRPr>
          </a:p>
          <a:p>
            <a:r>
              <a:rPr lang="en-US" sz="2400" i="1" dirty="0">
                <a:highlight>
                  <a:srgbClr val="B6D3E9"/>
                </a:highlight>
              </a:rPr>
              <a:t>Marshall v. Port Authority of Allegheny County</a:t>
            </a:r>
            <a:r>
              <a:rPr lang="en-US" sz="2400" dirty="0"/>
              <a:t>, 568 A.2d 931 (Pa. Super. Ct. 1990), held an engineer who contracted to monitor the construction to assure the delivery of the specified systems in accordance with the contract drawings and specs did not have a duty with respect to jobsite safety hazards.</a:t>
            </a:r>
          </a:p>
          <a:p>
            <a:endParaRPr lang="en-US" sz="2400" dirty="0"/>
          </a:p>
          <a:p>
            <a:r>
              <a:rPr lang="en-US" sz="2400" dirty="0"/>
              <a:t>The Court of Appeals for the Tenth Circuit of Ohio in </a:t>
            </a:r>
            <a:r>
              <a:rPr lang="en-US" sz="2400" i="1" dirty="0">
                <a:highlight>
                  <a:srgbClr val="B6D3E9"/>
                </a:highlight>
              </a:rPr>
              <a:t>Nicholson v. Turner/Cargile, et. al.</a:t>
            </a:r>
            <a:r>
              <a:rPr lang="en-US" sz="2400" dirty="0"/>
              <a:t>, 107 Ohio App. 3d 797 (Ohio Ct. App. 1995), held that “if design professionals have </a:t>
            </a:r>
            <a:r>
              <a:rPr lang="en-US" sz="2400" u="sng" dirty="0"/>
              <a:t>actual knowledge</a:t>
            </a:r>
            <a:r>
              <a:rPr lang="en-US" sz="2400" dirty="0"/>
              <a:t> of a hazard, they then have a duty to stop or prevent the dangerous condition or practice. If design professionals, however, do not have actual knowledge, their tort duties arise if they </a:t>
            </a:r>
            <a:r>
              <a:rPr lang="en-US" sz="2400" u="sng" dirty="0"/>
              <a:t>actively participate</a:t>
            </a:r>
            <a:r>
              <a:rPr lang="en-US" sz="2400" dirty="0"/>
              <a:t> in the construction </a:t>
            </a:r>
            <a:r>
              <a:rPr lang="en-US" sz="2400" u="sng" dirty="0"/>
              <a:t>or explicitly assume responsibility</a:t>
            </a:r>
            <a:r>
              <a:rPr lang="en-US" sz="2400" dirty="0"/>
              <a:t> for worker safety.” This is the “active participation doctrine,” which is highly factual, i.e., instruct, interfere, restrict, or control in the context of the injury happening. </a:t>
            </a:r>
          </a:p>
        </p:txBody>
      </p:sp>
      <p:sp>
        <p:nvSpPr>
          <p:cNvPr id="10"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308483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2</a:t>
            </a:fld>
            <a:endParaRPr lang="en-US" altLang="en-US" dirty="0"/>
          </a:p>
        </p:txBody>
      </p:sp>
      <p:sp>
        <p:nvSpPr>
          <p:cNvPr id="4" name="Content Placeholder 3"/>
          <p:cNvSpPr>
            <a:spLocks noGrp="1"/>
          </p:cNvSpPr>
          <p:nvPr>
            <p:ph idx="1"/>
          </p:nvPr>
        </p:nvSpPr>
        <p:spPr>
          <a:xfrm>
            <a:off x="4102453" y="2076064"/>
            <a:ext cx="7087481" cy="6829743"/>
          </a:xfrm>
        </p:spPr>
        <p:txBody>
          <a:bodyPr/>
          <a:lstStyle/>
          <a:p>
            <a:pPr>
              <a:lnSpc>
                <a:spcPct val="150000"/>
              </a:lnSpc>
              <a:buFontTx/>
              <a:buChar char="-"/>
            </a:pPr>
            <a:r>
              <a:rPr lang="en-US" sz="3600" dirty="0"/>
              <a:t>Contract Language</a:t>
            </a:r>
          </a:p>
          <a:p>
            <a:pPr>
              <a:lnSpc>
                <a:spcPct val="150000"/>
              </a:lnSpc>
              <a:buFontTx/>
              <a:buChar char="-"/>
            </a:pPr>
            <a:endParaRPr lang="en-US" sz="3600" dirty="0"/>
          </a:p>
          <a:p>
            <a:pPr>
              <a:lnSpc>
                <a:spcPct val="150000"/>
              </a:lnSpc>
              <a:buFontTx/>
              <a:buChar char="-"/>
            </a:pPr>
            <a:r>
              <a:rPr lang="en-US" sz="3600" dirty="0"/>
              <a:t>Design Phase Services</a:t>
            </a:r>
          </a:p>
          <a:p>
            <a:pPr>
              <a:lnSpc>
                <a:spcPct val="150000"/>
              </a:lnSpc>
              <a:buFontTx/>
              <a:buChar char="-"/>
            </a:pPr>
            <a:endParaRPr lang="en-US" sz="3600" dirty="0"/>
          </a:p>
          <a:p>
            <a:pPr>
              <a:lnSpc>
                <a:spcPct val="150000"/>
              </a:lnSpc>
              <a:buFontTx/>
              <a:buChar char="-"/>
            </a:pPr>
            <a:r>
              <a:rPr lang="en-US" sz="3600" dirty="0"/>
              <a:t>Construction Phase Services</a:t>
            </a:r>
          </a:p>
          <a:p>
            <a:pPr>
              <a:lnSpc>
                <a:spcPct val="150000"/>
              </a:lnSpc>
              <a:buFontTx/>
              <a:buChar char="-"/>
            </a:pPr>
            <a:endParaRPr lang="en-US" sz="3600" dirty="0"/>
          </a:p>
          <a:p>
            <a:pPr>
              <a:lnSpc>
                <a:spcPct val="150000"/>
              </a:lnSpc>
              <a:buFontTx/>
              <a:buChar char="-"/>
            </a:pPr>
            <a:r>
              <a:rPr lang="en-US" sz="3600" dirty="0"/>
              <a:t>Claim Examples</a:t>
            </a:r>
          </a:p>
          <a:p>
            <a:endParaRPr lang="en-US" dirty="0"/>
          </a:p>
        </p:txBody>
      </p:sp>
      <p:grpSp>
        <p:nvGrpSpPr>
          <p:cNvPr id="9" name="Group 8"/>
          <p:cNvGrpSpPr/>
          <p:nvPr/>
        </p:nvGrpSpPr>
        <p:grpSpPr>
          <a:xfrm>
            <a:off x="2355210" y="7762807"/>
            <a:ext cx="1154065" cy="1143000"/>
            <a:chOff x="1462929" y="5259387"/>
            <a:chExt cx="747713" cy="744538"/>
          </a:xfrm>
        </p:grpSpPr>
        <p:sp>
          <p:nvSpPr>
            <p:cNvPr id="6" name="Freeform 91"/>
            <p:cNvSpPr>
              <a:spLocks noEditPoints="1"/>
            </p:cNvSpPr>
            <p:nvPr/>
          </p:nvSpPr>
          <p:spPr bwMode="auto">
            <a:xfrm>
              <a:off x="1462929" y="5259387"/>
              <a:ext cx="741363" cy="555625"/>
            </a:xfrm>
            <a:custGeom>
              <a:avLst/>
              <a:gdLst>
                <a:gd name="T0" fmla="*/ 41 w 263"/>
                <a:gd name="T1" fmla="*/ 197 h 197"/>
                <a:gd name="T2" fmla="*/ 36 w 263"/>
                <a:gd name="T3" fmla="*/ 194 h 197"/>
                <a:gd name="T4" fmla="*/ 1 w 263"/>
                <a:gd name="T5" fmla="*/ 131 h 197"/>
                <a:gd name="T6" fmla="*/ 1 w 263"/>
                <a:gd name="T7" fmla="*/ 125 h 197"/>
                <a:gd name="T8" fmla="*/ 36 w 263"/>
                <a:gd name="T9" fmla="*/ 62 h 197"/>
                <a:gd name="T10" fmla="*/ 41 w 263"/>
                <a:gd name="T11" fmla="*/ 59 h 197"/>
                <a:gd name="T12" fmla="*/ 112 w 263"/>
                <a:gd name="T13" fmla="*/ 59 h 197"/>
                <a:gd name="T14" fmla="*/ 112 w 263"/>
                <a:gd name="T15" fmla="*/ 59 h 197"/>
                <a:gd name="T16" fmla="*/ 113 w 263"/>
                <a:gd name="T17" fmla="*/ 59 h 197"/>
                <a:gd name="T18" fmla="*/ 115 w 263"/>
                <a:gd name="T19" fmla="*/ 58 h 197"/>
                <a:gd name="T20" fmla="*/ 146 w 263"/>
                <a:gd name="T21" fmla="*/ 3 h 197"/>
                <a:gd name="T22" fmla="*/ 151 w 263"/>
                <a:gd name="T23" fmla="*/ 0 h 197"/>
                <a:gd name="T24" fmla="*/ 222 w 263"/>
                <a:gd name="T25" fmla="*/ 0 h 197"/>
                <a:gd name="T26" fmla="*/ 227 w 263"/>
                <a:gd name="T27" fmla="*/ 3 h 197"/>
                <a:gd name="T28" fmla="*/ 262 w 263"/>
                <a:gd name="T29" fmla="*/ 66 h 197"/>
                <a:gd name="T30" fmla="*/ 262 w 263"/>
                <a:gd name="T31" fmla="*/ 72 h 197"/>
                <a:gd name="T32" fmla="*/ 231 w 263"/>
                <a:gd name="T33" fmla="*/ 126 h 197"/>
                <a:gd name="T34" fmla="*/ 226 w 263"/>
                <a:gd name="T35" fmla="*/ 129 h 197"/>
                <a:gd name="T36" fmla="*/ 226 w 263"/>
                <a:gd name="T37" fmla="*/ 129 h 197"/>
                <a:gd name="T38" fmla="*/ 226 w 263"/>
                <a:gd name="T39" fmla="*/ 129 h 197"/>
                <a:gd name="T40" fmla="*/ 225 w 263"/>
                <a:gd name="T41" fmla="*/ 129 h 197"/>
                <a:gd name="T42" fmla="*/ 225 w 263"/>
                <a:gd name="T43" fmla="*/ 129 h 197"/>
                <a:gd name="T44" fmla="*/ 224 w 263"/>
                <a:gd name="T45" fmla="*/ 129 h 197"/>
                <a:gd name="T46" fmla="*/ 174 w 263"/>
                <a:gd name="T47" fmla="*/ 129 h 197"/>
                <a:gd name="T48" fmla="*/ 168 w 263"/>
                <a:gd name="T49" fmla="*/ 124 h 197"/>
                <a:gd name="T50" fmla="*/ 174 w 263"/>
                <a:gd name="T51" fmla="*/ 118 h 197"/>
                <a:gd name="T52" fmla="*/ 222 w 263"/>
                <a:gd name="T53" fmla="*/ 118 h 197"/>
                <a:gd name="T54" fmla="*/ 224 w 263"/>
                <a:gd name="T55" fmla="*/ 117 h 197"/>
                <a:gd name="T56" fmla="*/ 250 w 263"/>
                <a:gd name="T57" fmla="*/ 70 h 197"/>
                <a:gd name="T58" fmla="*/ 250 w 263"/>
                <a:gd name="T59" fmla="*/ 67 h 197"/>
                <a:gd name="T60" fmla="*/ 219 w 263"/>
                <a:gd name="T61" fmla="*/ 13 h 197"/>
                <a:gd name="T62" fmla="*/ 217 w 263"/>
                <a:gd name="T63" fmla="*/ 11 h 197"/>
                <a:gd name="T64" fmla="*/ 156 w 263"/>
                <a:gd name="T65" fmla="*/ 11 h 197"/>
                <a:gd name="T66" fmla="*/ 153 w 263"/>
                <a:gd name="T67" fmla="*/ 13 h 197"/>
                <a:gd name="T68" fmla="*/ 122 w 263"/>
                <a:gd name="T69" fmla="*/ 67 h 197"/>
                <a:gd name="T70" fmla="*/ 122 w 263"/>
                <a:gd name="T71" fmla="*/ 70 h 197"/>
                <a:gd name="T72" fmla="*/ 151 w 263"/>
                <a:gd name="T73" fmla="*/ 121 h 197"/>
                <a:gd name="T74" fmla="*/ 151 w 263"/>
                <a:gd name="T75" fmla="*/ 122 h 197"/>
                <a:gd name="T76" fmla="*/ 151 w 263"/>
                <a:gd name="T77" fmla="*/ 122 h 197"/>
                <a:gd name="T78" fmla="*/ 152 w 263"/>
                <a:gd name="T79" fmla="*/ 123 h 197"/>
                <a:gd name="T80" fmla="*/ 153 w 263"/>
                <a:gd name="T81" fmla="*/ 125 h 197"/>
                <a:gd name="T82" fmla="*/ 153 w 263"/>
                <a:gd name="T83" fmla="*/ 131 h 197"/>
                <a:gd name="T84" fmla="*/ 117 w 263"/>
                <a:gd name="T85" fmla="*/ 194 h 197"/>
                <a:gd name="T86" fmla="*/ 112 w 263"/>
                <a:gd name="T87" fmla="*/ 197 h 197"/>
                <a:gd name="T88" fmla="*/ 41 w 263"/>
                <a:gd name="T89" fmla="*/ 197 h 197"/>
                <a:gd name="T90" fmla="*/ 46 w 263"/>
                <a:gd name="T91" fmla="*/ 70 h 197"/>
                <a:gd name="T92" fmla="*/ 44 w 263"/>
                <a:gd name="T93" fmla="*/ 72 h 197"/>
                <a:gd name="T94" fmla="*/ 13 w 263"/>
                <a:gd name="T95" fmla="*/ 126 h 197"/>
                <a:gd name="T96" fmla="*/ 13 w 263"/>
                <a:gd name="T97" fmla="*/ 129 h 197"/>
                <a:gd name="T98" fmla="*/ 44 w 263"/>
                <a:gd name="T99" fmla="*/ 184 h 197"/>
                <a:gd name="T100" fmla="*/ 46 w 263"/>
                <a:gd name="T101" fmla="*/ 185 h 197"/>
                <a:gd name="T102" fmla="*/ 107 w 263"/>
                <a:gd name="T103" fmla="*/ 185 h 197"/>
                <a:gd name="T104" fmla="*/ 110 w 263"/>
                <a:gd name="T105" fmla="*/ 184 h 197"/>
                <a:gd name="T106" fmla="*/ 141 w 263"/>
                <a:gd name="T107" fmla="*/ 129 h 197"/>
                <a:gd name="T108" fmla="*/ 141 w 263"/>
                <a:gd name="T109" fmla="*/ 126 h 197"/>
                <a:gd name="T110" fmla="*/ 110 w 263"/>
                <a:gd name="T111" fmla="*/ 72 h 197"/>
                <a:gd name="T112" fmla="*/ 107 w 263"/>
                <a:gd name="T113" fmla="*/ 70 h 197"/>
                <a:gd name="T114" fmla="*/ 46 w 263"/>
                <a:gd name="T115" fmla="*/ 7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3" h="197">
                  <a:moveTo>
                    <a:pt x="41" y="197"/>
                  </a:moveTo>
                  <a:cubicBezTo>
                    <a:pt x="39" y="197"/>
                    <a:pt x="37" y="196"/>
                    <a:pt x="36" y="194"/>
                  </a:cubicBezTo>
                  <a:cubicBezTo>
                    <a:pt x="1" y="131"/>
                    <a:pt x="1" y="131"/>
                    <a:pt x="1" y="131"/>
                  </a:cubicBezTo>
                  <a:cubicBezTo>
                    <a:pt x="0" y="129"/>
                    <a:pt x="0" y="127"/>
                    <a:pt x="1" y="125"/>
                  </a:cubicBezTo>
                  <a:cubicBezTo>
                    <a:pt x="36" y="62"/>
                    <a:pt x="36" y="62"/>
                    <a:pt x="36" y="62"/>
                  </a:cubicBezTo>
                  <a:cubicBezTo>
                    <a:pt x="37" y="60"/>
                    <a:pt x="39" y="59"/>
                    <a:pt x="41" y="59"/>
                  </a:cubicBezTo>
                  <a:cubicBezTo>
                    <a:pt x="112" y="59"/>
                    <a:pt x="112" y="59"/>
                    <a:pt x="112" y="59"/>
                  </a:cubicBezTo>
                  <a:cubicBezTo>
                    <a:pt x="112" y="59"/>
                    <a:pt x="112" y="59"/>
                    <a:pt x="112" y="59"/>
                  </a:cubicBezTo>
                  <a:cubicBezTo>
                    <a:pt x="113" y="59"/>
                    <a:pt x="113" y="59"/>
                    <a:pt x="113" y="59"/>
                  </a:cubicBezTo>
                  <a:cubicBezTo>
                    <a:pt x="114" y="59"/>
                    <a:pt x="115" y="58"/>
                    <a:pt x="115" y="58"/>
                  </a:cubicBezTo>
                  <a:cubicBezTo>
                    <a:pt x="146" y="3"/>
                    <a:pt x="146" y="3"/>
                    <a:pt x="146" y="3"/>
                  </a:cubicBezTo>
                  <a:cubicBezTo>
                    <a:pt x="147" y="1"/>
                    <a:pt x="149" y="0"/>
                    <a:pt x="151" y="0"/>
                  </a:cubicBezTo>
                  <a:cubicBezTo>
                    <a:pt x="222" y="0"/>
                    <a:pt x="222" y="0"/>
                    <a:pt x="222" y="0"/>
                  </a:cubicBezTo>
                  <a:cubicBezTo>
                    <a:pt x="224" y="0"/>
                    <a:pt x="226" y="1"/>
                    <a:pt x="227" y="3"/>
                  </a:cubicBezTo>
                  <a:cubicBezTo>
                    <a:pt x="262" y="66"/>
                    <a:pt x="262" y="66"/>
                    <a:pt x="262" y="66"/>
                  </a:cubicBezTo>
                  <a:cubicBezTo>
                    <a:pt x="263" y="68"/>
                    <a:pt x="263" y="70"/>
                    <a:pt x="262" y="72"/>
                  </a:cubicBezTo>
                  <a:cubicBezTo>
                    <a:pt x="231" y="126"/>
                    <a:pt x="231" y="126"/>
                    <a:pt x="231" y="126"/>
                  </a:cubicBezTo>
                  <a:cubicBezTo>
                    <a:pt x="230" y="128"/>
                    <a:pt x="229" y="129"/>
                    <a:pt x="226" y="129"/>
                  </a:cubicBezTo>
                  <a:cubicBezTo>
                    <a:pt x="226" y="129"/>
                    <a:pt x="226" y="129"/>
                    <a:pt x="226" y="129"/>
                  </a:cubicBezTo>
                  <a:cubicBezTo>
                    <a:pt x="226" y="129"/>
                    <a:pt x="226" y="129"/>
                    <a:pt x="226" y="129"/>
                  </a:cubicBezTo>
                  <a:cubicBezTo>
                    <a:pt x="226" y="129"/>
                    <a:pt x="225" y="129"/>
                    <a:pt x="225" y="129"/>
                  </a:cubicBezTo>
                  <a:cubicBezTo>
                    <a:pt x="225" y="129"/>
                    <a:pt x="225" y="129"/>
                    <a:pt x="225" y="129"/>
                  </a:cubicBezTo>
                  <a:cubicBezTo>
                    <a:pt x="225" y="129"/>
                    <a:pt x="225" y="129"/>
                    <a:pt x="224" y="129"/>
                  </a:cubicBezTo>
                  <a:cubicBezTo>
                    <a:pt x="174" y="129"/>
                    <a:pt x="174" y="129"/>
                    <a:pt x="174" y="129"/>
                  </a:cubicBezTo>
                  <a:cubicBezTo>
                    <a:pt x="171" y="129"/>
                    <a:pt x="168" y="127"/>
                    <a:pt x="168" y="124"/>
                  </a:cubicBezTo>
                  <a:cubicBezTo>
                    <a:pt x="168" y="120"/>
                    <a:pt x="171" y="118"/>
                    <a:pt x="174" y="118"/>
                  </a:cubicBezTo>
                  <a:cubicBezTo>
                    <a:pt x="222" y="118"/>
                    <a:pt x="222" y="118"/>
                    <a:pt x="222" y="118"/>
                  </a:cubicBezTo>
                  <a:cubicBezTo>
                    <a:pt x="223" y="118"/>
                    <a:pt x="223" y="117"/>
                    <a:pt x="224" y="117"/>
                  </a:cubicBezTo>
                  <a:cubicBezTo>
                    <a:pt x="250" y="70"/>
                    <a:pt x="250" y="70"/>
                    <a:pt x="250" y="70"/>
                  </a:cubicBezTo>
                  <a:cubicBezTo>
                    <a:pt x="251" y="69"/>
                    <a:pt x="251" y="68"/>
                    <a:pt x="250" y="67"/>
                  </a:cubicBezTo>
                  <a:cubicBezTo>
                    <a:pt x="219" y="13"/>
                    <a:pt x="219" y="13"/>
                    <a:pt x="219" y="13"/>
                  </a:cubicBezTo>
                  <a:cubicBezTo>
                    <a:pt x="219" y="12"/>
                    <a:pt x="218" y="11"/>
                    <a:pt x="217" y="11"/>
                  </a:cubicBezTo>
                  <a:cubicBezTo>
                    <a:pt x="156" y="11"/>
                    <a:pt x="156" y="11"/>
                    <a:pt x="156" y="11"/>
                  </a:cubicBezTo>
                  <a:cubicBezTo>
                    <a:pt x="155" y="11"/>
                    <a:pt x="154" y="12"/>
                    <a:pt x="153" y="13"/>
                  </a:cubicBezTo>
                  <a:cubicBezTo>
                    <a:pt x="122" y="67"/>
                    <a:pt x="122" y="67"/>
                    <a:pt x="122" y="67"/>
                  </a:cubicBezTo>
                  <a:cubicBezTo>
                    <a:pt x="122" y="68"/>
                    <a:pt x="122" y="69"/>
                    <a:pt x="122" y="70"/>
                  </a:cubicBezTo>
                  <a:cubicBezTo>
                    <a:pt x="151" y="121"/>
                    <a:pt x="151" y="121"/>
                    <a:pt x="151" y="121"/>
                  </a:cubicBezTo>
                  <a:cubicBezTo>
                    <a:pt x="151" y="121"/>
                    <a:pt x="151" y="121"/>
                    <a:pt x="151" y="122"/>
                  </a:cubicBezTo>
                  <a:cubicBezTo>
                    <a:pt x="151" y="122"/>
                    <a:pt x="151" y="122"/>
                    <a:pt x="151" y="122"/>
                  </a:cubicBezTo>
                  <a:cubicBezTo>
                    <a:pt x="151" y="123"/>
                    <a:pt x="151" y="123"/>
                    <a:pt x="152" y="123"/>
                  </a:cubicBezTo>
                  <a:cubicBezTo>
                    <a:pt x="153" y="125"/>
                    <a:pt x="153" y="125"/>
                    <a:pt x="153" y="125"/>
                  </a:cubicBezTo>
                  <a:cubicBezTo>
                    <a:pt x="154" y="127"/>
                    <a:pt x="154" y="129"/>
                    <a:pt x="153" y="131"/>
                  </a:cubicBezTo>
                  <a:cubicBezTo>
                    <a:pt x="117" y="194"/>
                    <a:pt x="117" y="194"/>
                    <a:pt x="117" y="194"/>
                  </a:cubicBezTo>
                  <a:cubicBezTo>
                    <a:pt x="116" y="196"/>
                    <a:pt x="114" y="197"/>
                    <a:pt x="112" y="197"/>
                  </a:cubicBezTo>
                  <a:lnTo>
                    <a:pt x="41" y="197"/>
                  </a:lnTo>
                  <a:close/>
                  <a:moveTo>
                    <a:pt x="46" y="70"/>
                  </a:moveTo>
                  <a:cubicBezTo>
                    <a:pt x="45" y="70"/>
                    <a:pt x="44" y="71"/>
                    <a:pt x="44" y="72"/>
                  </a:cubicBezTo>
                  <a:cubicBezTo>
                    <a:pt x="13" y="126"/>
                    <a:pt x="13" y="126"/>
                    <a:pt x="13" y="126"/>
                  </a:cubicBezTo>
                  <a:cubicBezTo>
                    <a:pt x="12" y="127"/>
                    <a:pt x="12" y="128"/>
                    <a:pt x="13" y="129"/>
                  </a:cubicBezTo>
                  <a:cubicBezTo>
                    <a:pt x="44" y="184"/>
                    <a:pt x="44" y="184"/>
                    <a:pt x="44" y="184"/>
                  </a:cubicBezTo>
                  <a:cubicBezTo>
                    <a:pt x="44" y="185"/>
                    <a:pt x="45" y="185"/>
                    <a:pt x="46" y="185"/>
                  </a:cubicBezTo>
                  <a:cubicBezTo>
                    <a:pt x="107" y="185"/>
                    <a:pt x="107" y="185"/>
                    <a:pt x="107" y="185"/>
                  </a:cubicBezTo>
                  <a:cubicBezTo>
                    <a:pt x="108" y="185"/>
                    <a:pt x="109" y="185"/>
                    <a:pt x="110" y="184"/>
                  </a:cubicBezTo>
                  <a:cubicBezTo>
                    <a:pt x="141" y="129"/>
                    <a:pt x="141" y="129"/>
                    <a:pt x="141" y="129"/>
                  </a:cubicBezTo>
                  <a:cubicBezTo>
                    <a:pt x="141" y="128"/>
                    <a:pt x="141" y="127"/>
                    <a:pt x="141" y="126"/>
                  </a:cubicBezTo>
                  <a:cubicBezTo>
                    <a:pt x="110" y="72"/>
                    <a:pt x="110" y="72"/>
                    <a:pt x="110" y="72"/>
                  </a:cubicBezTo>
                  <a:cubicBezTo>
                    <a:pt x="109" y="71"/>
                    <a:pt x="108" y="70"/>
                    <a:pt x="107" y="70"/>
                  </a:cubicBezTo>
                  <a:lnTo>
                    <a:pt x="46" y="7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2"/>
            <p:cNvSpPr>
              <a:spLocks/>
            </p:cNvSpPr>
            <p:nvPr/>
          </p:nvSpPr>
          <p:spPr bwMode="auto">
            <a:xfrm>
              <a:off x="2021729" y="5732462"/>
              <a:ext cx="92075" cy="93663"/>
            </a:xfrm>
            <a:custGeom>
              <a:avLst/>
              <a:gdLst>
                <a:gd name="T0" fmla="*/ 27 w 33"/>
                <a:gd name="T1" fmla="*/ 33 h 33"/>
                <a:gd name="T2" fmla="*/ 21 w 33"/>
                <a:gd name="T3" fmla="*/ 27 h 33"/>
                <a:gd name="T4" fmla="*/ 6 w 33"/>
                <a:gd name="T5" fmla="*/ 12 h 33"/>
                <a:gd name="T6" fmla="*/ 0 w 33"/>
                <a:gd name="T7" fmla="*/ 6 h 33"/>
                <a:gd name="T8" fmla="*/ 6 w 33"/>
                <a:gd name="T9" fmla="*/ 0 h 33"/>
                <a:gd name="T10" fmla="*/ 33 w 33"/>
                <a:gd name="T11" fmla="*/ 27 h 33"/>
                <a:gd name="T12" fmla="*/ 27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7" y="33"/>
                  </a:moveTo>
                  <a:cubicBezTo>
                    <a:pt x="24" y="33"/>
                    <a:pt x="21" y="30"/>
                    <a:pt x="21" y="27"/>
                  </a:cubicBezTo>
                  <a:cubicBezTo>
                    <a:pt x="21" y="19"/>
                    <a:pt x="15" y="12"/>
                    <a:pt x="6" y="12"/>
                  </a:cubicBezTo>
                  <a:cubicBezTo>
                    <a:pt x="3" y="12"/>
                    <a:pt x="0" y="9"/>
                    <a:pt x="0" y="6"/>
                  </a:cubicBezTo>
                  <a:cubicBezTo>
                    <a:pt x="0" y="3"/>
                    <a:pt x="3" y="0"/>
                    <a:pt x="6" y="0"/>
                  </a:cubicBezTo>
                  <a:cubicBezTo>
                    <a:pt x="21" y="0"/>
                    <a:pt x="33" y="12"/>
                    <a:pt x="33" y="27"/>
                  </a:cubicBezTo>
                  <a:cubicBezTo>
                    <a:pt x="33" y="30"/>
                    <a:pt x="30" y="33"/>
                    <a:pt x="27" y="33"/>
                  </a:cubicBez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93"/>
            <p:cNvSpPr>
              <a:spLocks noEditPoints="1"/>
            </p:cNvSpPr>
            <p:nvPr/>
          </p:nvSpPr>
          <p:spPr bwMode="auto">
            <a:xfrm>
              <a:off x="1866154" y="5662612"/>
              <a:ext cx="344488" cy="341313"/>
            </a:xfrm>
            <a:custGeom>
              <a:avLst/>
              <a:gdLst>
                <a:gd name="T0" fmla="*/ 115 w 122"/>
                <a:gd name="T1" fmla="*/ 121 h 121"/>
                <a:gd name="T2" fmla="*/ 111 w 122"/>
                <a:gd name="T3" fmla="*/ 119 h 121"/>
                <a:gd name="T4" fmla="*/ 95 w 122"/>
                <a:gd name="T5" fmla="*/ 103 h 121"/>
                <a:gd name="T6" fmla="*/ 95 w 122"/>
                <a:gd name="T7" fmla="*/ 102 h 121"/>
                <a:gd name="T8" fmla="*/ 94 w 122"/>
                <a:gd name="T9" fmla="*/ 102 h 121"/>
                <a:gd name="T10" fmla="*/ 92 w 122"/>
                <a:gd name="T11" fmla="*/ 101 h 121"/>
                <a:gd name="T12" fmla="*/ 92 w 122"/>
                <a:gd name="T13" fmla="*/ 101 h 121"/>
                <a:gd name="T14" fmla="*/ 90 w 122"/>
                <a:gd name="T15" fmla="*/ 101 h 121"/>
                <a:gd name="T16" fmla="*/ 56 w 122"/>
                <a:gd name="T17" fmla="*/ 113 h 121"/>
                <a:gd name="T18" fmla="*/ 0 w 122"/>
                <a:gd name="T19" fmla="*/ 56 h 121"/>
                <a:gd name="T20" fmla="*/ 56 w 122"/>
                <a:gd name="T21" fmla="*/ 0 h 121"/>
                <a:gd name="T22" fmla="*/ 113 w 122"/>
                <a:gd name="T23" fmla="*/ 56 h 121"/>
                <a:gd name="T24" fmla="*/ 101 w 122"/>
                <a:gd name="T25" fmla="*/ 90 h 121"/>
                <a:gd name="T26" fmla="*/ 101 w 122"/>
                <a:gd name="T27" fmla="*/ 92 h 121"/>
                <a:gd name="T28" fmla="*/ 102 w 122"/>
                <a:gd name="T29" fmla="*/ 94 h 121"/>
                <a:gd name="T30" fmla="*/ 102 w 122"/>
                <a:gd name="T31" fmla="*/ 94 h 121"/>
                <a:gd name="T32" fmla="*/ 103 w 122"/>
                <a:gd name="T33" fmla="*/ 95 h 121"/>
                <a:gd name="T34" fmla="*/ 119 w 122"/>
                <a:gd name="T35" fmla="*/ 111 h 121"/>
                <a:gd name="T36" fmla="*/ 119 w 122"/>
                <a:gd name="T37" fmla="*/ 119 h 121"/>
                <a:gd name="T38" fmla="*/ 115 w 122"/>
                <a:gd name="T39" fmla="*/ 121 h 121"/>
                <a:gd name="T40" fmla="*/ 56 w 122"/>
                <a:gd name="T41" fmla="*/ 12 h 121"/>
                <a:gd name="T42" fmla="*/ 12 w 122"/>
                <a:gd name="T43" fmla="*/ 56 h 121"/>
                <a:gd name="T44" fmla="*/ 56 w 122"/>
                <a:gd name="T45" fmla="*/ 101 h 121"/>
                <a:gd name="T46" fmla="*/ 101 w 122"/>
                <a:gd name="T47" fmla="*/ 56 h 121"/>
                <a:gd name="T48" fmla="*/ 56 w 122"/>
                <a:gd name="T49"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21">
                  <a:moveTo>
                    <a:pt x="115" y="121"/>
                  </a:moveTo>
                  <a:cubicBezTo>
                    <a:pt x="114" y="121"/>
                    <a:pt x="112" y="120"/>
                    <a:pt x="111" y="119"/>
                  </a:cubicBezTo>
                  <a:cubicBezTo>
                    <a:pt x="95" y="103"/>
                    <a:pt x="95" y="103"/>
                    <a:pt x="95" y="103"/>
                  </a:cubicBezTo>
                  <a:cubicBezTo>
                    <a:pt x="95" y="103"/>
                    <a:pt x="95" y="102"/>
                    <a:pt x="95" y="102"/>
                  </a:cubicBezTo>
                  <a:cubicBezTo>
                    <a:pt x="94" y="102"/>
                    <a:pt x="94" y="102"/>
                    <a:pt x="94" y="102"/>
                  </a:cubicBezTo>
                  <a:cubicBezTo>
                    <a:pt x="94" y="101"/>
                    <a:pt x="93" y="101"/>
                    <a:pt x="92" y="101"/>
                  </a:cubicBezTo>
                  <a:cubicBezTo>
                    <a:pt x="92" y="101"/>
                    <a:pt x="92" y="101"/>
                    <a:pt x="92" y="101"/>
                  </a:cubicBezTo>
                  <a:cubicBezTo>
                    <a:pt x="91" y="101"/>
                    <a:pt x="91" y="101"/>
                    <a:pt x="90" y="101"/>
                  </a:cubicBezTo>
                  <a:cubicBezTo>
                    <a:pt x="80" y="109"/>
                    <a:pt x="69" y="113"/>
                    <a:pt x="56" y="113"/>
                  </a:cubicBezTo>
                  <a:cubicBezTo>
                    <a:pt x="25" y="113"/>
                    <a:pt x="0" y="87"/>
                    <a:pt x="0" y="56"/>
                  </a:cubicBezTo>
                  <a:cubicBezTo>
                    <a:pt x="0" y="25"/>
                    <a:pt x="25" y="0"/>
                    <a:pt x="56" y="0"/>
                  </a:cubicBezTo>
                  <a:cubicBezTo>
                    <a:pt x="87" y="0"/>
                    <a:pt x="113" y="25"/>
                    <a:pt x="113" y="56"/>
                  </a:cubicBezTo>
                  <a:cubicBezTo>
                    <a:pt x="113" y="69"/>
                    <a:pt x="109" y="80"/>
                    <a:pt x="101" y="90"/>
                  </a:cubicBezTo>
                  <a:cubicBezTo>
                    <a:pt x="101" y="91"/>
                    <a:pt x="101" y="92"/>
                    <a:pt x="101" y="92"/>
                  </a:cubicBezTo>
                  <a:cubicBezTo>
                    <a:pt x="101" y="93"/>
                    <a:pt x="101" y="94"/>
                    <a:pt x="102" y="94"/>
                  </a:cubicBezTo>
                  <a:cubicBezTo>
                    <a:pt x="102" y="94"/>
                    <a:pt x="102" y="94"/>
                    <a:pt x="102" y="94"/>
                  </a:cubicBezTo>
                  <a:cubicBezTo>
                    <a:pt x="102" y="95"/>
                    <a:pt x="103" y="95"/>
                    <a:pt x="103" y="95"/>
                  </a:cubicBezTo>
                  <a:cubicBezTo>
                    <a:pt x="119" y="111"/>
                    <a:pt x="119" y="111"/>
                    <a:pt x="119" y="111"/>
                  </a:cubicBezTo>
                  <a:cubicBezTo>
                    <a:pt x="122" y="114"/>
                    <a:pt x="122" y="117"/>
                    <a:pt x="119" y="119"/>
                  </a:cubicBezTo>
                  <a:cubicBezTo>
                    <a:pt x="118" y="120"/>
                    <a:pt x="117" y="121"/>
                    <a:pt x="115" y="121"/>
                  </a:cubicBezTo>
                  <a:close/>
                  <a:moveTo>
                    <a:pt x="56" y="12"/>
                  </a:moveTo>
                  <a:cubicBezTo>
                    <a:pt x="32" y="12"/>
                    <a:pt x="12" y="32"/>
                    <a:pt x="12" y="56"/>
                  </a:cubicBezTo>
                  <a:cubicBezTo>
                    <a:pt x="12" y="81"/>
                    <a:pt x="32" y="101"/>
                    <a:pt x="56" y="101"/>
                  </a:cubicBezTo>
                  <a:cubicBezTo>
                    <a:pt x="81" y="101"/>
                    <a:pt x="101" y="81"/>
                    <a:pt x="101" y="56"/>
                  </a:cubicBezTo>
                  <a:cubicBezTo>
                    <a:pt x="101" y="32"/>
                    <a:pt x="81" y="12"/>
                    <a:pt x="56" y="12"/>
                  </a:cubicBez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p:cNvGrpSpPr/>
          <p:nvPr/>
        </p:nvGrpSpPr>
        <p:grpSpPr>
          <a:xfrm>
            <a:off x="2407833" y="4018752"/>
            <a:ext cx="1039018" cy="1138239"/>
            <a:chOff x="2568576" y="2981325"/>
            <a:chExt cx="534987" cy="520701"/>
          </a:xfrm>
        </p:grpSpPr>
        <p:sp>
          <p:nvSpPr>
            <p:cNvPr id="11" name="Freeform 23"/>
            <p:cNvSpPr>
              <a:spLocks/>
            </p:cNvSpPr>
            <p:nvPr/>
          </p:nvSpPr>
          <p:spPr bwMode="auto">
            <a:xfrm>
              <a:off x="2889251" y="3130550"/>
              <a:ext cx="52388" cy="82550"/>
            </a:xfrm>
            <a:custGeom>
              <a:avLst/>
              <a:gdLst>
                <a:gd name="T0" fmla="*/ 0 w 43"/>
                <a:gd name="T1" fmla="*/ 57 h 69"/>
                <a:gd name="T2" fmla="*/ 12 w 43"/>
                <a:gd name="T3" fmla="*/ 69 h 69"/>
                <a:gd name="T4" fmla="*/ 35 w 43"/>
                <a:gd name="T5" fmla="*/ 46 h 69"/>
                <a:gd name="T6" fmla="*/ 43 w 43"/>
                <a:gd name="T7" fmla="*/ 25 h 69"/>
                <a:gd name="T8" fmla="*/ 35 w 43"/>
                <a:gd name="T9" fmla="*/ 4 h 69"/>
                <a:gd name="T10" fmla="*/ 31 w 43"/>
                <a:gd name="T11" fmla="*/ 0 h 69"/>
                <a:gd name="T12" fmla="*/ 19 w 43"/>
                <a:gd name="T13" fmla="*/ 12 h 69"/>
                <a:gd name="T14" fmla="*/ 23 w 43"/>
                <a:gd name="T15" fmla="*/ 16 h 69"/>
                <a:gd name="T16" fmla="*/ 27 w 43"/>
                <a:gd name="T17" fmla="*/ 25 h 69"/>
                <a:gd name="T18" fmla="*/ 23 w 43"/>
                <a:gd name="T19" fmla="*/ 34 h 69"/>
                <a:gd name="T20" fmla="*/ 0 w 43"/>
                <a:gd name="T21"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9">
                  <a:moveTo>
                    <a:pt x="0" y="57"/>
                  </a:moveTo>
                  <a:cubicBezTo>
                    <a:pt x="12" y="69"/>
                    <a:pt x="12" y="69"/>
                    <a:pt x="12" y="69"/>
                  </a:cubicBezTo>
                  <a:cubicBezTo>
                    <a:pt x="35" y="46"/>
                    <a:pt x="35" y="46"/>
                    <a:pt x="35" y="46"/>
                  </a:cubicBezTo>
                  <a:cubicBezTo>
                    <a:pt x="40" y="40"/>
                    <a:pt x="43" y="33"/>
                    <a:pt x="43" y="25"/>
                  </a:cubicBezTo>
                  <a:cubicBezTo>
                    <a:pt x="43" y="17"/>
                    <a:pt x="40" y="10"/>
                    <a:pt x="35" y="4"/>
                  </a:cubicBezTo>
                  <a:cubicBezTo>
                    <a:pt x="31" y="0"/>
                    <a:pt x="31" y="0"/>
                    <a:pt x="31" y="0"/>
                  </a:cubicBezTo>
                  <a:cubicBezTo>
                    <a:pt x="19" y="12"/>
                    <a:pt x="19" y="12"/>
                    <a:pt x="19" y="12"/>
                  </a:cubicBezTo>
                  <a:cubicBezTo>
                    <a:pt x="23" y="16"/>
                    <a:pt x="23" y="16"/>
                    <a:pt x="23" y="16"/>
                  </a:cubicBezTo>
                  <a:cubicBezTo>
                    <a:pt x="26" y="18"/>
                    <a:pt x="27" y="22"/>
                    <a:pt x="27" y="25"/>
                  </a:cubicBezTo>
                  <a:cubicBezTo>
                    <a:pt x="27" y="29"/>
                    <a:pt x="26" y="32"/>
                    <a:pt x="23" y="34"/>
                  </a:cubicBez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4"/>
            <p:cNvSpPr>
              <a:spLocks/>
            </p:cNvSpPr>
            <p:nvPr/>
          </p:nvSpPr>
          <p:spPr bwMode="auto">
            <a:xfrm>
              <a:off x="2921001" y="3176588"/>
              <a:ext cx="55563" cy="80963"/>
            </a:xfrm>
            <a:custGeom>
              <a:avLst/>
              <a:gdLst>
                <a:gd name="T0" fmla="*/ 0 w 47"/>
                <a:gd name="T1" fmla="*/ 57 h 68"/>
                <a:gd name="T2" fmla="*/ 11 w 47"/>
                <a:gd name="T3" fmla="*/ 68 h 68"/>
                <a:gd name="T4" fmla="*/ 34 w 47"/>
                <a:gd name="T5" fmla="*/ 45 h 68"/>
                <a:gd name="T6" fmla="*/ 37 w 47"/>
                <a:gd name="T7" fmla="*/ 7 h 68"/>
                <a:gd name="T8" fmla="*/ 30 w 47"/>
                <a:gd name="T9" fmla="*/ 0 h 68"/>
                <a:gd name="T10" fmla="*/ 19 w 47"/>
                <a:gd name="T11" fmla="*/ 11 h 68"/>
                <a:gd name="T12" fmla="*/ 25 w 47"/>
                <a:gd name="T13" fmla="*/ 18 h 68"/>
                <a:gd name="T14" fmla="*/ 23 w 47"/>
                <a:gd name="T15" fmla="*/ 34 h 68"/>
                <a:gd name="T16" fmla="*/ 0 w 47"/>
                <a:gd name="T1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8">
                  <a:moveTo>
                    <a:pt x="0" y="57"/>
                  </a:moveTo>
                  <a:cubicBezTo>
                    <a:pt x="11" y="68"/>
                    <a:pt x="11" y="68"/>
                    <a:pt x="11" y="68"/>
                  </a:cubicBezTo>
                  <a:cubicBezTo>
                    <a:pt x="34" y="45"/>
                    <a:pt x="34" y="45"/>
                    <a:pt x="34" y="45"/>
                  </a:cubicBezTo>
                  <a:cubicBezTo>
                    <a:pt x="44" y="35"/>
                    <a:pt x="47" y="17"/>
                    <a:pt x="37" y="7"/>
                  </a:cubicBezTo>
                  <a:cubicBezTo>
                    <a:pt x="30" y="0"/>
                    <a:pt x="30" y="0"/>
                    <a:pt x="30" y="0"/>
                  </a:cubicBezTo>
                  <a:cubicBezTo>
                    <a:pt x="19" y="11"/>
                    <a:pt x="19" y="11"/>
                    <a:pt x="19" y="11"/>
                  </a:cubicBezTo>
                  <a:cubicBezTo>
                    <a:pt x="25" y="18"/>
                    <a:pt x="25" y="18"/>
                    <a:pt x="25" y="18"/>
                  </a:cubicBezTo>
                  <a:cubicBezTo>
                    <a:pt x="28" y="21"/>
                    <a:pt x="27" y="30"/>
                    <a:pt x="23" y="34"/>
                  </a:cubicBez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5"/>
            <p:cNvSpPr>
              <a:spLocks noEditPoints="1"/>
            </p:cNvSpPr>
            <p:nvPr/>
          </p:nvSpPr>
          <p:spPr bwMode="auto">
            <a:xfrm>
              <a:off x="2687638" y="3224213"/>
              <a:ext cx="415925" cy="277813"/>
            </a:xfrm>
            <a:custGeom>
              <a:avLst/>
              <a:gdLst>
                <a:gd name="T0" fmla="*/ 95 w 346"/>
                <a:gd name="T1" fmla="*/ 148 h 232"/>
                <a:gd name="T2" fmla="*/ 97 w 346"/>
                <a:gd name="T3" fmla="*/ 148 h 232"/>
                <a:gd name="T4" fmla="*/ 159 w 346"/>
                <a:gd name="T5" fmla="*/ 125 h 232"/>
                <a:gd name="T6" fmla="*/ 257 w 346"/>
                <a:gd name="T7" fmla="*/ 223 h 232"/>
                <a:gd name="T8" fmla="*/ 272 w 346"/>
                <a:gd name="T9" fmla="*/ 229 h 232"/>
                <a:gd name="T10" fmla="*/ 287 w 346"/>
                <a:gd name="T11" fmla="*/ 223 h 232"/>
                <a:gd name="T12" fmla="*/ 338 w 346"/>
                <a:gd name="T13" fmla="*/ 173 h 232"/>
                <a:gd name="T14" fmla="*/ 338 w 346"/>
                <a:gd name="T15" fmla="*/ 143 h 232"/>
                <a:gd name="T16" fmla="*/ 241 w 346"/>
                <a:gd name="T17" fmla="*/ 46 h 232"/>
                <a:gd name="T18" fmla="*/ 250 w 346"/>
                <a:gd name="T19" fmla="*/ 37 h 232"/>
                <a:gd name="T20" fmla="*/ 252 w 346"/>
                <a:gd name="T21" fmla="*/ 0 h 232"/>
                <a:gd name="T22" fmla="*/ 240 w 346"/>
                <a:gd name="T23" fmla="*/ 11 h 232"/>
                <a:gd name="T24" fmla="*/ 239 w 346"/>
                <a:gd name="T25" fmla="*/ 25 h 232"/>
                <a:gd name="T26" fmla="*/ 174 w 346"/>
                <a:gd name="T27" fmla="*/ 90 h 232"/>
                <a:gd name="T28" fmla="*/ 97 w 346"/>
                <a:gd name="T29" fmla="*/ 132 h 232"/>
                <a:gd name="T30" fmla="*/ 91 w 346"/>
                <a:gd name="T31" fmla="*/ 132 h 232"/>
                <a:gd name="T32" fmla="*/ 88 w 346"/>
                <a:gd name="T33" fmla="*/ 132 h 232"/>
                <a:gd name="T34" fmla="*/ 0 w 346"/>
                <a:gd name="T35" fmla="*/ 221 h 232"/>
                <a:gd name="T36" fmla="*/ 12 w 346"/>
                <a:gd name="T37" fmla="*/ 232 h 232"/>
                <a:gd name="T38" fmla="*/ 95 w 346"/>
                <a:gd name="T39" fmla="*/ 148 h 232"/>
                <a:gd name="T40" fmla="*/ 326 w 346"/>
                <a:gd name="T41" fmla="*/ 161 h 232"/>
                <a:gd name="T42" fmla="*/ 276 w 346"/>
                <a:gd name="T43" fmla="*/ 212 h 232"/>
                <a:gd name="T44" fmla="*/ 268 w 346"/>
                <a:gd name="T45" fmla="*/ 212 h 232"/>
                <a:gd name="T46" fmla="*/ 236 w 346"/>
                <a:gd name="T47" fmla="*/ 180 h 232"/>
                <a:gd name="T48" fmla="*/ 294 w 346"/>
                <a:gd name="T49" fmla="*/ 122 h 232"/>
                <a:gd name="T50" fmla="*/ 326 w 346"/>
                <a:gd name="T51" fmla="*/ 154 h 232"/>
                <a:gd name="T52" fmla="*/ 326 w 346"/>
                <a:gd name="T53" fmla="*/ 161 h 232"/>
                <a:gd name="T54" fmla="*/ 185 w 346"/>
                <a:gd name="T55" fmla="*/ 102 h 232"/>
                <a:gd name="T56" fmla="*/ 230 w 346"/>
                <a:gd name="T57" fmla="*/ 57 h 232"/>
                <a:gd name="T58" fmla="*/ 283 w 346"/>
                <a:gd name="T59" fmla="*/ 111 h 232"/>
                <a:gd name="T60" fmla="*/ 260 w 346"/>
                <a:gd name="T61" fmla="*/ 134 h 232"/>
                <a:gd name="T62" fmla="*/ 217 w 346"/>
                <a:gd name="T63" fmla="*/ 91 h 232"/>
                <a:gd name="T64" fmla="*/ 206 w 346"/>
                <a:gd name="T65" fmla="*/ 102 h 232"/>
                <a:gd name="T66" fmla="*/ 248 w 346"/>
                <a:gd name="T67" fmla="*/ 145 h 232"/>
                <a:gd name="T68" fmla="*/ 225 w 346"/>
                <a:gd name="T69" fmla="*/ 169 h 232"/>
                <a:gd name="T70" fmla="*/ 171 w 346"/>
                <a:gd name="T71" fmla="*/ 115 h 232"/>
                <a:gd name="T72" fmla="*/ 185 w 346"/>
                <a:gd name="T73" fmla="*/ 10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232">
                  <a:moveTo>
                    <a:pt x="95" y="148"/>
                  </a:moveTo>
                  <a:cubicBezTo>
                    <a:pt x="96" y="148"/>
                    <a:pt x="96" y="148"/>
                    <a:pt x="97" y="148"/>
                  </a:cubicBezTo>
                  <a:cubicBezTo>
                    <a:pt x="113" y="147"/>
                    <a:pt x="130" y="147"/>
                    <a:pt x="159" y="125"/>
                  </a:cubicBezTo>
                  <a:cubicBezTo>
                    <a:pt x="257" y="223"/>
                    <a:pt x="257" y="223"/>
                    <a:pt x="257" y="223"/>
                  </a:cubicBezTo>
                  <a:cubicBezTo>
                    <a:pt x="261" y="227"/>
                    <a:pt x="267" y="229"/>
                    <a:pt x="272" y="229"/>
                  </a:cubicBezTo>
                  <a:cubicBezTo>
                    <a:pt x="278" y="229"/>
                    <a:pt x="283" y="227"/>
                    <a:pt x="287" y="223"/>
                  </a:cubicBezTo>
                  <a:cubicBezTo>
                    <a:pt x="338" y="173"/>
                    <a:pt x="338" y="173"/>
                    <a:pt x="338" y="173"/>
                  </a:cubicBezTo>
                  <a:cubicBezTo>
                    <a:pt x="346" y="164"/>
                    <a:pt x="346" y="151"/>
                    <a:pt x="338" y="143"/>
                  </a:cubicBezTo>
                  <a:cubicBezTo>
                    <a:pt x="241" y="46"/>
                    <a:pt x="241" y="46"/>
                    <a:pt x="241" y="46"/>
                  </a:cubicBezTo>
                  <a:cubicBezTo>
                    <a:pt x="250" y="37"/>
                    <a:pt x="250" y="37"/>
                    <a:pt x="250" y="37"/>
                  </a:cubicBezTo>
                  <a:cubicBezTo>
                    <a:pt x="260" y="26"/>
                    <a:pt x="261" y="9"/>
                    <a:pt x="252" y="0"/>
                  </a:cubicBezTo>
                  <a:cubicBezTo>
                    <a:pt x="240" y="11"/>
                    <a:pt x="240" y="11"/>
                    <a:pt x="240" y="11"/>
                  </a:cubicBezTo>
                  <a:cubicBezTo>
                    <a:pt x="243" y="14"/>
                    <a:pt x="243" y="21"/>
                    <a:pt x="239" y="25"/>
                  </a:cubicBezTo>
                  <a:cubicBezTo>
                    <a:pt x="174" y="90"/>
                    <a:pt x="174" y="90"/>
                    <a:pt x="174" y="90"/>
                  </a:cubicBezTo>
                  <a:cubicBezTo>
                    <a:pt x="132" y="131"/>
                    <a:pt x="115" y="131"/>
                    <a:pt x="97" y="132"/>
                  </a:cubicBezTo>
                  <a:cubicBezTo>
                    <a:pt x="95" y="132"/>
                    <a:pt x="93" y="132"/>
                    <a:pt x="91" y="132"/>
                  </a:cubicBezTo>
                  <a:cubicBezTo>
                    <a:pt x="88" y="132"/>
                    <a:pt x="88" y="132"/>
                    <a:pt x="88" y="132"/>
                  </a:cubicBezTo>
                  <a:cubicBezTo>
                    <a:pt x="0" y="221"/>
                    <a:pt x="0" y="221"/>
                    <a:pt x="0" y="221"/>
                  </a:cubicBezTo>
                  <a:cubicBezTo>
                    <a:pt x="12" y="232"/>
                    <a:pt x="12" y="232"/>
                    <a:pt x="12" y="232"/>
                  </a:cubicBezTo>
                  <a:lnTo>
                    <a:pt x="95" y="148"/>
                  </a:lnTo>
                  <a:close/>
                  <a:moveTo>
                    <a:pt x="326" y="161"/>
                  </a:moveTo>
                  <a:cubicBezTo>
                    <a:pt x="276" y="212"/>
                    <a:pt x="276" y="212"/>
                    <a:pt x="276" y="212"/>
                  </a:cubicBezTo>
                  <a:cubicBezTo>
                    <a:pt x="274" y="214"/>
                    <a:pt x="270" y="214"/>
                    <a:pt x="268" y="212"/>
                  </a:cubicBezTo>
                  <a:cubicBezTo>
                    <a:pt x="236" y="180"/>
                    <a:pt x="236" y="180"/>
                    <a:pt x="236" y="180"/>
                  </a:cubicBezTo>
                  <a:cubicBezTo>
                    <a:pt x="294" y="122"/>
                    <a:pt x="294" y="122"/>
                    <a:pt x="294" y="122"/>
                  </a:cubicBezTo>
                  <a:cubicBezTo>
                    <a:pt x="326" y="154"/>
                    <a:pt x="326" y="154"/>
                    <a:pt x="326" y="154"/>
                  </a:cubicBezTo>
                  <a:cubicBezTo>
                    <a:pt x="328" y="156"/>
                    <a:pt x="328" y="159"/>
                    <a:pt x="326" y="161"/>
                  </a:cubicBezTo>
                  <a:close/>
                  <a:moveTo>
                    <a:pt x="185" y="102"/>
                  </a:moveTo>
                  <a:cubicBezTo>
                    <a:pt x="230" y="57"/>
                    <a:pt x="230" y="57"/>
                    <a:pt x="230" y="57"/>
                  </a:cubicBezTo>
                  <a:cubicBezTo>
                    <a:pt x="283" y="111"/>
                    <a:pt x="283" y="111"/>
                    <a:pt x="283" y="111"/>
                  </a:cubicBezTo>
                  <a:cubicBezTo>
                    <a:pt x="260" y="134"/>
                    <a:pt x="260" y="134"/>
                    <a:pt x="260" y="134"/>
                  </a:cubicBezTo>
                  <a:cubicBezTo>
                    <a:pt x="217" y="91"/>
                    <a:pt x="217" y="91"/>
                    <a:pt x="217" y="91"/>
                  </a:cubicBezTo>
                  <a:cubicBezTo>
                    <a:pt x="206" y="102"/>
                    <a:pt x="206" y="102"/>
                    <a:pt x="206" y="102"/>
                  </a:cubicBezTo>
                  <a:cubicBezTo>
                    <a:pt x="248" y="145"/>
                    <a:pt x="248" y="145"/>
                    <a:pt x="248" y="145"/>
                  </a:cubicBezTo>
                  <a:cubicBezTo>
                    <a:pt x="225" y="169"/>
                    <a:pt x="225" y="169"/>
                    <a:pt x="225" y="169"/>
                  </a:cubicBezTo>
                  <a:cubicBezTo>
                    <a:pt x="171" y="115"/>
                    <a:pt x="171" y="115"/>
                    <a:pt x="171" y="115"/>
                  </a:cubicBezTo>
                  <a:cubicBezTo>
                    <a:pt x="175" y="111"/>
                    <a:pt x="180" y="107"/>
                    <a:pt x="185"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noEditPoints="1"/>
            </p:cNvSpPr>
            <p:nvPr/>
          </p:nvSpPr>
          <p:spPr bwMode="auto">
            <a:xfrm>
              <a:off x="2568576" y="2981325"/>
              <a:ext cx="344488" cy="425450"/>
            </a:xfrm>
            <a:custGeom>
              <a:avLst/>
              <a:gdLst>
                <a:gd name="T0" fmla="*/ 12 w 288"/>
                <a:gd name="T1" fmla="*/ 354 h 354"/>
                <a:gd name="T2" fmla="*/ 108 w 288"/>
                <a:gd name="T3" fmla="*/ 256 h 354"/>
                <a:gd name="T4" fmla="*/ 107 w 288"/>
                <a:gd name="T5" fmla="*/ 252 h 354"/>
                <a:gd name="T6" fmla="*/ 120 w 288"/>
                <a:gd name="T7" fmla="*/ 186 h 354"/>
                <a:gd name="T8" fmla="*/ 167 w 288"/>
                <a:gd name="T9" fmla="*/ 180 h 354"/>
                <a:gd name="T10" fmla="*/ 243 w 288"/>
                <a:gd name="T11" fmla="*/ 104 h 354"/>
                <a:gd name="T12" fmla="*/ 263 w 288"/>
                <a:gd name="T13" fmla="*/ 104 h 354"/>
                <a:gd name="T14" fmla="*/ 263 w 288"/>
                <a:gd name="T15" fmla="*/ 124 h 354"/>
                <a:gd name="T16" fmla="*/ 241 w 288"/>
                <a:gd name="T17" fmla="*/ 146 h 354"/>
                <a:gd name="T18" fmla="*/ 253 w 288"/>
                <a:gd name="T19" fmla="*/ 157 h 354"/>
                <a:gd name="T20" fmla="*/ 274 w 288"/>
                <a:gd name="T21" fmla="*/ 136 h 354"/>
                <a:gd name="T22" fmla="*/ 275 w 288"/>
                <a:gd name="T23" fmla="*/ 93 h 354"/>
                <a:gd name="T24" fmla="*/ 232 w 288"/>
                <a:gd name="T25" fmla="*/ 92 h 354"/>
                <a:gd name="T26" fmla="*/ 209 w 288"/>
                <a:gd name="T27" fmla="*/ 116 h 354"/>
                <a:gd name="T28" fmla="*/ 127 w 288"/>
                <a:gd name="T29" fmla="*/ 34 h 354"/>
                <a:gd name="T30" fmla="*/ 27 w 288"/>
                <a:gd name="T31" fmla="*/ 1 h 354"/>
                <a:gd name="T32" fmla="*/ 16 w 288"/>
                <a:gd name="T33" fmla="*/ 4 h 354"/>
                <a:gd name="T34" fmla="*/ 14 w 288"/>
                <a:gd name="T35" fmla="*/ 14 h 354"/>
                <a:gd name="T36" fmla="*/ 46 w 288"/>
                <a:gd name="T37" fmla="*/ 115 h 354"/>
                <a:gd name="T38" fmla="*/ 65 w 288"/>
                <a:gd name="T39" fmla="*/ 133 h 354"/>
                <a:gd name="T40" fmla="*/ 65 w 288"/>
                <a:gd name="T41" fmla="*/ 133 h 354"/>
                <a:gd name="T42" fmla="*/ 108 w 288"/>
                <a:gd name="T43" fmla="*/ 176 h 354"/>
                <a:gd name="T44" fmla="*/ 91 w 288"/>
                <a:gd name="T45" fmla="*/ 250 h 354"/>
                <a:gd name="T46" fmla="*/ 0 w 288"/>
                <a:gd name="T47" fmla="*/ 343 h 354"/>
                <a:gd name="T48" fmla="*/ 12 w 288"/>
                <a:gd name="T49" fmla="*/ 354 h 354"/>
                <a:gd name="T50" fmla="*/ 36 w 288"/>
                <a:gd name="T51" fmla="*/ 31 h 354"/>
                <a:gd name="T52" fmla="*/ 44 w 288"/>
                <a:gd name="T53" fmla="*/ 24 h 354"/>
                <a:gd name="T54" fmla="*/ 111 w 288"/>
                <a:gd name="T55" fmla="*/ 46 h 354"/>
                <a:gd name="T56" fmla="*/ 100 w 288"/>
                <a:gd name="T57" fmla="*/ 53 h 354"/>
                <a:gd name="T58" fmla="*/ 90 w 288"/>
                <a:gd name="T59" fmla="*/ 78 h 354"/>
                <a:gd name="T60" fmla="*/ 65 w 288"/>
                <a:gd name="T61" fmla="*/ 87 h 354"/>
                <a:gd name="T62" fmla="*/ 58 w 288"/>
                <a:gd name="T63" fmla="*/ 98 h 354"/>
                <a:gd name="T64" fmla="*/ 36 w 288"/>
                <a:gd name="T65" fmla="*/ 31 h 354"/>
                <a:gd name="T66" fmla="*/ 76 w 288"/>
                <a:gd name="T67" fmla="*/ 99 h 354"/>
                <a:gd name="T68" fmla="*/ 100 w 288"/>
                <a:gd name="T69" fmla="*/ 99 h 354"/>
                <a:gd name="T70" fmla="*/ 151 w 288"/>
                <a:gd name="T71" fmla="*/ 150 h 354"/>
                <a:gd name="T72" fmla="*/ 162 w 288"/>
                <a:gd name="T73" fmla="*/ 139 h 354"/>
                <a:gd name="T74" fmla="*/ 111 w 288"/>
                <a:gd name="T75" fmla="*/ 87 h 354"/>
                <a:gd name="T76" fmla="*/ 111 w 288"/>
                <a:gd name="T77" fmla="*/ 64 h 354"/>
                <a:gd name="T78" fmla="*/ 134 w 288"/>
                <a:gd name="T79" fmla="*/ 64 h 354"/>
                <a:gd name="T80" fmla="*/ 197 w 288"/>
                <a:gd name="T81" fmla="*/ 127 h 354"/>
                <a:gd name="T82" fmla="*/ 155 w 288"/>
                <a:gd name="T83" fmla="*/ 169 h 354"/>
                <a:gd name="T84" fmla="*/ 123 w 288"/>
                <a:gd name="T85" fmla="*/ 169 h 354"/>
                <a:gd name="T86" fmla="*/ 122 w 288"/>
                <a:gd name="T87" fmla="*/ 168 h 354"/>
                <a:gd name="T88" fmla="*/ 76 w 288"/>
                <a:gd name="T89" fmla="*/ 122 h 354"/>
                <a:gd name="T90" fmla="*/ 76 w 288"/>
                <a:gd name="T91" fmla="*/ 9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354">
                  <a:moveTo>
                    <a:pt x="12" y="354"/>
                  </a:moveTo>
                  <a:cubicBezTo>
                    <a:pt x="108" y="256"/>
                    <a:pt x="108" y="256"/>
                    <a:pt x="108" y="256"/>
                  </a:cubicBezTo>
                  <a:cubicBezTo>
                    <a:pt x="107" y="252"/>
                    <a:pt x="107" y="252"/>
                    <a:pt x="107" y="252"/>
                  </a:cubicBezTo>
                  <a:cubicBezTo>
                    <a:pt x="105" y="231"/>
                    <a:pt x="109" y="209"/>
                    <a:pt x="120" y="186"/>
                  </a:cubicBezTo>
                  <a:cubicBezTo>
                    <a:pt x="135" y="195"/>
                    <a:pt x="154" y="193"/>
                    <a:pt x="167" y="180"/>
                  </a:cubicBezTo>
                  <a:cubicBezTo>
                    <a:pt x="243" y="104"/>
                    <a:pt x="243" y="104"/>
                    <a:pt x="243" y="104"/>
                  </a:cubicBezTo>
                  <a:cubicBezTo>
                    <a:pt x="251" y="97"/>
                    <a:pt x="259" y="99"/>
                    <a:pt x="263" y="104"/>
                  </a:cubicBezTo>
                  <a:cubicBezTo>
                    <a:pt x="268" y="109"/>
                    <a:pt x="270" y="117"/>
                    <a:pt x="263" y="124"/>
                  </a:cubicBezTo>
                  <a:cubicBezTo>
                    <a:pt x="241" y="146"/>
                    <a:pt x="241" y="146"/>
                    <a:pt x="241" y="146"/>
                  </a:cubicBezTo>
                  <a:cubicBezTo>
                    <a:pt x="253" y="157"/>
                    <a:pt x="253" y="157"/>
                    <a:pt x="253" y="157"/>
                  </a:cubicBezTo>
                  <a:cubicBezTo>
                    <a:pt x="274" y="136"/>
                    <a:pt x="274" y="136"/>
                    <a:pt x="274" y="136"/>
                  </a:cubicBezTo>
                  <a:cubicBezTo>
                    <a:pt x="288" y="122"/>
                    <a:pt x="285" y="104"/>
                    <a:pt x="275" y="93"/>
                  </a:cubicBezTo>
                  <a:cubicBezTo>
                    <a:pt x="265" y="82"/>
                    <a:pt x="246" y="79"/>
                    <a:pt x="232" y="92"/>
                  </a:cubicBezTo>
                  <a:cubicBezTo>
                    <a:pt x="209" y="116"/>
                    <a:pt x="209" y="116"/>
                    <a:pt x="209" y="116"/>
                  </a:cubicBezTo>
                  <a:cubicBezTo>
                    <a:pt x="127" y="34"/>
                    <a:pt x="127" y="34"/>
                    <a:pt x="127" y="34"/>
                  </a:cubicBezTo>
                  <a:cubicBezTo>
                    <a:pt x="27" y="1"/>
                    <a:pt x="27" y="1"/>
                    <a:pt x="27" y="1"/>
                  </a:cubicBezTo>
                  <a:cubicBezTo>
                    <a:pt x="23" y="0"/>
                    <a:pt x="19" y="1"/>
                    <a:pt x="16" y="4"/>
                  </a:cubicBezTo>
                  <a:cubicBezTo>
                    <a:pt x="14" y="7"/>
                    <a:pt x="13" y="11"/>
                    <a:pt x="14" y="14"/>
                  </a:cubicBezTo>
                  <a:cubicBezTo>
                    <a:pt x="46" y="115"/>
                    <a:pt x="46" y="115"/>
                    <a:pt x="46" y="115"/>
                  </a:cubicBezTo>
                  <a:cubicBezTo>
                    <a:pt x="65" y="133"/>
                    <a:pt x="65" y="133"/>
                    <a:pt x="65" y="133"/>
                  </a:cubicBezTo>
                  <a:cubicBezTo>
                    <a:pt x="65" y="133"/>
                    <a:pt x="65" y="133"/>
                    <a:pt x="65" y="133"/>
                  </a:cubicBezTo>
                  <a:cubicBezTo>
                    <a:pt x="108" y="176"/>
                    <a:pt x="108" y="176"/>
                    <a:pt x="108" y="176"/>
                  </a:cubicBezTo>
                  <a:cubicBezTo>
                    <a:pt x="94" y="201"/>
                    <a:pt x="89" y="226"/>
                    <a:pt x="91" y="250"/>
                  </a:cubicBezTo>
                  <a:cubicBezTo>
                    <a:pt x="0" y="343"/>
                    <a:pt x="0" y="343"/>
                    <a:pt x="0" y="343"/>
                  </a:cubicBezTo>
                  <a:lnTo>
                    <a:pt x="12" y="354"/>
                  </a:lnTo>
                  <a:close/>
                  <a:moveTo>
                    <a:pt x="36" y="31"/>
                  </a:moveTo>
                  <a:cubicBezTo>
                    <a:pt x="44" y="24"/>
                    <a:pt x="44" y="24"/>
                    <a:pt x="44" y="24"/>
                  </a:cubicBezTo>
                  <a:cubicBezTo>
                    <a:pt x="111" y="46"/>
                    <a:pt x="111" y="46"/>
                    <a:pt x="111" y="46"/>
                  </a:cubicBezTo>
                  <a:cubicBezTo>
                    <a:pt x="107" y="47"/>
                    <a:pt x="103" y="50"/>
                    <a:pt x="100" y="53"/>
                  </a:cubicBezTo>
                  <a:cubicBezTo>
                    <a:pt x="93" y="60"/>
                    <a:pt x="90" y="69"/>
                    <a:pt x="90" y="78"/>
                  </a:cubicBezTo>
                  <a:cubicBezTo>
                    <a:pt x="81" y="77"/>
                    <a:pt x="72" y="80"/>
                    <a:pt x="65" y="87"/>
                  </a:cubicBezTo>
                  <a:cubicBezTo>
                    <a:pt x="62" y="91"/>
                    <a:pt x="60" y="94"/>
                    <a:pt x="58" y="98"/>
                  </a:cubicBezTo>
                  <a:lnTo>
                    <a:pt x="36" y="31"/>
                  </a:lnTo>
                  <a:close/>
                  <a:moveTo>
                    <a:pt x="76" y="99"/>
                  </a:moveTo>
                  <a:cubicBezTo>
                    <a:pt x="83" y="92"/>
                    <a:pt x="93" y="92"/>
                    <a:pt x="100" y="99"/>
                  </a:cubicBezTo>
                  <a:cubicBezTo>
                    <a:pt x="151" y="150"/>
                    <a:pt x="151" y="150"/>
                    <a:pt x="151" y="150"/>
                  </a:cubicBezTo>
                  <a:cubicBezTo>
                    <a:pt x="162" y="139"/>
                    <a:pt x="162" y="139"/>
                    <a:pt x="162" y="139"/>
                  </a:cubicBezTo>
                  <a:cubicBezTo>
                    <a:pt x="111" y="87"/>
                    <a:pt x="111" y="87"/>
                    <a:pt x="111" y="87"/>
                  </a:cubicBezTo>
                  <a:cubicBezTo>
                    <a:pt x="105" y="81"/>
                    <a:pt x="105" y="70"/>
                    <a:pt x="111" y="64"/>
                  </a:cubicBezTo>
                  <a:cubicBezTo>
                    <a:pt x="118" y="58"/>
                    <a:pt x="128" y="58"/>
                    <a:pt x="134" y="64"/>
                  </a:cubicBezTo>
                  <a:cubicBezTo>
                    <a:pt x="197" y="127"/>
                    <a:pt x="197" y="127"/>
                    <a:pt x="197" y="127"/>
                  </a:cubicBezTo>
                  <a:cubicBezTo>
                    <a:pt x="155" y="169"/>
                    <a:pt x="155" y="169"/>
                    <a:pt x="155" y="169"/>
                  </a:cubicBezTo>
                  <a:cubicBezTo>
                    <a:pt x="146" y="178"/>
                    <a:pt x="132" y="178"/>
                    <a:pt x="123" y="169"/>
                  </a:cubicBezTo>
                  <a:cubicBezTo>
                    <a:pt x="122" y="168"/>
                    <a:pt x="122" y="168"/>
                    <a:pt x="122" y="168"/>
                  </a:cubicBezTo>
                  <a:cubicBezTo>
                    <a:pt x="76" y="122"/>
                    <a:pt x="76" y="122"/>
                    <a:pt x="76" y="122"/>
                  </a:cubicBezTo>
                  <a:cubicBezTo>
                    <a:pt x="70" y="116"/>
                    <a:pt x="70" y="105"/>
                    <a:pt x="7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p:cNvGrpSpPr/>
          <p:nvPr/>
        </p:nvGrpSpPr>
        <p:grpSpPr>
          <a:xfrm>
            <a:off x="2355210" y="2176820"/>
            <a:ext cx="1062830" cy="1071702"/>
            <a:chOff x="5487987" y="2019439"/>
            <a:chExt cx="630237" cy="654050"/>
          </a:xfrm>
        </p:grpSpPr>
        <p:sp>
          <p:nvSpPr>
            <p:cNvPr id="16" name="Freeform 165"/>
            <p:cNvSpPr>
              <a:spLocks/>
            </p:cNvSpPr>
            <p:nvPr/>
          </p:nvSpPr>
          <p:spPr bwMode="auto">
            <a:xfrm>
              <a:off x="6005512" y="2019439"/>
              <a:ext cx="112712" cy="90488"/>
            </a:xfrm>
            <a:custGeom>
              <a:avLst/>
              <a:gdLst>
                <a:gd name="T0" fmla="*/ 0 w 40"/>
                <a:gd name="T1" fmla="*/ 32 h 32"/>
                <a:gd name="T2" fmla="*/ 0 w 40"/>
                <a:gd name="T3" fmla="*/ 20 h 32"/>
                <a:gd name="T4" fmla="*/ 20 w 40"/>
                <a:gd name="T5" fmla="*/ 0 h 32"/>
                <a:gd name="T6" fmla="*/ 20 w 40"/>
                <a:gd name="T7" fmla="*/ 0 h 32"/>
                <a:gd name="T8" fmla="*/ 40 w 40"/>
                <a:gd name="T9" fmla="*/ 20 h 32"/>
                <a:gd name="T10" fmla="*/ 40 w 40"/>
                <a:gd name="T11" fmla="*/ 32 h 32"/>
                <a:gd name="T12" fmla="*/ 16 w 4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40" h="32">
                  <a:moveTo>
                    <a:pt x="0" y="32"/>
                  </a:moveTo>
                  <a:cubicBezTo>
                    <a:pt x="0" y="20"/>
                    <a:pt x="0" y="20"/>
                    <a:pt x="0" y="20"/>
                  </a:cubicBezTo>
                  <a:cubicBezTo>
                    <a:pt x="0" y="9"/>
                    <a:pt x="9" y="0"/>
                    <a:pt x="20" y="0"/>
                  </a:cubicBezTo>
                  <a:cubicBezTo>
                    <a:pt x="20" y="0"/>
                    <a:pt x="20" y="0"/>
                    <a:pt x="20" y="0"/>
                  </a:cubicBezTo>
                  <a:cubicBezTo>
                    <a:pt x="31" y="0"/>
                    <a:pt x="40" y="9"/>
                    <a:pt x="40" y="20"/>
                  </a:cubicBezTo>
                  <a:cubicBezTo>
                    <a:pt x="40" y="32"/>
                    <a:pt x="40" y="32"/>
                    <a:pt x="40" y="32"/>
                  </a:cubicBezTo>
                  <a:cubicBezTo>
                    <a:pt x="16" y="32"/>
                    <a:pt x="16" y="32"/>
                    <a:pt x="16" y="32"/>
                  </a:cubicBezTo>
                </a:path>
              </a:pathLst>
            </a:custGeom>
            <a:noFill/>
            <a:ln w="38100" cap="rnd">
              <a:solidFill>
                <a:schemeClr val="bg1">
                  <a:lumMod val="1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6"/>
            <p:cNvSpPr>
              <a:spLocks/>
            </p:cNvSpPr>
            <p:nvPr/>
          </p:nvSpPr>
          <p:spPr bwMode="auto">
            <a:xfrm>
              <a:off x="5576887" y="2019439"/>
              <a:ext cx="495300" cy="563563"/>
            </a:xfrm>
            <a:custGeom>
              <a:avLst/>
              <a:gdLst>
                <a:gd name="T0" fmla="*/ 0 w 176"/>
                <a:gd name="T1" fmla="*/ 200 h 200"/>
                <a:gd name="T2" fmla="*/ 0 w 176"/>
                <a:gd name="T3" fmla="*/ 32 h 200"/>
                <a:gd name="T4" fmla="*/ 32 w 176"/>
                <a:gd name="T5" fmla="*/ 0 h 200"/>
                <a:gd name="T6" fmla="*/ 176 w 176"/>
                <a:gd name="T7" fmla="*/ 0 h 200"/>
              </a:gdLst>
              <a:ahLst/>
              <a:cxnLst>
                <a:cxn ang="0">
                  <a:pos x="T0" y="T1"/>
                </a:cxn>
                <a:cxn ang="0">
                  <a:pos x="T2" y="T3"/>
                </a:cxn>
                <a:cxn ang="0">
                  <a:pos x="T4" y="T5"/>
                </a:cxn>
                <a:cxn ang="0">
                  <a:pos x="T6" y="T7"/>
                </a:cxn>
              </a:cxnLst>
              <a:rect l="0" t="0" r="r" b="b"/>
              <a:pathLst>
                <a:path w="176" h="200">
                  <a:moveTo>
                    <a:pt x="0" y="200"/>
                  </a:moveTo>
                  <a:cubicBezTo>
                    <a:pt x="0" y="32"/>
                    <a:pt x="0" y="32"/>
                    <a:pt x="0" y="32"/>
                  </a:cubicBezTo>
                  <a:cubicBezTo>
                    <a:pt x="0" y="14"/>
                    <a:pt x="14" y="0"/>
                    <a:pt x="32" y="0"/>
                  </a:cubicBezTo>
                  <a:cubicBezTo>
                    <a:pt x="176" y="0"/>
                    <a:pt x="176" y="0"/>
                    <a:pt x="176" y="0"/>
                  </a:cubicBezTo>
                </a:path>
              </a:pathLst>
            </a:custGeom>
            <a:noFill/>
            <a:ln w="38100" cap="rnd">
              <a:solidFill>
                <a:schemeClr val="bg1">
                  <a:lumMod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7"/>
            <p:cNvSpPr>
              <a:spLocks/>
            </p:cNvSpPr>
            <p:nvPr/>
          </p:nvSpPr>
          <p:spPr bwMode="auto">
            <a:xfrm>
              <a:off x="5487987" y="2403614"/>
              <a:ext cx="517525" cy="269875"/>
            </a:xfrm>
            <a:custGeom>
              <a:avLst/>
              <a:gdLst>
                <a:gd name="T0" fmla="*/ 184 w 184"/>
                <a:gd name="T1" fmla="*/ 0 h 96"/>
                <a:gd name="T2" fmla="*/ 184 w 184"/>
                <a:gd name="T3" fmla="*/ 64 h 96"/>
                <a:gd name="T4" fmla="*/ 184 w 184"/>
                <a:gd name="T5" fmla="*/ 76 h 96"/>
                <a:gd name="T6" fmla="*/ 164 w 184"/>
                <a:gd name="T7" fmla="*/ 96 h 96"/>
                <a:gd name="T8" fmla="*/ 164 w 184"/>
                <a:gd name="T9" fmla="*/ 96 h 96"/>
                <a:gd name="T10" fmla="*/ 144 w 184"/>
                <a:gd name="T11" fmla="*/ 76 h 96"/>
                <a:gd name="T12" fmla="*/ 144 w 184"/>
                <a:gd name="T13" fmla="*/ 64 h 96"/>
                <a:gd name="T14" fmla="*/ 0 w 184"/>
                <a:gd name="T15" fmla="*/ 64 h 96"/>
                <a:gd name="T16" fmla="*/ 0 w 184"/>
                <a:gd name="T17" fmla="*/ 76 h 96"/>
                <a:gd name="T18" fmla="*/ 20 w 184"/>
                <a:gd name="T19" fmla="*/ 96 h 96"/>
                <a:gd name="T20" fmla="*/ 160 w 184"/>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6">
                  <a:moveTo>
                    <a:pt x="184" y="0"/>
                  </a:moveTo>
                  <a:cubicBezTo>
                    <a:pt x="184" y="64"/>
                    <a:pt x="184" y="64"/>
                    <a:pt x="184" y="64"/>
                  </a:cubicBezTo>
                  <a:cubicBezTo>
                    <a:pt x="184" y="76"/>
                    <a:pt x="184" y="76"/>
                    <a:pt x="184" y="76"/>
                  </a:cubicBezTo>
                  <a:cubicBezTo>
                    <a:pt x="184" y="87"/>
                    <a:pt x="175" y="96"/>
                    <a:pt x="164" y="96"/>
                  </a:cubicBezTo>
                  <a:cubicBezTo>
                    <a:pt x="164" y="96"/>
                    <a:pt x="164" y="96"/>
                    <a:pt x="164" y="96"/>
                  </a:cubicBezTo>
                  <a:cubicBezTo>
                    <a:pt x="153" y="96"/>
                    <a:pt x="144" y="87"/>
                    <a:pt x="144" y="76"/>
                  </a:cubicBezTo>
                  <a:cubicBezTo>
                    <a:pt x="144" y="64"/>
                    <a:pt x="144" y="64"/>
                    <a:pt x="144" y="64"/>
                  </a:cubicBezTo>
                  <a:cubicBezTo>
                    <a:pt x="0" y="64"/>
                    <a:pt x="0" y="64"/>
                    <a:pt x="0" y="64"/>
                  </a:cubicBezTo>
                  <a:cubicBezTo>
                    <a:pt x="0" y="76"/>
                    <a:pt x="0" y="76"/>
                    <a:pt x="0" y="76"/>
                  </a:cubicBezTo>
                  <a:cubicBezTo>
                    <a:pt x="0" y="87"/>
                    <a:pt x="9" y="96"/>
                    <a:pt x="20" y="96"/>
                  </a:cubicBezTo>
                  <a:cubicBezTo>
                    <a:pt x="160" y="96"/>
                    <a:pt x="160" y="96"/>
                    <a:pt x="160" y="96"/>
                  </a:cubicBezTo>
                </a:path>
              </a:pathLst>
            </a:custGeom>
            <a:noFill/>
            <a:ln w="38100" cap="rnd">
              <a:solidFill>
                <a:schemeClr val="bg1">
                  <a:lumMod val="1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68"/>
            <p:cNvSpPr>
              <a:spLocks noChangeShapeType="1"/>
            </p:cNvSpPr>
            <p:nvPr/>
          </p:nvSpPr>
          <p:spPr bwMode="auto">
            <a:xfrm>
              <a:off x="6005512" y="2109926"/>
              <a:ext cx="0" cy="68263"/>
            </a:xfrm>
            <a:prstGeom prst="line">
              <a:avLst/>
            </a:prstGeom>
            <a:noFill/>
            <a:ln w="38100" cap="rnd">
              <a:solidFill>
                <a:schemeClr val="bg1">
                  <a:lumMod val="1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69"/>
            <p:cNvSpPr>
              <a:spLocks noChangeShapeType="1"/>
            </p:cNvSpPr>
            <p:nvPr/>
          </p:nvSpPr>
          <p:spPr bwMode="auto">
            <a:xfrm>
              <a:off x="5634037" y="2189301"/>
              <a:ext cx="247650" cy="0"/>
            </a:xfrm>
            <a:prstGeom prst="line">
              <a:avLst/>
            </a:prstGeom>
            <a:noFill/>
            <a:ln w="38100" cap="flat">
              <a:solidFill>
                <a:schemeClr val="bg1">
                  <a:lumMod val="1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70"/>
            <p:cNvSpPr>
              <a:spLocks noChangeShapeType="1"/>
            </p:cNvSpPr>
            <p:nvPr/>
          </p:nvSpPr>
          <p:spPr bwMode="auto">
            <a:xfrm>
              <a:off x="5634037" y="2279789"/>
              <a:ext cx="247650" cy="0"/>
            </a:xfrm>
            <a:prstGeom prst="line">
              <a:avLst/>
            </a:prstGeom>
            <a:noFill/>
            <a:ln w="38100" cap="flat">
              <a:solidFill>
                <a:schemeClr val="bg1">
                  <a:lumMod val="1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71"/>
            <p:cNvSpPr>
              <a:spLocks noChangeShapeType="1"/>
            </p:cNvSpPr>
            <p:nvPr/>
          </p:nvSpPr>
          <p:spPr bwMode="auto">
            <a:xfrm>
              <a:off x="5634037" y="2368689"/>
              <a:ext cx="134937" cy="0"/>
            </a:xfrm>
            <a:prstGeom prst="line">
              <a:avLst/>
            </a:prstGeom>
            <a:noFill/>
            <a:ln w="38100" cap="flat">
              <a:solidFill>
                <a:schemeClr val="bg1">
                  <a:lumMod val="1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2"/>
            <p:cNvSpPr>
              <a:spLocks/>
            </p:cNvSpPr>
            <p:nvPr/>
          </p:nvSpPr>
          <p:spPr bwMode="auto">
            <a:xfrm>
              <a:off x="5791200" y="2186126"/>
              <a:ext cx="317500" cy="317500"/>
            </a:xfrm>
            <a:custGeom>
              <a:avLst/>
              <a:gdLst>
                <a:gd name="T0" fmla="*/ 27 w 113"/>
                <a:gd name="T1" fmla="*/ 103 h 113"/>
                <a:gd name="T2" fmla="*/ 0 w 113"/>
                <a:gd name="T3" fmla="*/ 113 h 113"/>
                <a:gd name="T4" fmla="*/ 10 w 113"/>
                <a:gd name="T5" fmla="*/ 86 h 113"/>
                <a:gd name="T6" fmla="*/ 91 w 113"/>
                <a:gd name="T7" fmla="*/ 5 h 113"/>
                <a:gd name="T8" fmla="*/ 109 w 113"/>
                <a:gd name="T9" fmla="*/ 4 h 113"/>
                <a:gd name="T10" fmla="*/ 109 w 113"/>
                <a:gd name="T11" fmla="*/ 4 h 113"/>
                <a:gd name="T12" fmla="*/ 108 w 113"/>
                <a:gd name="T13" fmla="*/ 22 h 113"/>
                <a:gd name="T14" fmla="*/ 27 w 113"/>
                <a:gd name="T15" fmla="*/ 10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27" y="103"/>
                  </a:moveTo>
                  <a:cubicBezTo>
                    <a:pt x="0" y="113"/>
                    <a:pt x="0" y="113"/>
                    <a:pt x="0" y="113"/>
                  </a:cubicBezTo>
                  <a:cubicBezTo>
                    <a:pt x="10" y="86"/>
                    <a:pt x="10" y="86"/>
                    <a:pt x="10" y="86"/>
                  </a:cubicBezTo>
                  <a:cubicBezTo>
                    <a:pt x="91" y="5"/>
                    <a:pt x="91" y="5"/>
                    <a:pt x="91" y="5"/>
                  </a:cubicBezTo>
                  <a:cubicBezTo>
                    <a:pt x="96" y="0"/>
                    <a:pt x="104" y="0"/>
                    <a:pt x="109" y="4"/>
                  </a:cubicBezTo>
                  <a:cubicBezTo>
                    <a:pt x="109" y="4"/>
                    <a:pt x="109" y="4"/>
                    <a:pt x="109" y="4"/>
                  </a:cubicBezTo>
                  <a:cubicBezTo>
                    <a:pt x="113" y="9"/>
                    <a:pt x="113" y="17"/>
                    <a:pt x="108" y="22"/>
                  </a:cubicBezTo>
                  <a:lnTo>
                    <a:pt x="27" y="103"/>
                  </a:lnTo>
                  <a:close/>
                </a:path>
              </a:pathLst>
            </a:custGeom>
            <a:noFill/>
            <a:ln w="38100" cap="rnd">
              <a:solidFill>
                <a:schemeClr val="bg1">
                  <a:lumMod val="1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173"/>
            <p:cNvSpPr>
              <a:spLocks noChangeShapeType="1"/>
            </p:cNvSpPr>
            <p:nvPr/>
          </p:nvSpPr>
          <p:spPr bwMode="auto">
            <a:xfrm>
              <a:off x="6021387" y="2225814"/>
              <a:ext cx="49212" cy="47625"/>
            </a:xfrm>
            <a:prstGeom prst="line">
              <a:avLst/>
            </a:prstGeom>
            <a:noFill/>
            <a:ln w="38100" cap="rnd">
              <a:solidFill>
                <a:schemeClr val="bg1">
                  <a:lumMod val="1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174"/>
            <p:cNvSpPr>
              <a:spLocks noChangeShapeType="1"/>
            </p:cNvSpPr>
            <p:nvPr/>
          </p:nvSpPr>
          <p:spPr bwMode="auto">
            <a:xfrm>
              <a:off x="5827712" y="2419489"/>
              <a:ext cx="47625" cy="47625"/>
            </a:xfrm>
            <a:prstGeom prst="line">
              <a:avLst/>
            </a:prstGeom>
            <a:noFill/>
            <a:ln w="38100" cap="rnd">
              <a:solidFill>
                <a:schemeClr val="bg1">
                  <a:lumMod val="1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p:cNvGrpSpPr/>
          <p:nvPr/>
        </p:nvGrpSpPr>
        <p:grpSpPr>
          <a:xfrm>
            <a:off x="2321272" y="5687938"/>
            <a:ext cx="1202990" cy="1282702"/>
            <a:chOff x="3513138" y="1730376"/>
            <a:chExt cx="609600" cy="620713"/>
          </a:xfrm>
        </p:grpSpPr>
        <p:sp>
          <p:nvSpPr>
            <p:cNvPr id="27" name="Freeform 460"/>
            <p:cNvSpPr>
              <a:spLocks/>
            </p:cNvSpPr>
            <p:nvPr/>
          </p:nvSpPr>
          <p:spPr bwMode="auto">
            <a:xfrm>
              <a:off x="3597275" y="1730376"/>
              <a:ext cx="465137" cy="161925"/>
            </a:xfrm>
            <a:custGeom>
              <a:avLst/>
              <a:gdLst>
                <a:gd name="T0" fmla="*/ 121 w 124"/>
                <a:gd name="T1" fmla="*/ 35 h 43"/>
                <a:gd name="T2" fmla="*/ 107 w 124"/>
                <a:gd name="T3" fmla="*/ 29 h 43"/>
                <a:gd name="T4" fmla="*/ 100 w 124"/>
                <a:gd name="T5" fmla="*/ 14 h 43"/>
                <a:gd name="T6" fmla="*/ 97 w 124"/>
                <a:gd name="T7" fmla="*/ 12 h 43"/>
                <a:gd name="T8" fmla="*/ 64 w 124"/>
                <a:gd name="T9" fmla="*/ 0 h 43"/>
                <a:gd name="T10" fmla="*/ 60 w 124"/>
                <a:gd name="T11" fmla="*/ 1 h 43"/>
                <a:gd name="T12" fmla="*/ 45 w 124"/>
                <a:gd name="T13" fmla="*/ 15 h 43"/>
                <a:gd name="T14" fmla="*/ 42 w 124"/>
                <a:gd name="T15" fmla="*/ 13 h 43"/>
                <a:gd name="T16" fmla="*/ 39 w 124"/>
                <a:gd name="T17" fmla="*/ 12 h 43"/>
                <a:gd name="T18" fmla="*/ 17 w 124"/>
                <a:gd name="T19" fmla="*/ 16 h 43"/>
                <a:gd name="T20" fmla="*/ 15 w 124"/>
                <a:gd name="T21" fmla="*/ 17 h 43"/>
                <a:gd name="T22" fmla="*/ 1 w 124"/>
                <a:gd name="T23" fmla="*/ 35 h 43"/>
                <a:gd name="T24" fmla="*/ 2 w 124"/>
                <a:gd name="T25" fmla="*/ 40 h 43"/>
                <a:gd name="T26" fmla="*/ 8 w 124"/>
                <a:gd name="T27" fmla="*/ 39 h 43"/>
                <a:gd name="T28" fmla="*/ 20 w 124"/>
                <a:gd name="T29" fmla="*/ 23 h 43"/>
                <a:gd name="T30" fmla="*/ 39 w 124"/>
                <a:gd name="T31" fmla="*/ 20 h 43"/>
                <a:gd name="T32" fmla="*/ 56 w 124"/>
                <a:gd name="T33" fmla="*/ 33 h 43"/>
                <a:gd name="T34" fmla="*/ 61 w 124"/>
                <a:gd name="T35" fmla="*/ 33 h 43"/>
                <a:gd name="T36" fmla="*/ 61 w 124"/>
                <a:gd name="T37" fmla="*/ 27 h 43"/>
                <a:gd name="T38" fmla="*/ 51 w 124"/>
                <a:gd name="T39" fmla="*/ 20 h 43"/>
                <a:gd name="T40" fmla="*/ 64 w 124"/>
                <a:gd name="T41" fmla="*/ 8 h 43"/>
                <a:gd name="T42" fmla="*/ 93 w 124"/>
                <a:gd name="T43" fmla="*/ 19 h 43"/>
                <a:gd name="T44" fmla="*/ 101 w 124"/>
                <a:gd name="T45" fmla="*/ 34 h 43"/>
                <a:gd name="T46" fmla="*/ 103 w 124"/>
                <a:gd name="T47" fmla="*/ 35 h 43"/>
                <a:gd name="T48" fmla="*/ 118 w 124"/>
                <a:gd name="T49" fmla="*/ 42 h 43"/>
                <a:gd name="T50" fmla="*/ 123 w 124"/>
                <a:gd name="T51" fmla="*/ 40 h 43"/>
                <a:gd name="T52" fmla="*/ 121 w 124"/>
                <a:gd name="T53"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43">
                  <a:moveTo>
                    <a:pt x="121" y="35"/>
                  </a:moveTo>
                  <a:cubicBezTo>
                    <a:pt x="107" y="29"/>
                    <a:pt x="107" y="29"/>
                    <a:pt x="107" y="29"/>
                  </a:cubicBezTo>
                  <a:cubicBezTo>
                    <a:pt x="100" y="14"/>
                    <a:pt x="100" y="14"/>
                    <a:pt x="100" y="14"/>
                  </a:cubicBezTo>
                  <a:cubicBezTo>
                    <a:pt x="99" y="13"/>
                    <a:pt x="98" y="12"/>
                    <a:pt x="97" y="12"/>
                  </a:cubicBezTo>
                  <a:cubicBezTo>
                    <a:pt x="64" y="0"/>
                    <a:pt x="64" y="0"/>
                    <a:pt x="64" y="0"/>
                  </a:cubicBezTo>
                  <a:cubicBezTo>
                    <a:pt x="62" y="0"/>
                    <a:pt x="61" y="0"/>
                    <a:pt x="60" y="1"/>
                  </a:cubicBezTo>
                  <a:cubicBezTo>
                    <a:pt x="45" y="15"/>
                    <a:pt x="45" y="15"/>
                    <a:pt x="45" y="15"/>
                  </a:cubicBezTo>
                  <a:cubicBezTo>
                    <a:pt x="45" y="15"/>
                    <a:pt x="42" y="13"/>
                    <a:pt x="42" y="13"/>
                  </a:cubicBezTo>
                  <a:cubicBezTo>
                    <a:pt x="41" y="12"/>
                    <a:pt x="40" y="12"/>
                    <a:pt x="39" y="12"/>
                  </a:cubicBezTo>
                  <a:cubicBezTo>
                    <a:pt x="17" y="16"/>
                    <a:pt x="17" y="16"/>
                    <a:pt x="17" y="16"/>
                  </a:cubicBezTo>
                  <a:cubicBezTo>
                    <a:pt x="16" y="16"/>
                    <a:pt x="15" y="17"/>
                    <a:pt x="15" y="17"/>
                  </a:cubicBezTo>
                  <a:cubicBezTo>
                    <a:pt x="1" y="35"/>
                    <a:pt x="1" y="35"/>
                    <a:pt x="1" y="35"/>
                  </a:cubicBezTo>
                  <a:cubicBezTo>
                    <a:pt x="0" y="37"/>
                    <a:pt x="1" y="39"/>
                    <a:pt x="2" y="40"/>
                  </a:cubicBezTo>
                  <a:cubicBezTo>
                    <a:pt x="4" y="41"/>
                    <a:pt x="6" y="41"/>
                    <a:pt x="8" y="39"/>
                  </a:cubicBezTo>
                  <a:cubicBezTo>
                    <a:pt x="9" y="38"/>
                    <a:pt x="20" y="23"/>
                    <a:pt x="20" y="23"/>
                  </a:cubicBezTo>
                  <a:cubicBezTo>
                    <a:pt x="39" y="20"/>
                    <a:pt x="39" y="20"/>
                    <a:pt x="39" y="20"/>
                  </a:cubicBezTo>
                  <a:cubicBezTo>
                    <a:pt x="56" y="33"/>
                    <a:pt x="56" y="33"/>
                    <a:pt x="56" y="33"/>
                  </a:cubicBezTo>
                  <a:cubicBezTo>
                    <a:pt x="57" y="35"/>
                    <a:pt x="60" y="34"/>
                    <a:pt x="61" y="33"/>
                  </a:cubicBezTo>
                  <a:cubicBezTo>
                    <a:pt x="63" y="31"/>
                    <a:pt x="62" y="29"/>
                    <a:pt x="61" y="27"/>
                  </a:cubicBezTo>
                  <a:cubicBezTo>
                    <a:pt x="51" y="20"/>
                    <a:pt x="51" y="20"/>
                    <a:pt x="51" y="20"/>
                  </a:cubicBezTo>
                  <a:cubicBezTo>
                    <a:pt x="64" y="8"/>
                    <a:pt x="64" y="8"/>
                    <a:pt x="64" y="8"/>
                  </a:cubicBezTo>
                  <a:cubicBezTo>
                    <a:pt x="93" y="19"/>
                    <a:pt x="93" y="19"/>
                    <a:pt x="93" y="19"/>
                  </a:cubicBezTo>
                  <a:cubicBezTo>
                    <a:pt x="101" y="34"/>
                    <a:pt x="101" y="34"/>
                    <a:pt x="101" y="34"/>
                  </a:cubicBezTo>
                  <a:cubicBezTo>
                    <a:pt x="101" y="34"/>
                    <a:pt x="102" y="35"/>
                    <a:pt x="103" y="35"/>
                  </a:cubicBezTo>
                  <a:cubicBezTo>
                    <a:pt x="103" y="35"/>
                    <a:pt x="115" y="41"/>
                    <a:pt x="118" y="42"/>
                  </a:cubicBezTo>
                  <a:cubicBezTo>
                    <a:pt x="120" y="43"/>
                    <a:pt x="122" y="41"/>
                    <a:pt x="123" y="40"/>
                  </a:cubicBezTo>
                  <a:cubicBezTo>
                    <a:pt x="124" y="38"/>
                    <a:pt x="123" y="36"/>
                    <a:pt x="121" y="35"/>
                  </a:cubicBezTo>
                  <a:close/>
                </a:path>
              </a:pathLst>
            </a:custGeom>
            <a:noFill/>
            <a:ln w="38100" cap="flat">
              <a:solidFill>
                <a:schemeClr val="bg1">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461"/>
            <p:cNvSpPr>
              <a:spLocks/>
            </p:cNvSpPr>
            <p:nvPr/>
          </p:nvSpPr>
          <p:spPr bwMode="auto">
            <a:xfrm>
              <a:off x="3513138" y="1917701"/>
              <a:ext cx="609600" cy="357188"/>
            </a:xfrm>
            <a:custGeom>
              <a:avLst/>
              <a:gdLst>
                <a:gd name="T0" fmla="*/ 158 w 162"/>
                <a:gd name="T1" fmla="*/ 0 h 95"/>
                <a:gd name="T2" fmla="*/ 4 w 162"/>
                <a:gd name="T3" fmla="*/ 0 h 95"/>
                <a:gd name="T4" fmla="*/ 0 w 162"/>
                <a:gd name="T5" fmla="*/ 4 h 95"/>
                <a:gd name="T6" fmla="*/ 0 w 162"/>
                <a:gd name="T7" fmla="*/ 17 h 95"/>
                <a:gd name="T8" fmla="*/ 4 w 162"/>
                <a:gd name="T9" fmla="*/ 21 h 95"/>
                <a:gd name="T10" fmla="*/ 38 w 162"/>
                <a:gd name="T11" fmla="*/ 21 h 95"/>
                <a:gd name="T12" fmla="*/ 42 w 162"/>
                <a:gd name="T13" fmla="*/ 24 h 95"/>
                <a:gd name="T14" fmla="*/ 38 w 162"/>
                <a:gd name="T15" fmla="*/ 27 h 95"/>
                <a:gd name="T16" fmla="*/ 12 w 162"/>
                <a:gd name="T17" fmla="*/ 27 h 95"/>
                <a:gd name="T18" fmla="*/ 22 w 162"/>
                <a:gd name="T19" fmla="*/ 68 h 95"/>
                <a:gd name="T20" fmla="*/ 14 w 162"/>
                <a:gd name="T21" fmla="*/ 68 h 95"/>
                <a:gd name="T22" fmla="*/ 10 w 162"/>
                <a:gd name="T23" fmla="*/ 72 h 95"/>
                <a:gd name="T24" fmla="*/ 10 w 162"/>
                <a:gd name="T25" fmla="*/ 91 h 95"/>
                <a:gd name="T26" fmla="*/ 14 w 162"/>
                <a:gd name="T27" fmla="*/ 95 h 95"/>
                <a:gd name="T28" fmla="*/ 24 w 162"/>
                <a:gd name="T29" fmla="*/ 95 h 95"/>
                <a:gd name="T30" fmla="*/ 51 w 162"/>
                <a:gd name="T31" fmla="*/ 68 h 95"/>
                <a:gd name="T32" fmla="*/ 77 w 162"/>
                <a:gd name="T33" fmla="*/ 95 h 95"/>
                <a:gd name="T34" fmla="*/ 86 w 162"/>
                <a:gd name="T35" fmla="*/ 95 h 95"/>
                <a:gd name="T36" fmla="*/ 112 w 162"/>
                <a:gd name="T37" fmla="*/ 68 h 95"/>
                <a:gd name="T38" fmla="*/ 139 w 162"/>
                <a:gd name="T39" fmla="*/ 95 h 95"/>
                <a:gd name="T40" fmla="*/ 147 w 162"/>
                <a:gd name="T41" fmla="*/ 95 h 95"/>
                <a:gd name="T42" fmla="*/ 151 w 162"/>
                <a:gd name="T43" fmla="*/ 91 h 95"/>
                <a:gd name="T44" fmla="*/ 151 w 162"/>
                <a:gd name="T45" fmla="*/ 72 h 95"/>
                <a:gd name="T46" fmla="*/ 147 w 162"/>
                <a:gd name="T47" fmla="*/ 68 h 95"/>
                <a:gd name="T48" fmla="*/ 141 w 162"/>
                <a:gd name="T49" fmla="*/ 68 h 95"/>
                <a:gd name="T50" fmla="*/ 152 w 162"/>
                <a:gd name="T51" fmla="*/ 21 h 95"/>
                <a:gd name="T52" fmla="*/ 158 w 162"/>
                <a:gd name="T53" fmla="*/ 21 h 95"/>
                <a:gd name="T54" fmla="*/ 162 w 162"/>
                <a:gd name="T55" fmla="*/ 17 h 95"/>
                <a:gd name="T56" fmla="*/ 162 w 162"/>
                <a:gd name="T57" fmla="*/ 4 h 95"/>
                <a:gd name="T58" fmla="*/ 158 w 162"/>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5">
                  <a:moveTo>
                    <a:pt x="158" y="0"/>
                  </a:moveTo>
                  <a:cubicBezTo>
                    <a:pt x="4" y="0"/>
                    <a:pt x="4" y="0"/>
                    <a:pt x="4" y="0"/>
                  </a:cubicBezTo>
                  <a:cubicBezTo>
                    <a:pt x="2" y="0"/>
                    <a:pt x="0" y="2"/>
                    <a:pt x="0" y="4"/>
                  </a:cubicBezTo>
                  <a:cubicBezTo>
                    <a:pt x="0" y="17"/>
                    <a:pt x="0" y="17"/>
                    <a:pt x="0" y="17"/>
                  </a:cubicBezTo>
                  <a:cubicBezTo>
                    <a:pt x="0" y="19"/>
                    <a:pt x="2" y="21"/>
                    <a:pt x="4" y="21"/>
                  </a:cubicBezTo>
                  <a:cubicBezTo>
                    <a:pt x="38" y="21"/>
                    <a:pt x="38" y="21"/>
                    <a:pt x="38" y="21"/>
                  </a:cubicBezTo>
                  <a:cubicBezTo>
                    <a:pt x="40" y="21"/>
                    <a:pt x="42" y="22"/>
                    <a:pt x="42" y="24"/>
                  </a:cubicBezTo>
                  <a:cubicBezTo>
                    <a:pt x="42" y="26"/>
                    <a:pt x="40" y="27"/>
                    <a:pt x="38" y="27"/>
                  </a:cubicBezTo>
                  <a:cubicBezTo>
                    <a:pt x="12" y="27"/>
                    <a:pt x="12" y="27"/>
                    <a:pt x="12" y="27"/>
                  </a:cubicBezTo>
                  <a:cubicBezTo>
                    <a:pt x="22" y="68"/>
                    <a:pt x="22" y="68"/>
                    <a:pt x="22" y="68"/>
                  </a:cubicBezTo>
                  <a:cubicBezTo>
                    <a:pt x="14" y="68"/>
                    <a:pt x="14" y="68"/>
                    <a:pt x="14" y="68"/>
                  </a:cubicBezTo>
                  <a:cubicBezTo>
                    <a:pt x="11" y="68"/>
                    <a:pt x="10" y="69"/>
                    <a:pt x="10" y="72"/>
                  </a:cubicBezTo>
                  <a:cubicBezTo>
                    <a:pt x="10" y="91"/>
                    <a:pt x="10" y="91"/>
                    <a:pt x="10" y="91"/>
                  </a:cubicBezTo>
                  <a:cubicBezTo>
                    <a:pt x="10" y="93"/>
                    <a:pt x="11" y="95"/>
                    <a:pt x="14" y="95"/>
                  </a:cubicBezTo>
                  <a:cubicBezTo>
                    <a:pt x="24" y="95"/>
                    <a:pt x="24" y="95"/>
                    <a:pt x="24" y="95"/>
                  </a:cubicBezTo>
                  <a:cubicBezTo>
                    <a:pt x="24" y="80"/>
                    <a:pt x="36" y="68"/>
                    <a:pt x="51" y="68"/>
                  </a:cubicBezTo>
                  <a:cubicBezTo>
                    <a:pt x="67" y="68"/>
                    <a:pt x="77" y="82"/>
                    <a:pt x="77" y="95"/>
                  </a:cubicBezTo>
                  <a:cubicBezTo>
                    <a:pt x="86" y="95"/>
                    <a:pt x="86" y="95"/>
                    <a:pt x="86" y="95"/>
                  </a:cubicBezTo>
                  <a:cubicBezTo>
                    <a:pt x="86" y="80"/>
                    <a:pt x="98" y="68"/>
                    <a:pt x="112" y="68"/>
                  </a:cubicBezTo>
                  <a:cubicBezTo>
                    <a:pt x="129" y="68"/>
                    <a:pt x="139" y="82"/>
                    <a:pt x="139" y="95"/>
                  </a:cubicBezTo>
                  <a:cubicBezTo>
                    <a:pt x="147" y="95"/>
                    <a:pt x="147" y="95"/>
                    <a:pt x="147" y="95"/>
                  </a:cubicBezTo>
                  <a:cubicBezTo>
                    <a:pt x="150" y="95"/>
                    <a:pt x="151" y="93"/>
                    <a:pt x="151" y="91"/>
                  </a:cubicBezTo>
                  <a:cubicBezTo>
                    <a:pt x="151" y="72"/>
                    <a:pt x="151" y="72"/>
                    <a:pt x="151" y="72"/>
                  </a:cubicBezTo>
                  <a:cubicBezTo>
                    <a:pt x="151" y="69"/>
                    <a:pt x="150" y="68"/>
                    <a:pt x="147" y="68"/>
                  </a:cubicBezTo>
                  <a:cubicBezTo>
                    <a:pt x="141" y="68"/>
                    <a:pt x="141" y="68"/>
                    <a:pt x="141" y="68"/>
                  </a:cubicBezTo>
                  <a:cubicBezTo>
                    <a:pt x="152" y="21"/>
                    <a:pt x="152" y="21"/>
                    <a:pt x="152" y="21"/>
                  </a:cubicBezTo>
                  <a:cubicBezTo>
                    <a:pt x="158" y="21"/>
                    <a:pt x="158" y="21"/>
                    <a:pt x="158" y="21"/>
                  </a:cubicBezTo>
                  <a:cubicBezTo>
                    <a:pt x="161" y="21"/>
                    <a:pt x="162" y="19"/>
                    <a:pt x="162" y="17"/>
                  </a:cubicBezTo>
                  <a:cubicBezTo>
                    <a:pt x="162" y="4"/>
                    <a:pt x="162" y="4"/>
                    <a:pt x="162" y="4"/>
                  </a:cubicBezTo>
                  <a:cubicBezTo>
                    <a:pt x="162" y="2"/>
                    <a:pt x="161" y="0"/>
                    <a:pt x="158" y="0"/>
                  </a:cubicBezTo>
                  <a:close/>
                </a:path>
              </a:pathLst>
            </a:custGeom>
            <a:noFill/>
            <a:ln w="38100" cap="flat">
              <a:solidFill>
                <a:schemeClr val="bg1">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462"/>
            <p:cNvSpPr>
              <a:spLocks noEditPoints="1"/>
            </p:cNvSpPr>
            <p:nvPr/>
          </p:nvSpPr>
          <p:spPr bwMode="auto">
            <a:xfrm>
              <a:off x="3625850" y="2200276"/>
              <a:ext cx="387350" cy="150813"/>
            </a:xfrm>
            <a:custGeom>
              <a:avLst/>
              <a:gdLst>
                <a:gd name="T0" fmla="*/ 21 w 103"/>
                <a:gd name="T1" fmla="*/ 0 h 40"/>
                <a:gd name="T2" fmla="*/ 0 w 103"/>
                <a:gd name="T3" fmla="*/ 20 h 40"/>
                <a:gd name="T4" fmla="*/ 21 w 103"/>
                <a:gd name="T5" fmla="*/ 40 h 40"/>
                <a:gd name="T6" fmla="*/ 41 w 103"/>
                <a:gd name="T7" fmla="*/ 20 h 40"/>
                <a:gd name="T8" fmla="*/ 21 w 103"/>
                <a:gd name="T9" fmla="*/ 0 h 40"/>
                <a:gd name="T10" fmla="*/ 21 w 103"/>
                <a:gd name="T11" fmla="*/ 28 h 40"/>
                <a:gd name="T12" fmla="*/ 13 w 103"/>
                <a:gd name="T13" fmla="*/ 20 h 40"/>
                <a:gd name="T14" fmla="*/ 21 w 103"/>
                <a:gd name="T15" fmla="*/ 12 h 40"/>
                <a:gd name="T16" fmla="*/ 28 w 103"/>
                <a:gd name="T17" fmla="*/ 20 h 40"/>
                <a:gd name="T18" fmla="*/ 21 w 103"/>
                <a:gd name="T19" fmla="*/ 28 h 40"/>
                <a:gd name="T20" fmla="*/ 82 w 103"/>
                <a:gd name="T21" fmla="*/ 0 h 40"/>
                <a:gd name="T22" fmla="*/ 62 w 103"/>
                <a:gd name="T23" fmla="*/ 20 h 40"/>
                <a:gd name="T24" fmla="*/ 82 w 103"/>
                <a:gd name="T25" fmla="*/ 40 h 40"/>
                <a:gd name="T26" fmla="*/ 103 w 103"/>
                <a:gd name="T27" fmla="*/ 20 h 40"/>
                <a:gd name="T28" fmla="*/ 82 w 103"/>
                <a:gd name="T29" fmla="*/ 0 h 40"/>
                <a:gd name="T30" fmla="*/ 82 w 103"/>
                <a:gd name="T31" fmla="*/ 28 h 40"/>
                <a:gd name="T32" fmla="*/ 75 w 103"/>
                <a:gd name="T33" fmla="*/ 20 h 40"/>
                <a:gd name="T34" fmla="*/ 82 w 103"/>
                <a:gd name="T35" fmla="*/ 12 h 40"/>
                <a:gd name="T36" fmla="*/ 90 w 103"/>
                <a:gd name="T37" fmla="*/ 20 h 40"/>
                <a:gd name="T38" fmla="*/ 82 w 103"/>
                <a:gd name="T3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40">
                  <a:moveTo>
                    <a:pt x="21" y="0"/>
                  </a:moveTo>
                  <a:cubicBezTo>
                    <a:pt x="9" y="0"/>
                    <a:pt x="0" y="9"/>
                    <a:pt x="0" y="20"/>
                  </a:cubicBezTo>
                  <a:cubicBezTo>
                    <a:pt x="0" y="31"/>
                    <a:pt x="9" y="40"/>
                    <a:pt x="21" y="40"/>
                  </a:cubicBezTo>
                  <a:cubicBezTo>
                    <a:pt x="32" y="40"/>
                    <a:pt x="41" y="31"/>
                    <a:pt x="41" y="20"/>
                  </a:cubicBezTo>
                  <a:cubicBezTo>
                    <a:pt x="41" y="9"/>
                    <a:pt x="32" y="0"/>
                    <a:pt x="21" y="0"/>
                  </a:cubicBezTo>
                  <a:close/>
                  <a:moveTo>
                    <a:pt x="21" y="28"/>
                  </a:moveTo>
                  <a:cubicBezTo>
                    <a:pt x="16" y="28"/>
                    <a:pt x="13" y="24"/>
                    <a:pt x="13" y="20"/>
                  </a:cubicBezTo>
                  <a:cubicBezTo>
                    <a:pt x="13" y="16"/>
                    <a:pt x="16" y="12"/>
                    <a:pt x="21" y="12"/>
                  </a:cubicBezTo>
                  <a:cubicBezTo>
                    <a:pt x="25" y="12"/>
                    <a:pt x="28" y="16"/>
                    <a:pt x="28" y="20"/>
                  </a:cubicBezTo>
                  <a:cubicBezTo>
                    <a:pt x="28" y="24"/>
                    <a:pt x="25" y="28"/>
                    <a:pt x="21" y="28"/>
                  </a:cubicBezTo>
                  <a:close/>
                  <a:moveTo>
                    <a:pt x="82" y="0"/>
                  </a:moveTo>
                  <a:cubicBezTo>
                    <a:pt x="71" y="0"/>
                    <a:pt x="62" y="9"/>
                    <a:pt x="62" y="20"/>
                  </a:cubicBezTo>
                  <a:cubicBezTo>
                    <a:pt x="62" y="31"/>
                    <a:pt x="71" y="40"/>
                    <a:pt x="82" y="40"/>
                  </a:cubicBezTo>
                  <a:cubicBezTo>
                    <a:pt x="94" y="40"/>
                    <a:pt x="103" y="31"/>
                    <a:pt x="103" y="20"/>
                  </a:cubicBezTo>
                  <a:cubicBezTo>
                    <a:pt x="103" y="9"/>
                    <a:pt x="94" y="0"/>
                    <a:pt x="82" y="0"/>
                  </a:cubicBezTo>
                  <a:close/>
                  <a:moveTo>
                    <a:pt x="82" y="28"/>
                  </a:moveTo>
                  <a:cubicBezTo>
                    <a:pt x="78" y="28"/>
                    <a:pt x="75" y="24"/>
                    <a:pt x="75" y="20"/>
                  </a:cubicBezTo>
                  <a:cubicBezTo>
                    <a:pt x="75" y="16"/>
                    <a:pt x="78" y="12"/>
                    <a:pt x="82" y="12"/>
                  </a:cubicBezTo>
                  <a:cubicBezTo>
                    <a:pt x="87" y="12"/>
                    <a:pt x="90" y="16"/>
                    <a:pt x="90" y="20"/>
                  </a:cubicBezTo>
                  <a:cubicBezTo>
                    <a:pt x="90" y="24"/>
                    <a:pt x="87" y="28"/>
                    <a:pt x="82" y="28"/>
                  </a:cubicBezTo>
                  <a:close/>
                </a:path>
              </a:pathLst>
            </a:custGeom>
            <a:noFill/>
            <a:ln w="38100" cap="flat">
              <a:solidFill>
                <a:schemeClr val="bg1">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2"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2916456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Law Regarding Duty – Iowa and Colorado</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20</a:t>
            </a:fld>
            <a:endParaRPr lang="en-US" altLang="en-US" dirty="0"/>
          </a:p>
        </p:txBody>
      </p:sp>
      <p:sp>
        <p:nvSpPr>
          <p:cNvPr id="4" name="Content Placeholder 3"/>
          <p:cNvSpPr>
            <a:spLocks noGrp="1"/>
          </p:cNvSpPr>
          <p:nvPr>
            <p:ph idx="1"/>
          </p:nvPr>
        </p:nvSpPr>
        <p:spPr>
          <a:xfrm>
            <a:off x="254795" y="1982787"/>
            <a:ext cx="16306799" cy="7391400"/>
          </a:xfrm>
          <a:noFill/>
          <a:ln>
            <a:noFill/>
          </a:ln>
        </p:spPr>
        <p:txBody>
          <a:bodyPr/>
          <a:lstStyle/>
          <a:p>
            <a:r>
              <a:rPr lang="en-US" sz="2300" dirty="0"/>
              <a:t>The Supreme Court of Iowa in </a:t>
            </a:r>
            <a:r>
              <a:rPr lang="en-US" sz="2300" i="1" dirty="0">
                <a:highlight>
                  <a:srgbClr val="B6D3E9"/>
                </a:highlight>
              </a:rPr>
              <a:t>Shepherd Components, Inc. v. Brice Petrides-Donohue &amp; Associates, Inc.</a:t>
            </a:r>
            <a:r>
              <a:rPr lang="en-US" sz="2300" dirty="0"/>
              <a:t>, </a:t>
            </a:r>
            <a:r>
              <a:rPr lang="pl-PL" sz="2300" dirty="0"/>
              <a:t>473 N.W.2d 612</a:t>
            </a:r>
            <a:r>
              <a:rPr lang="en-US" sz="2300" dirty="0"/>
              <a:t> (Iowa 1991), discussed an engineer’s duty to protect third parties from harm. The Court recognized a design professional’s potential for liability extends beyond privity of contract. However, “an engineer does not, by reason of its duty to inspect the construction site, assume responsibility for either the day-to-day construction methods utilized by the contractor or the contractor's negligence.” Additionally, “Even if [the engineer] had authority to stop work that did not conform with the contract, he did not have contractual authority to stop unsafe construction methods which were under the sole control of [the contractor].” Thus, the Court </a:t>
            </a:r>
            <a:r>
              <a:rPr lang="en-US" sz="2300" u="sng" dirty="0"/>
              <a:t>limited the engineer’s duties to the four corners of the agreement</a:t>
            </a:r>
            <a:r>
              <a:rPr lang="en-US" sz="2300" dirty="0"/>
              <a:t>.</a:t>
            </a:r>
          </a:p>
          <a:p>
            <a:endParaRPr lang="en-US" sz="2300" dirty="0"/>
          </a:p>
          <a:p>
            <a:r>
              <a:rPr lang="en-US" sz="2300" i="1" dirty="0">
                <a:highlight>
                  <a:srgbClr val="B6D3E9"/>
                </a:highlight>
              </a:rPr>
              <a:t>Wheeler &amp; Lewis v. Slifer</a:t>
            </a:r>
            <a:r>
              <a:rPr lang="en-US" sz="2300" dirty="0"/>
              <a:t>, 577 P.2d 1092 (Col. 1978), held an architect who agreed to make periodic visits to familiarize himself with the progress and determine in general if the work was proceeding in accordance with the construction documents had </a:t>
            </a:r>
            <a:r>
              <a:rPr lang="en-US" sz="2300" u="sng" dirty="0"/>
              <a:t>no duty to supervise</a:t>
            </a:r>
            <a:r>
              <a:rPr lang="en-US" sz="2300" dirty="0"/>
              <a:t> the construction precautions taken for the safety of the workmen.</a:t>
            </a:r>
          </a:p>
        </p:txBody>
      </p:sp>
      <p:sp>
        <p:nvSpPr>
          <p:cNvPr id="10"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6" name="Picture 5" descr="Colorful hard hats on wall">
            <a:extLst>
              <a:ext uri="{FF2B5EF4-FFF2-40B4-BE49-F238E27FC236}">
                <a16:creationId xmlns:a16="http://schemas.microsoft.com/office/drawing/2014/main" id="{D984FEB5-374C-7490-8DD5-4322C3212D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676"/>
          <a:stretch/>
        </p:blipFill>
        <p:spPr>
          <a:xfrm>
            <a:off x="6515204" y="6404567"/>
            <a:ext cx="4243180" cy="2969620"/>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01761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3E76-01C4-7F8E-A11C-B90514C05028}"/>
              </a:ext>
            </a:extLst>
          </p:cNvPr>
          <p:cNvSpPr>
            <a:spLocks noGrp="1"/>
          </p:cNvSpPr>
          <p:nvPr>
            <p:ph type="title"/>
          </p:nvPr>
        </p:nvSpPr>
        <p:spPr/>
        <p:txBody>
          <a:bodyPr/>
          <a:lstStyle/>
          <a:p>
            <a:r>
              <a:rPr lang="en-US" dirty="0"/>
              <a:t>But What About Ethics?</a:t>
            </a:r>
          </a:p>
        </p:txBody>
      </p:sp>
      <p:sp>
        <p:nvSpPr>
          <p:cNvPr id="3" name="Slide Number Placeholder 2">
            <a:extLst>
              <a:ext uri="{FF2B5EF4-FFF2-40B4-BE49-F238E27FC236}">
                <a16:creationId xmlns:a16="http://schemas.microsoft.com/office/drawing/2014/main" id="{9F300A2D-9C25-7927-4731-0D1383057C5F}"/>
              </a:ext>
            </a:extLst>
          </p:cNvPr>
          <p:cNvSpPr>
            <a:spLocks noGrp="1"/>
          </p:cNvSpPr>
          <p:nvPr>
            <p:ph type="sldNum" sz="quarter" idx="10"/>
          </p:nvPr>
        </p:nvSpPr>
        <p:spPr/>
        <p:txBody>
          <a:bodyPr/>
          <a:lstStyle/>
          <a:p>
            <a:pPr>
              <a:defRPr/>
            </a:pPr>
            <a:fld id="{1188F9D2-5B65-4C92-8FFB-3F149C9EBFE1}" type="slidenum">
              <a:rPr lang="en-US" altLang="en-US" smtClean="0"/>
              <a:pPr>
                <a:defRPr/>
              </a:pPr>
              <a:t>21</a:t>
            </a:fld>
            <a:endParaRPr lang="en-US" altLang="en-US" dirty="0"/>
          </a:p>
        </p:txBody>
      </p:sp>
      <p:sp>
        <p:nvSpPr>
          <p:cNvPr id="4" name="Content Placeholder 3">
            <a:extLst>
              <a:ext uri="{FF2B5EF4-FFF2-40B4-BE49-F238E27FC236}">
                <a16:creationId xmlns:a16="http://schemas.microsoft.com/office/drawing/2014/main" id="{750539D2-C554-392B-3D1E-E895685DE86F}"/>
              </a:ext>
            </a:extLst>
          </p:cNvPr>
          <p:cNvSpPr>
            <a:spLocks noGrp="1"/>
          </p:cNvSpPr>
          <p:nvPr>
            <p:ph idx="1"/>
          </p:nvPr>
        </p:nvSpPr>
        <p:spPr>
          <a:xfrm>
            <a:off x="518208" y="1830387"/>
            <a:ext cx="16043386" cy="7696200"/>
          </a:xfrm>
        </p:spPr>
        <p:txBody>
          <a:bodyPr/>
          <a:lstStyle/>
          <a:p>
            <a:r>
              <a:rPr lang="en-US" sz="2400" dirty="0"/>
              <a:t>AIA Code of Professional Conduct</a:t>
            </a:r>
          </a:p>
          <a:p>
            <a:r>
              <a:rPr lang="en-US" sz="2400" dirty="0"/>
              <a:t>ASCE Code of Ethics</a:t>
            </a:r>
          </a:p>
          <a:p>
            <a:r>
              <a:rPr lang="en-US" sz="2400" dirty="0"/>
              <a:t>National Society of Professional Engineers</a:t>
            </a:r>
          </a:p>
          <a:p>
            <a:endParaRPr lang="en-US" sz="2400" dirty="0"/>
          </a:p>
          <a:p>
            <a:r>
              <a:rPr lang="en-US" sz="2400" dirty="0"/>
              <a:t>Not meant to define the standard of care.</a:t>
            </a:r>
          </a:p>
          <a:p>
            <a:endParaRPr lang="en-US" sz="2400" dirty="0"/>
          </a:p>
          <a:p>
            <a:r>
              <a:rPr lang="en-US" sz="2400" dirty="0"/>
              <a:t>Not intended to be used in a civil action as evidence of the standard of care. Indeed, courts have held that expert opinions that rely on ethics do not support breach of duty in a civil context. </a:t>
            </a:r>
            <a:r>
              <a:rPr lang="en-US" sz="2400" i="1" dirty="0">
                <a:highlight>
                  <a:srgbClr val="B6D3E9"/>
                </a:highlight>
              </a:rPr>
              <a:t>Hamon Contractors, Inc. v. Carter &amp; Burgess, Inc</a:t>
            </a:r>
            <a:r>
              <a:rPr lang="en-US" sz="2400" i="1" dirty="0"/>
              <a:t>.</a:t>
            </a:r>
            <a:r>
              <a:rPr lang="en-US" sz="2400" dirty="0"/>
              <a:t>, 229 P.3d 282 (Colo. App. 2009); </a:t>
            </a:r>
            <a:r>
              <a:rPr lang="en-US" sz="2400" i="1" dirty="0">
                <a:highlight>
                  <a:srgbClr val="B6D3E9"/>
                </a:highlight>
              </a:rPr>
              <a:t>Michael v. Huffman Oil Co</a:t>
            </a:r>
            <a:r>
              <a:rPr lang="en-US" sz="2400" i="1" dirty="0"/>
              <a:t>.</a:t>
            </a:r>
            <a:r>
              <a:rPr lang="en-US" sz="2400" dirty="0"/>
              <a:t>, 661 SE.2d 1 (2008); </a:t>
            </a:r>
            <a:r>
              <a:rPr lang="en-US" sz="2400" i="1" dirty="0">
                <a:highlight>
                  <a:srgbClr val="B6D3E9"/>
                </a:highlight>
              </a:rPr>
              <a:t>John C. Nelson Constr., LLC v. Britt, Peters &amp; Assocs</a:t>
            </a:r>
            <a:r>
              <a:rPr lang="en-US" sz="2400" i="1" dirty="0"/>
              <a:t>.</a:t>
            </a:r>
            <a:r>
              <a:rPr lang="en-US" sz="2400" dirty="0"/>
              <a:t>, 2020 U.S. Dist. LEXIS 73444 (S.D. Miss. Apr. 27, 2020)</a:t>
            </a:r>
          </a:p>
          <a:p>
            <a:endParaRPr lang="en-US" sz="2400" dirty="0"/>
          </a:p>
          <a:p>
            <a:r>
              <a:rPr lang="en-US" sz="2400" dirty="0"/>
              <a:t>However, see NSPE BER Case No. 12-11. </a:t>
            </a:r>
            <a:r>
              <a:rPr lang="en-US" sz="2400" b="0" i="0" dirty="0">
                <a:effectLst/>
              </a:rPr>
              <a:t>Engineer employed by contractor to design construction scaffolding is concerned CMVs passing by pose a safety hazard. Board found the engineer should immediately notify verbally (and in writing if necessary) his immediate supervisor at the construction company of the safety hazards to employees (and others) due to commercial vehicles passing by while inspection and repair is being performed on the ramps.</a:t>
            </a:r>
            <a:endParaRPr lang="en-US" sz="2400" dirty="0"/>
          </a:p>
        </p:txBody>
      </p:sp>
      <p:sp>
        <p:nvSpPr>
          <p:cNvPr id="5" name="BJPseudoFooter">
            <a:extLst>
              <a:ext uri="{FF2B5EF4-FFF2-40B4-BE49-F238E27FC236}">
                <a16:creationId xmlns:a16="http://schemas.microsoft.com/office/drawing/2014/main" id="{19814DB5-F9B3-46CB-8117-D64DB38B188B}"/>
              </a:ext>
            </a:extLst>
          </p:cNvP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7" name="Graphic 6" descr="Scales of justice outline">
            <a:extLst>
              <a:ext uri="{FF2B5EF4-FFF2-40B4-BE49-F238E27FC236}">
                <a16:creationId xmlns:a16="http://schemas.microsoft.com/office/drawing/2014/main" id="{1C21BFCF-60F4-EB08-E98B-3E99E92BC1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5394" y="1830387"/>
            <a:ext cx="1219200" cy="1219200"/>
          </a:xfrm>
          <a:prstGeom prst="rect">
            <a:avLst/>
          </a:prstGeom>
        </p:spPr>
      </p:pic>
    </p:spTree>
    <p:extLst>
      <p:ext uri="{BB962C8B-B14F-4D97-AF65-F5344CB8AC3E}">
        <p14:creationId xmlns:p14="http://schemas.microsoft.com/office/powerpoint/2010/main" val="254024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3E76-01C4-7F8E-A11C-B90514C05028}"/>
              </a:ext>
            </a:extLst>
          </p:cNvPr>
          <p:cNvSpPr>
            <a:spLocks noGrp="1"/>
          </p:cNvSpPr>
          <p:nvPr>
            <p:ph type="title"/>
          </p:nvPr>
        </p:nvSpPr>
        <p:spPr/>
        <p:txBody>
          <a:bodyPr/>
          <a:lstStyle/>
          <a:p>
            <a:r>
              <a:rPr lang="en-US" dirty="0"/>
              <a:t>What is the Best Practice?</a:t>
            </a:r>
          </a:p>
        </p:txBody>
      </p:sp>
      <p:sp>
        <p:nvSpPr>
          <p:cNvPr id="3" name="Slide Number Placeholder 2">
            <a:extLst>
              <a:ext uri="{FF2B5EF4-FFF2-40B4-BE49-F238E27FC236}">
                <a16:creationId xmlns:a16="http://schemas.microsoft.com/office/drawing/2014/main" id="{9F300A2D-9C25-7927-4731-0D1383057C5F}"/>
              </a:ext>
            </a:extLst>
          </p:cNvPr>
          <p:cNvSpPr>
            <a:spLocks noGrp="1"/>
          </p:cNvSpPr>
          <p:nvPr>
            <p:ph type="sldNum" sz="quarter" idx="10"/>
          </p:nvPr>
        </p:nvSpPr>
        <p:spPr/>
        <p:txBody>
          <a:bodyPr/>
          <a:lstStyle/>
          <a:p>
            <a:pPr>
              <a:defRPr/>
            </a:pPr>
            <a:fld id="{1188F9D2-5B65-4C92-8FFB-3F149C9EBFE1}" type="slidenum">
              <a:rPr lang="en-US" altLang="en-US" smtClean="0"/>
              <a:pPr>
                <a:defRPr/>
              </a:pPr>
              <a:t>22</a:t>
            </a:fld>
            <a:endParaRPr lang="en-US" altLang="en-US" dirty="0"/>
          </a:p>
        </p:txBody>
      </p:sp>
      <p:sp>
        <p:nvSpPr>
          <p:cNvPr id="4" name="Content Placeholder 3">
            <a:extLst>
              <a:ext uri="{FF2B5EF4-FFF2-40B4-BE49-F238E27FC236}">
                <a16:creationId xmlns:a16="http://schemas.microsoft.com/office/drawing/2014/main" id="{750539D2-C554-392B-3D1E-E895685DE86F}"/>
              </a:ext>
            </a:extLst>
          </p:cNvPr>
          <p:cNvSpPr>
            <a:spLocks noGrp="1"/>
          </p:cNvSpPr>
          <p:nvPr>
            <p:ph idx="1"/>
          </p:nvPr>
        </p:nvSpPr>
        <p:spPr>
          <a:xfrm>
            <a:off x="518208" y="1601787"/>
            <a:ext cx="16043386" cy="7620000"/>
          </a:xfrm>
        </p:spPr>
        <p:txBody>
          <a:bodyPr/>
          <a:lstStyle/>
          <a:p>
            <a:endParaRPr lang="en-US" dirty="0"/>
          </a:p>
          <a:p>
            <a:r>
              <a:rPr lang="en-US" dirty="0"/>
              <a:t>Legal liability will be governed by the law appliable to the project. </a:t>
            </a:r>
          </a:p>
          <a:p>
            <a:endParaRPr lang="en-US" dirty="0"/>
          </a:p>
          <a:p>
            <a:r>
              <a:rPr lang="en-US" dirty="0"/>
              <a:t>Obligations and responsibilities for site safety should be expressly addressed in clear and unambiguous terms in the design professional’s contract, and the design professional should not deviate from those terms.</a:t>
            </a:r>
          </a:p>
          <a:p>
            <a:endParaRPr lang="en-US" dirty="0"/>
          </a:p>
          <a:p>
            <a:r>
              <a:rPr lang="en-US" dirty="0"/>
              <a:t>Consider what jury members will think if they hear you knew of the danger but said nothing!</a:t>
            </a:r>
          </a:p>
          <a:p>
            <a:endParaRPr lang="en-US" dirty="0"/>
          </a:p>
          <a:p>
            <a:r>
              <a:rPr lang="en-US" dirty="0"/>
              <a:t>If you notice unsafe conditions on site:</a:t>
            </a:r>
          </a:p>
          <a:p>
            <a:pPr lvl="1"/>
            <a:r>
              <a:rPr lang="en-US" sz="2800" dirty="0"/>
              <a:t>Alert those in immediate danger</a:t>
            </a:r>
          </a:p>
          <a:p>
            <a:pPr lvl="1"/>
            <a:r>
              <a:rPr lang="en-US" sz="2800" dirty="0"/>
              <a:t>Remove your staff from potentially harmful conditions</a:t>
            </a:r>
          </a:p>
          <a:p>
            <a:pPr lvl="1"/>
            <a:r>
              <a:rPr lang="en-US" sz="2800" dirty="0"/>
              <a:t>Verbally notify the person responsible for safety onsite</a:t>
            </a:r>
          </a:p>
          <a:p>
            <a:pPr lvl="1"/>
            <a:r>
              <a:rPr lang="en-US" sz="2800" dirty="0"/>
              <a:t>Provide immediate notification in writing to the owner and contractor of your observation with qualification that you are not undertaking a duty for site safety by providing the notice.</a:t>
            </a:r>
          </a:p>
        </p:txBody>
      </p:sp>
      <p:sp>
        <p:nvSpPr>
          <p:cNvPr id="5" name="BJPseudoFooter">
            <a:extLst>
              <a:ext uri="{FF2B5EF4-FFF2-40B4-BE49-F238E27FC236}">
                <a16:creationId xmlns:a16="http://schemas.microsoft.com/office/drawing/2014/main" id="{19814DB5-F9B3-46CB-8117-D64DB38B188B}"/>
              </a:ext>
            </a:extLst>
          </p:cNvP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140371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2351" y="2211387"/>
            <a:ext cx="8617843" cy="533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Construction Phase</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23</a:t>
            </a:fld>
            <a:endParaRPr lang="en-US" altLang="en-US" dirty="0"/>
          </a:p>
        </p:txBody>
      </p:sp>
      <p:sp>
        <p:nvSpPr>
          <p:cNvPr id="4" name="Content Placeholder 3"/>
          <p:cNvSpPr>
            <a:spLocks noGrp="1"/>
          </p:cNvSpPr>
          <p:nvPr>
            <p:ph idx="1"/>
          </p:nvPr>
        </p:nvSpPr>
        <p:spPr>
          <a:xfrm>
            <a:off x="516840" y="2104424"/>
            <a:ext cx="15718965" cy="6829743"/>
          </a:xfrm>
        </p:spPr>
        <p:txBody>
          <a:bodyPr/>
          <a:lstStyle/>
          <a:p>
            <a:pPr marL="0" indent="0">
              <a:buNone/>
            </a:pPr>
            <a:r>
              <a:rPr lang="en-US" sz="3200" dirty="0"/>
              <a:t>What should you do in the event of an injury? </a:t>
            </a:r>
          </a:p>
          <a:p>
            <a:pPr marL="780302" lvl="1" indent="0">
              <a:buNone/>
            </a:pPr>
            <a:endParaRPr lang="en-US" sz="2800" dirty="0"/>
          </a:p>
          <a:p>
            <a:pPr lvl="1"/>
            <a:r>
              <a:rPr lang="en-US" sz="2800" dirty="0"/>
              <a:t>Notify your insurance agent / carrier</a:t>
            </a:r>
          </a:p>
          <a:p>
            <a:pPr lvl="1"/>
            <a:endParaRPr lang="en-US" sz="2800" dirty="0"/>
          </a:p>
          <a:p>
            <a:pPr lvl="1"/>
            <a:r>
              <a:rPr lang="en-US" sz="2800" dirty="0"/>
              <a:t>Do not accept responsibility or admit fault</a:t>
            </a:r>
          </a:p>
          <a:p>
            <a:pPr lvl="1"/>
            <a:endParaRPr lang="en-US" sz="2800" dirty="0"/>
          </a:p>
          <a:p>
            <a:pPr lvl="1"/>
            <a:r>
              <a:rPr lang="en-US" sz="2800" dirty="0"/>
              <a:t>Collect project documentation</a:t>
            </a:r>
          </a:p>
          <a:p>
            <a:pPr lvl="1"/>
            <a:endParaRPr lang="en-US" sz="2800" dirty="0"/>
          </a:p>
          <a:p>
            <a:pPr lvl="1"/>
            <a:r>
              <a:rPr lang="en-US" sz="2800" dirty="0"/>
              <a:t>Advise employees to preserve all project documents and correspondence </a:t>
            </a:r>
          </a:p>
        </p:txBody>
      </p:sp>
      <p:sp>
        <p:nvSpPr>
          <p:cNvPr id="13"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7" name="Graphic 6" descr="Sling outline">
            <a:extLst>
              <a:ext uri="{FF2B5EF4-FFF2-40B4-BE49-F238E27FC236}">
                <a16:creationId xmlns:a16="http://schemas.microsoft.com/office/drawing/2014/main" id="{63C83574-6019-D62C-F745-88C32ADA1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3594" y="1814971"/>
            <a:ext cx="1062281" cy="1062281"/>
          </a:xfrm>
          <a:prstGeom prst="rect">
            <a:avLst/>
          </a:prstGeom>
        </p:spPr>
      </p:pic>
      <p:pic>
        <p:nvPicPr>
          <p:cNvPr id="14" name="Picture 13" descr="Worker with protective gear looking up at construction site">
            <a:extLst>
              <a:ext uri="{FF2B5EF4-FFF2-40B4-BE49-F238E27FC236}">
                <a16:creationId xmlns:a16="http://schemas.microsoft.com/office/drawing/2014/main" id="{8FF18549-CBAC-DC35-124C-ACEEA10BEB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70450" y="2744787"/>
            <a:ext cx="4755744" cy="3169722"/>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65258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Claim Studies</a:t>
            </a:r>
          </a:p>
        </p:txBody>
      </p:sp>
      <p:sp>
        <p:nvSpPr>
          <p:cNvPr id="6"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816827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Loss Event Trends</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25</a:t>
            </a:fld>
            <a:endParaRPr lang="en-US" altLang="en-US" dirty="0"/>
          </a:p>
        </p:txBody>
      </p:sp>
      <p:sp>
        <p:nvSpPr>
          <p:cNvPr id="4" name="Content Placeholder 3"/>
          <p:cNvSpPr>
            <a:spLocks noGrp="1"/>
          </p:cNvSpPr>
          <p:nvPr>
            <p:ph idx="1"/>
          </p:nvPr>
        </p:nvSpPr>
        <p:spPr>
          <a:xfrm>
            <a:off x="516840" y="2104424"/>
            <a:ext cx="15718965" cy="6829743"/>
          </a:xfrm>
        </p:spPr>
        <p:txBody>
          <a:bodyPr/>
          <a:lstStyle/>
          <a:p>
            <a:r>
              <a:rPr lang="en-US" sz="3200" dirty="0"/>
              <a:t>Slip and fall at restaurants </a:t>
            </a:r>
          </a:p>
          <a:p>
            <a:endParaRPr lang="en-US" sz="3200" dirty="0"/>
          </a:p>
          <a:p>
            <a:r>
              <a:rPr lang="en-US" sz="3200" dirty="0"/>
              <a:t>Accidents at residential projects</a:t>
            </a:r>
          </a:p>
          <a:p>
            <a:endParaRPr lang="en-US" sz="3200" dirty="0"/>
          </a:p>
          <a:p>
            <a:r>
              <a:rPr lang="en-US" sz="3200" dirty="0"/>
              <a:t>Jobsite accidents during construction </a:t>
            </a:r>
          </a:p>
          <a:p>
            <a:endParaRPr lang="en-US" sz="3200" dirty="0"/>
          </a:p>
          <a:p>
            <a:r>
              <a:rPr lang="en-US" sz="3200" dirty="0"/>
              <a:t>Highway accidents</a:t>
            </a:r>
          </a:p>
          <a:p>
            <a:endParaRPr lang="en-US" sz="3200" dirty="0"/>
          </a:p>
          <a:p>
            <a:r>
              <a:rPr lang="en-US" sz="3200" dirty="0"/>
              <a:t>Slip and fall at medical care facilities</a:t>
            </a:r>
          </a:p>
          <a:p>
            <a:pPr marL="780302" lvl="1" indent="0">
              <a:buNone/>
            </a:pPr>
            <a:endParaRPr lang="en-US" sz="2800" dirty="0"/>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3212549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Architects and Third-Party Injury Claims</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26</a:t>
            </a:fld>
            <a:endParaRPr lang="en-US" altLang="en-US" dirty="0"/>
          </a:p>
        </p:txBody>
      </p:sp>
      <p:sp>
        <p:nvSpPr>
          <p:cNvPr id="4" name="Content Placeholder 3"/>
          <p:cNvSpPr>
            <a:spLocks noGrp="1"/>
          </p:cNvSpPr>
          <p:nvPr>
            <p:ph idx="1"/>
          </p:nvPr>
        </p:nvSpPr>
        <p:spPr>
          <a:xfrm>
            <a:off x="559594" y="1992931"/>
            <a:ext cx="15745159" cy="7000256"/>
          </a:xfrm>
        </p:spPr>
        <p:txBody>
          <a:bodyPr/>
          <a:lstStyle/>
          <a:p>
            <a:r>
              <a:rPr lang="en-US" b="1" dirty="0"/>
              <a:t>Example 1: </a:t>
            </a:r>
            <a:r>
              <a:rPr lang="en-US" dirty="0"/>
              <a:t>In 2017, Architect contracted with the County to provide architectural services for a new, 2-story medical center. In April 2021, a worker slipped and fell on a curb and filed suit against the owner, architect, and others for a hazardous condition. Upon showing the Architect had no duty for site safety, had no duty to design the subject area, was not on site at the time of the accident, and had no knowledge of an alleged hazardous condition, the Architect was voluntarily dismissed. </a:t>
            </a:r>
          </a:p>
          <a:p>
            <a:endParaRPr lang="en-US" dirty="0"/>
          </a:p>
          <a:p>
            <a:r>
              <a:rPr lang="en-US" b="1" dirty="0"/>
              <a:t>Example 2: </a:t>
            </a:r>
            <a:r>
              <a:rPr lang="en-US" dirty="0"/>
              <a:t>In 2018, Architect contracted with the City to provide architectural services for the renovation of a Senior Center. In July 2020, a worker fell from a ladder and was injured. Upon showing the Architect had no duty for site safety, was not on site at the time of the accident, and had no knowledge of an alleged hazardous condition, the Architect was voluntarily dismissed.</a:t>
            </a:r>
            <a:endParaRPr lang="en-US" b="1" dirty="0"/>
          </a:p>
          <a:p>
            <a:pPr marL="0" indent="0">
              <a:buNone/>
            </a:pPr>
            <a:endParaRPr lang="en-US" sz="2500" dirty="0"/>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1828514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Engineers and Third-Party Injury Claims</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27</a:t>
            </a:fld>
            <a:endParaRPr lang="en-US" altLang="en-US" dirty="0"/>
          </a:p>
        </p:txBody>
      </p:sp>
      <p:sp>
        <p:nvSpPr>
          <p:cNvPr id="4" name="Content Placeholder 3"/>
          <p:cNvSpPr>
            <a:spLocks noGrp="1"/>
          </p:cNvSpPr>
          <p:nvPr>
            <p:ph idx="1"/>
          </p:nvPr>
        </p:nvSpPr>
        <p:spPr>
          <a:xfrm>
            <a:off x="559594" y="1992931"/>
            <a:ext cx="15745159" cy="7000256"/>
          </a:xfrm>
        </p:spPr>
        <p:txBody>
          <a:bodyPr/>
          <a:lstStyle/>
          <a:p>
            <a:r>
              <a:rPr lang="en-US" sz="2600" b="1" dirty="0"/>
              <a:t>Example 1: </a:t>
            </a:r>
            <a:r>
              <a:rPr lang="en-US" sz="2600" dirty="0"/>
              <a:t>Engineer contracted with the City to provide civil engineering services for new streetscapes with a variety of sidewalk and roadway features. In June 2020, Plaintiff tripped and fell on a curb outside of a restaurant and sued the Contractor and others. After plaintiff received documents from the Engineer pursuant to a subpoena, plaintiff amended his Complaint to join the Engineer to the lawsuit. Certificate of Merit claimed the “as-built” boardwalk/wood decking condition at the back of the curb did not meet applicable building codes, reasonable practices, and/or standards of the day. However, no evidence of a deviation from the standard of care in the Engineer’s plans or specifications resulted in summary judgment. </a:t>
            </a:r>
          </a:p>
          <a:p>
            <a:endParaRPr lang="en-US" sz="2600" dirty="0"/>
          </a:p>
          <a:p>
            <a:r>
              <a:rPr lang="en-US" sz="2600" b="1" dirty="0"/>
              <a:t>Example 2: </a:t>
            </a:r>
            <a:r>
              <a:rPr lang="en-US" sz="2600" dirty="0"/>
              <a:t>Engineer contracted with the City to provide inspection and plan review services for a new development, including a movie theater. In June 2019, Plaintiff fell between the floor and back of theater seats. Plaintiff alleged the Engineer was negligent in the performance of its duties to “design, engineer, construct, and inspect the renovations in a matter such that the Premises was reasonably safe and free of unreasonable hazards for invitees.” Detailed files demonstrated Engineer did not perform any services in the subject theater. Engineer was dismissed on summary judgment. </a:t>
            </a:r>
            <a:endParaRPr lang="en-US" sz="2600" b="1" dirty="0"/>
          </a:p>
          <a:p>
            <a:pPr marL="0" indent="0">
              <a:buNone/>
            </a:pPr>
            <a:endParaRPr lang="en-US" sz="2500" dirty="0"/>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3209829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Engineers and Third-Party Injury Claims (Cont.)</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28</a:t>
            </a:fld>
            <a:endParaRPr lang="en-US" altLang="en-US" dirty="0"/>
          </a:p>
        </p:txBody>
      </p:sp>
      <p:sp>
        <p:nvSpPr>
          <p:cNvPr id="4" name="Content Placeholder 3"/>
          <p:cNvSpPr>
            <a:spLocks noGrp="1"/>
          </p:cNvSpPr>
          <p:nvPr>
            <p:ph idx="1"/>
          </p:nvPr>
        </p:nvSpPr>
        <p:spPr>
          <a:xfrm>
            <a:off x="559594" y="1992931"/>
            <a:ext cx="16154400" cy="7305056"/>
          </a:xfrm>
        </p:spPr>
        <p:txBody>
          <a:bodyPr/>
          <a:lstStyle/>
          <a:p>
            <a:r>
              <a:rPr lang="en-US" b="1" dirty="0"/>
              <a:t>Example 3: </a:t>
            </a:r>
            <a:r>
              <a:rPr lang="en-US" dirty="0"/>
              <a:t>MEP engineer was subconsultant to AOR and provided services related to the upgrade of a sprinkler and HVAC systems for a large department store. Plaintiff alleged that, in June 2019, he was injured while performing construction work, and more specifically, that a piece of concrete fell from the ceiling onto his head. The MEP engineer had no role in the in the direction, supervision or control of concrete work, did not perform any construction services, and was not present, nor required to be present, on the date of the incident. With good record keeping, defense counsel secured a voluntary dismissal of the MEP engineer.</a:t>
            </a:r>
          </a:p>
          <a:p>
            <a:endParaRPr lang="en-US" dirty="0"/>
          </a:p>
          <a:p>
            <a:r>
              <a:rPr lang="en-US" b="1" dirty="0"/>
              <a:t>Example 4: </a:t>
            </a:r>
            <a:r>
              <a:rPr lang="en-US" dirty="0"/>
              <a:t>In 2018, Civil engineer contracted with the County to provide services related to the renovation of a large public park. Phase II included upgrading racing slides, adding a playground, and developing golf, tennis, and hockey play areas. Although the “upgrading racing slides” in practice concerned the civil design surrounding the slides that were designed and provided by others, the agreement was not specific. Multiple slide injuries and lawsuits followed.</a:t>
            </a:r>
          </a:p>
          <a:p>
            <a:pPr>
              <a:buFont typeface="Wingdings" panose="05000000000000000000" pitchFamily="2" charset="2"/>
              <a:buChar char="Ø"/>
            </a:pPr>
            <a:endParaRPr lang="en-US" dirty="0"/>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2638615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594" y="1619940"/>
            <a:ext cx="3048000" cy="5914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Design Professionals and the ADA/FHA</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29</a:t>
            </a:fld>
            <a:endParaRPr lang="en-US" altLang="en-US" dirty="0"/>
          </a:p>
        </p:txBody>
      </p:sp>
      <p:sp>
        <p:nvSpPr>
          <p:cNvPr id="4" name="Content Placeholder 3"/>
          <p:cNvSpPr>
            <a:spLocks noGrp="1"/>
          </p:cNvSpPr>
          <p:nvPr>
            <p:ph idx="1"/>
          </p:nvPr>
        </p:nvSpPr>
        <p:spPr>
          <a:xfrm>
            <a:off x="449365" y="1641009"/>
            <a:ext cx="15959829" cy="7580778"/>
          </a:xfrm>
        </p:spPr>
        <p:txBody>
          <a:bodyPr/>
          <a:lstStyle/>
          <a:p>
            <a:pPr marL="0" indent="0">
              <a:buNone/>
            </a:pPr>
            <a:r>
              <a:rPr lang="en-US" sz="2400" b="1" dirty="0"/>
              <a:t>ADA/FHA Violations</a:t>
            </a:r>
          </a:p>
          <a:p>
            <a:endParaRPr lang="en-US" sz="1000" dirty="0"/>
          </a:p>
          <a:p>
            <a:r>
              <a:rPr lang="en-US" sz="2400" dirty="0"/>
              <a:t>Title VIII of the Civil Rights Act of 1968, as amended by the Fair Housing Amendments Act of 1988 (“FHA”), 42 U.S.C. §§ 3601-3619</a:t>
            </a:r>
          </a:p>
          <a:p>
            <a:pPr lvl="1"/>
            <a:r>
              <a:rPr lang="en-US" sz="2200" dirty="0"/>
              <a:t>The design and construction of covered multifamily dwellings (4+ units) must be such that “the public use and common use portions of such dwellings are readily accessible to and usable by handicapped persons.” This includes wide enough doorways, accessible routes, light switches, thermostats, outlets, grab bars, useable kitchens and bathrooms.</a:t>
            </a:r>
          </a:p>
          <a:p>
            <a:pPr lvl="1"/>
            <a:r>
              <a:rPr lang="en-US" sz="2200" dirty="0"/>
              <a:t>“When a group of entities enters into the design and construction of a covered dwelling, all participants in the process as a whole are bound to follow the FHA. To hold otherwise would defeat the purpose of the FHA to create available housing for handicapped individuals and allow wrongful participants in the design and construction process to remain unaccountable. In essence, any entity who contributes to a violation of the FHA would be liable. By this, the Court does not suggest that all participants are jointly and severally liable for the wrongful actions of others regardless of their participation in the wrongdoing, but rather, that those who are wrongful participants are subject to liability for violating the FHA.” </a:t>
            </a:r>
            <a:r>
              <a:rPr lang="en-US" sz="2200" i="1" dirty="0">
                <a:highlight>
                  <a:srgbClr val="B6D3E9"/>
                </a:highlight>
              </a:rPr>
              <a:t>Baltimore Neighborhoods, Inc. v. Rommel Builders, Inc.</a:t>
            </a:r>
            <a:r>
              <a:rPr lang="en-US" sz="2200" dirty="0"/>
              <a:t>, </a:t>
            </a:r>
            <a:r>
              <a:rPr lang="sv-SE" sz="2200" dirty="0"/>
              <a:t>3 F. Supp. 2d 661, 665 (D. Md. 1998).</a:t>
            </a:r>
          </a:p>
          <a:p>
            <a:pPr lvl="1"/>
            <a:endParaRPr lang="en-US" sz="2000" dirty="0"/>
          </a:p>
          <a:p>
            <a:r>
              <a:rPr lang="en-US" sz="2400" dirty="0"/>
              <a:t>Title III of the Americans with Disabilities Act of 1990 (“ADA”), 42 U.S.C. § 12181-12189</a:t>
            </a:r>
          </a:p>
          <a:p>
            <a:pPr lvl="1"/>
            <a:r>
              <a:rPr lang="en-US" sz="2200" dirty="0"/>
              <a:t>“No individual shall be discriminated against on the basis of disability in the full and equal enjoyment of the goods, services, facilities, privileges, advantages, or accommodations of any place of public accommodation by any person who owns, leases (or leases to), or operates a place of public accommodation.”</a:t>
            </a:r>
          </a:p>
          <a:p>
            <a:pPr>
              <a:buFont typeface="Wingdings" panose="05000000000000000000" pitchFamily="2" charset="2"/>
              <a:buChar char="Ø"/>
            </a:pPr>
            <a:endParaRPr lang="en-US" b="1" dirty="0"/>
          </a:p>
          <a:p>
            <a:pPr marL="0" indent="0">
              <a:buNone/>
            </a:pPr>
            <a:endParaRPr lang="en-US" dirty="0"/>
          </a:p>
        </p:txBody>
      </p:sp>
      <p:sp>
        <p:nvSpPr>
          <p:cNvPr id="12"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310471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Phase 1 – The Contract </a:t>
            </a:r>
          </a:p>
        </p:txBody>
      </p:sp>
      <p:sp>
        <p:nvSpPr>
          <p:cNvPr id="6"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1753151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Resolution Options</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30</a:t>
            </a:fld>
            <a:endParaRPr lang="en-US" altLang="en-US" dirty="0"/>
          </a:p>
        </p:txBody>
      </p:sp>
      <p:sp>
        <p:nvSpPr>
          <p:cNvPr id="4" name="Content Placeholder 3"/>
          <p:cNvSpPr>
            <a:spLocks noGrp="1"/>
          </p:cNvSpPr>
          <p:nvPr>
            <p:ph idx="1"/>
          </p:nvPr>
        </p:nvSpPr>
        <p:spPr>
          <a:xfrm>
            <a:off x="711994" y="1601787"/>
            <a:ext cx="15456336" cy="7620000"/>
          </a:xfrm>
        </p:spPr>
        <p:txBody>
          <a:bodyPr/>
          <a:lstStyle/>
          <a:p>
            <a:pPr marL="0" indent="0">
              <a:buNone/>
            </a:pPr>
            <a:r>
              <a:rPr lang="en-US" sz="2400" i="1" dirty="0">
                <a:highlight>
                  <a:srgbClr val="B6D3E9"/>
                </a:highlight>
              </a:rPr>
              <a:t>Mediation</a:t>
            </a:r>
            <a:endParaRPr lang="en-US" sz="2400" b="1" dirty="0"/>
          </a:p>
          <a:p>
            <a:pPr lvl="1"/>
            <a:r>
              <a:rPr lang="en-US" dirty="0"/>
              <a:t>Consider including a pre-suit mediation clause in your agreement</a:t>
            </a:r>
          </a:p>
          <a:p>
            <a:pPr lvl="1"/>
            <a:r>
              <a:rPr lang="en-US" dirty="0"/>
              <a:t>Mutual selection of a mediator (as opposed to the AAA) is generally quick and cheaper</a:t>
            </a:r>
          </a:p>
          <a:p>
            <a:pPr marL="0" indent="0">
              <a:buNone/>
            </a:pPr>
            <a:r>
              <a:rPr lang="en-US" sz="2400" i="1" dirty="0">
                <a:highlight>
                  <a:srgbClr val="B6D3E9"/>
                </a:highlight>
              </a:rPr>
              <a:t>Arbitration</a:t>
            </a:r>
            <a:endParaRPr lang="en-US" sz="2400" b="1" dirty="0"/>
          </a:p>
          <a:p>
            <a:pPr lvl="1"/>
            <a:r>
              <a:rPr lang="en-US" dirty="0"/>
              <a:t>We do </a:t>
            </a:r>
            <a:r>
              <a:rPr lang="en-US" u="sng" dirty="0"/>
              <a:t>not</a:t>
            </a:r>
            <a:r>
              <a:rPr lang="en-US" dirty="0"/>
              <a:t> favor arbitration</a:t>
            </a:r>
          </a:p>
          <a:p>
            <a:pPr lvl="1"/>
            <a:r>
              <a:rPr lang="en-US" dirty="0"/>
              <a:t>Virtually zero chance of early dismissal</a:t>
            </a:r>
          </a:p>
          <a:p>
            <a:pPr lvl="1"/>
            <a:r>
              <a:rPr lang="en-US" dirty="0"/>
              <a:t>Just as costly, if not more costly, than litigation</a:t>
            </a:r>
          </a:p>
          <a:p>
            <a:pPr lvl="1"/>
            <a:r>
              <a:rPr lang="en-US" dirty="0"/>
              <a:t>No appeal</a:t>
            </a:r>
          </a:p>
          <a:p>
            <a:pPr marL="0" indent="0">
              <a:buNone/>
            </a:pPr>
            <a:r>
              <a:rPr lang="en-US" sz="2400" i="1" dirty="0">
                <a:highlight>
                  <a:srgbClr val="B6D3E9"/>
                </a:highlight>
              </a:rPr>
              <a:t>Litigation</a:t>
            </a:r>
            <a:endParaRPr lang="en-US" sz="2400" b="1" dirty="0"/>
          </a:p>
          <a:p>
            <a:pPr lvl="1"/>
            <a:r>
              <a:rPr lang="en-US" dirty="0"/>
              <a:t>Do not waive a jury trial in your agreement</a:t>
            </a:r>
          </a:p>
          <a:p>
            <a:pPr marL="0" indent="0">
              <a:buNone/>
            </a:pPr>
            <a:r>
              <a:rPr lang="en-US" sz="2400" i="1" dirty="0">
                <a:highlight>
                  <a:srgbClr val="B6D3E9"/>
                </a:highlight>
              </a:rPr>
              <a:t>Panel Case Evaluation</a:t>
            </a:r>
            <a:endParaRPr lang="en-US" sz="2400" dirty="0"/>
          </a:p>
          <a:p>
            <a:pPr lvl="1"/>
            <a:r>
              <a:rPr lang="en-US" dirty="0"/>
              <a:t>No longer required in Michigan, this procedure required tort cases be submitted to a panel consisting of three persons who, within 14 days of the hearing, would perform an evaluation, and the parties then had 28 days to accept or reject the evaluation. </a:t>
            </a:r>
          </a:p>
          <a:p>
            <a:pPr lvl="1"/>
            <a:r>
              <a:rPr lang="en-US" dirty="0"/>
              <a:t>If both parties accepted, the case settled, but if one party rejected, then they proceed to trial. </a:t>
            </a:r>
          </a:p>
          <a:p>
            <a:pPr lvl="1"/>
            <a:r>
              <a:rPr lang="en-US" dirty="0"/>
              <a:t>Penalty: The rejecting party must obtain a more favorable result at trial (usually at least 10%) or they must pay the other party’s attorney’s fees and costs from the time of the case evaluation rejection through trial. </a:t>
            </a:r>
          </a:p>
        </p:txBody>
      </p:sp>
      <p:sp>
        <p:nvSpPr>
          <p:cNvPr id="12"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6" name="Picture 5" descr="Judge holding a wooden gavel">
            <a:extLst>
              <a:ext uri="{FF2B5EF4-FFF2-40B4-BE49-F238E27FC236}">
                <a16:creationId xmlns:a16="http://schemas.microsoft.com/office/drawing/2014/main" id="{90BC357F-4055-7DC2-E5D6-F7A63423A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41994" y="3354387"/>
            <a:ext cx="3191735" cy="2362200"/>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986182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 you always report subpoenas to your professional liability carrier?</a:t>
            </a:r>
          </a:p>
        </p:txBody>
      </p:sp>
      <p:sp>
        <p:nvSpPr>
          <p:cNvPr id="4" name="TextBox 3"/>
          <p:cNvSpPr txBox="1"/>
          <p:nvPr/>
        </p:nvSpPr>
        <p:spPr>
          <a:xfrm>
            <a:off x="788194" y="4497387"/>
            <a:ext cx="2234907" cy="1015663"/>
          </a:xfrm>
          <a:prstGeom prst="rect">
            <a:avLst/>
          </a:prstGeom>
          <a:noFill/>
        </p:spPr>
        <p:txBody>
          <a:bodyPr wrap="none" rtlCol="0">
            <a:spAutoFit/>
          </a:bodyPr>
          <a:lstStyle/>
          <a:p>
            <a:r>
              <a:rPr lang="en-US" sz="6000" b="1" dirty="0"/>
              <a:t>POLL</a:t>
            </a:r>
          </a:p>
        </p:txBody>
      </p:sp>
      <p:sp>
        <p:nvSpPr>
          <p:cNvPr id="7"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1826569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Always “Just A Subpoena”…</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32</a:t>
            </a:fld>
            <a:endParaRPr lang="en-US" altLang="en-US" dirty="0"/>
          </a:p>
        </p:txBody>
      </p:sp>
      <p:sp>
        <p:nvSpPr>
          <p:cNvPr id="4" name="Content Placeholder 3"/>
          <p:cNvSpPr>
            <a:spLocks noGrp="1"/>
          </p:cNvSpPr>
          <p:nvPr>
            <p:ph idx="1"/>
          </p:nvPr>
        </p:nvSpPr>
        <p:spPr>
          <a:xfrm>
            <a:off x="711995" y="1885872"/>
            <a:ext cx="15468600" cy="6829743"/>
          </a:xfrm>
        </p:spPr>
        <p:txBody>
          <a:bodyPr/>
          <a:lstStyle/>
          <a:p>
            <a:r>
              <a:rPr lang="en-US" dirty="0"/>
              <a:t>What is a subpoena?</a:t>
            </a:r>
          </a:p>
          <a:p>
            <a:pPr lvl="1"/>
            <a:r>
              <a:rPr lang="en-US" dirty="0"/>
              <a:t>A subpoena is a discovery device where litigants can obtain documents and/or testimony from non-litigants prior to trial or at trial via a trial subpoena. </a:t>
            </a:r>
          </a:p>
          <a:p>
            <a:pPr lvl="1"/>
            <a:endParaRPr lang="en-US" dirty="0"/>
          </a:p>
          <a:p>
            <a:r>
              <a:rPr lang="en-US" dirty="0"/>
              <a:t>A subpoena </a:t>
            </a:r>
            <a:r>
              <a:rPr lang="en-US" i="1" dirty="0"/>
              <a:t>duces tecum</a:t>
            </a:r>
            <a:r>
              <a:rPr lang="en-US" dirty="0"/>
              <a:t> is a subpoena for documents, and oftentimes, they are extremely broad in scope.</a:t>
            </a:r>
          </a:p>
          <a:p>
            <a:endParaRPr lang="en-US" dirty="0"/>
          </a:p>
          <a:p>
            <a:r>
              <a:rPr lang="en-US" dirty="0"/>
              <a:t>The rules applicable to subpoenas are similar across the states and in federal court.</a:t>
            </a:r>
          </a:p>
          <a:p>
            <a:endParaRPr lang="en-US" dirty="0"/>
          </a:p>
          <a:p>
            <a:r>
              <a:rPr lang="en-US" dirty="0"/>
              <a:t>Why is counsel important?</a:t>
            </a:r>
          </a:p>
          <a:p>
            <a:endParaRPr lang="en-US" dirty="0"/>
          </a:p>
          <a:p>
            <a:r>
              <a:rPr lang="en-US" dirty="0"/>
              <a:t>What can you do to lessen the likelihood of litigation?</a:t>
            </a:r>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11" name="Picture 10" descr="Stack of file folders">
            <a:extLst>
              <a:ext uri="{FF2B5EF4-FFF2-40B4-BE49-F238E27FC236}">
                <a16:creationId xmlns:a16="http://schemas.microsoft.com/office/drawing/2014/main" id="{9EB58646-7D5E-8651-16FD-2F5E266589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1594" y="5764085"/>
            <a:ext cx="2389312" cy="3583968"/>
          </a:xfrm>
          <a:prstGeom prst="rect">
            <a:avLst/>
          </a:prstGeom>
          <a:effectLst/>
        </p:spPr>
      </p:pic>
    </p:spTree>
    <p:extLst>
      <p:ext uri="{BB962C8B-B14F-4D97-AF65-F5344CB8AC3E}">
        <p14:creationId xmlns:p14="http://schemas.microsoft.com/office/powerpoint/2010/main" val="2349987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3" name="Slide Number Placeholder 2"/>
          <p:cNvSpPr>
            <a:spLocks noGrp="1"/>
          </p:cNvSpPr>
          <p:nvPr>
            <p:ph type="sldNum" sz="quarter" idx="4294967295"/>
          </p:nvPr>
        </p:nvSpPr>
        <p:spPr>
          <a:xfrm>
            <a:off x="16433800" y="9105900"/>
            <a:ext cx="839788" cy="457200"/>
          </a:xfrm>
        </p:spPr>
        <p:txBody>
          <a:bodyPr/>
          <a:lstStyle/>
          <a:p>
            <a:pPr>
              <a:defRPr/>
            </a:pPr>
            <a:fld id="{1188F9D2-5B65-4C92-8FFB-3F149C9EBFE1}" type="slidenum">
              <a:rPr lang="en-US" altLang="en-US" smtClean="0"/>
              <a:pPr>
                <a:defRPr/>
              </a:pPr>
              <a:t>33</a:t>
            </a:fld>
            <a:endParaRPr lang="en-US" altLang="en-US" dirty="0"/>
          </a:p>
        </p:txBody>
      </p:sp>
      <p:sp>
        <p:nvSpPr>
          <p:cNvPr id="7"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2706436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34</a:t>
            </a:fld>
            <a:endParaRPr lang="en-US" altLang="en-US" dirty="0"/>
          </a:p>
        </p:txBody>
      </p:sp>
      <p:sp>
        <p:nvSpPr>
          <p:cNvPr id="8" name="Content Placeholder 7"/>
          <p:cNvSpPr>
            <a:spLocks noGrp="1"/>
          </p:cNvSpPr>
          <p:nvPr>
            <p:ph idx="1"/>
          </p:nvPr>
        </p:nvSpPr>
        <p:spPr/>
        <p:txBody>
          <a:bodyPr/>
          <a:lstStyle/>
          <a:p>
            <a:r>
              <a:rPr lang="en-US" dirty="0"/>
              <a:t>Plaintiffs will make broad sweeping allegations about your role and responsibilities. Be sure to define what your role is in clear and unambiguous terms. While we cannot prevent Plaintiffs from making these broad claims, having a clear contract will make it easier to defend your scope and your responsibilities. </a:t>
            </a:r>
          </a:p>
          <a:p>
            <a:endParaRPr lang="en-US" dirty="0"/>
          </a:p>
          <a:p>
            <a:r>
              <a:rPr lang="en-US" dirty="0"/>
              <a:t>When accidents happen, contact PUI and your carrier to discuss whether setting up a pre-claim file is warranted. </a:t>
            </a:r>
          </a:p>
          <a:p>
            <a:endParaRPr lang="en-US" dirty="0"/>
          </a:p>
          <a:p>
            <a:r>
              <a:rPr lang="en-US" dirty="0"/>
              <a:t>If you receive a subpoena, do not respond without help!</a:t>
            </a:r>
          </a:p>
          <a:p>
            <a:endParaRPr lang="en-US" dirty="0"/>
          </a:p>
          <a:p>
            <a:r>
              <a:rPr lang="en-US" dirty="0"/>
              <a:t>Always document your file.</a:t>
            </a:r>
          </a:p>
          <a:p>
            <a:endParaRPr lang="en-US" dirty="0"/>
          </a:p>
        </p:txBody>
      </p:sp>
      <p:sp>
        <p:nvSpPr>
          <p:cNvPr id="7"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5" name="Picture 4" descr="Bright spiral-bound notebooks">
            <a:extLst>
              <a:ext uri="{FF2B5EF4-FFF2-40B4-BE49-F238E27FC236}">
                <a16:creationId xmlns:a16="http://schemas.microsoft.com/office/drawing/2014/main" id="{BEB05D7E-988D-5F33-ED7B-764078E70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5820" y="5640387"/>
            <a:ext cx="4861558" cy="3242840"/>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897113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sp>
        <p:nvSpPr>
          <p:cNvPr id="5" name="Content Placeholder 4"/>
          <p:cNvSpPr>
            <a:spLocks noGrp="1"/>
          </p:cNvSpPr>
          <p:nvPr>
            <p:ph idx="1"/>
          </p:nvPr>
        </p:nvSpPr>
        <p:spPr>
          <a:xfrm>
            <a:off x="557714" y="2058987"/>
            <a:ext cx="15677579" cy="4953000"/>
          </a:xfrm>
        </p:spPr>
        <p:txBody>
          <a:bodyPr/>
          <a:lstStyle/>
          <a:p>
            <a:pPr marL="0" indent="0">
              <a:buNone/>
            </a:pPr>
            <a:r>
              <a:rPr lang="en-US" dirty="0"/>
              <a:t>If you have any questions regarding this presentation, you may reach out to the presenter. </a:t>
            </a:r>
          </a:p>
          <a:p>
            <a:endParaRPr lang="en-US" dirty="0"/>
          </a:p>
          <a:p>
            <a:endParaRPr lang="en-US" dirty="0"/>
          </a:p>
          <a:p>
            <a:r>
              <a:rPr lang="en-US" dirty="0">
                <a:highlight>
                  <a:srgbClr val="B6D3E9"/>
                </a:highlight>
              </a:rPr>
              <a:t>Kathryn Platt </a:t>
            </a:r>
          </a:p>
          <a:p>
            <a:pPr lvl="1"/>
            <a:r>
              <a:rPr lang="en-US" sz="2800" dirty="0">
                <a:hlinkClick r:id="rId4"/>
              </a:rPr>
              <a:t>Kathryn.Platt@thehartford.com</a:t>
            </a:r>
            <a:r>
              <a:rPr lang="en-US" sz="2800" dirty="0"/>
              <a:t> </a:t>
            </a:r>
          </a:p>
          <a:p>
            <a:pPr marL="0" indent="0">
              <a:buNone/>
            </a:pPr>
            <a:endParaRPr lang="en-US" dirty="0"/>
          </a:p>
          <a:p>
            <a:endParaRPr lang="en-US" dirty="0"/>
          </a:p>
          <a:p>
            <a:endParaRPr lang="en-US" dirty="0"/>
          </a:p>
          <a:p>
            <a:pPr marL="0" indent="0">
              <a:buNone/>
            </a:pPr>
            <a:endParaRPr lang="en-US" dirty="0"/>
          </a:p>
          <a:p>
            <a:endParaRPr lang="en-US" dirty="0"/>
          </a:p>
          <a:p>
            <a:endParaRPr lang="en-US" dirty="0"/>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1391967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E1B238-3561-4AA7-A976-F8B91D486D55}"/>
              </a:ext>
            </a:extLst>
          </p:cNvPr>
          <p:cNvSpPr>
            <a:spLocks noGrp="1"/>
          </p:cNvSpPr>
          <p:nvPr>
            <p:ph type="sldNum" sz="quarter" idx="10"/>
          </p:nvPr>
        </p:nvSpPr>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1098690" algn="l" rtl="0" fontAlgn="base">
              <a:spcBef>
                <a:spcPct val="0"/>
              </a:spcBef>
              <a:spcAft>
                <a:spcPct val="0"/>
              </a:spcAft>
              <a:defRPr kern="1200">
                <a:solidFill>
                  <a:schemeClr val="tx1"/>
                </a:solidFill>
                <a:latin typeface="Arial" charset="0"/>
                <a:ea typeface="+mn-ea"/>
                <a:cs typeface="+mn-cs"/>
              </a:defRPr>
            </a:lvl2pPr>
            <a:lvl3pPr marL="2197379" algn="l" rtl="0" fontAlgn="base">
              <a:spcBef>
                <a:spcPct val="0"/>
              </a:spcBef>
              <a:spcAft>
                <a:spcPct val="0"/>
              </a:spcAft>
              <a:defRPr kern="1200">
                <a:solidFill>
                  <a:schemeClr val="tx1"/>
                </a:solidFill>
                <a:latin typeface="Arial" charset="0"/>
                <a:ea typeface="+mn-ea"/>
                <a:cs typeface="+mn-cs"/>
              </a:defRPr>
            </a:lvl3pPr>
            <a:lvl4pPr marL="3296069" algn="l" rtl="0" fontAlgn="base">
              <a:spcBef>
                <a:spcPct val="0"/>
              </a:spcBef>
              <a:spcAft>
                <a:spcPct val="0"/>
              </a:spcAft>
              <a:defRPr kern="1200">
                <a:solidFill>
                  <a:schemeClr val="tx1"/>
                </a:solidFill>
                <a:latin typeface="Arial" charset="0"/>
                <a:ea typeface="+mn-ea"/>
                <a:cs typeface="+mn-cs"/>
              </a:defRPr>
            </a:lvl4pPr>
            <a:lvl5pPr marL="4394757" algn="l" rtl="0" fontAlgn="base">
              <a:spcBef>
                <a:spcPct val="0"/>
              </a:spcBef>
              <a:spcAft>
                <a:spcPct val="0"/>
              </a:spcAft>
              <a:defRPr kern="1200">
                <a:solidFill>
                  <a:schemeClr val="tx1"/>
                </a:solidFill>
                <a:latin typeface="Arial" charset="0"/>
                <a:ea typeface="+mn-ea"/>
                <a:cs typeface="+mn-cs"/>
              </a:defRPr>
            </a:lvl5pPr>
            <a:lvl6pPr marL="5493447" algn="l" defTabSz="2197379" rtl="0" eaLnBrk="1" latinLnBrk="0" hangingPunct="1">
              <a:defRPr kern="1200">
                <a:solidFill>
                  <a:schemeClr val="tx1"/>
                </a:solidFill>
                <a:latin typeface="Arial" charset="0"/>
                <a:ea typeface="+mn-ea"/>
                <a:cs typeface="+mn-cs"/>
              </a:defRPr>
            </a:lvl6pPr>
            <a:lvl7pPr marL="6592136" algn="l" defTabSz="2197379" rtl="0" eaLnBrk="1" latinLnBrk="0" hangingPunct="1">
              <a:defRPr kern="1200">
                <a:solidFill>
                  <a:schemeClr val="tx1"/>
                </a:solidFill>
                <a:latin typeface="Arial" charset="0"/>
                <a:ea typeface="+mn-ea"/>
                <a:cs typeface="+mn-cs"/>
              </a:defRPr>
            </a:lvl7pPr>
            <a:lvl8pPr marL="7690826" algn="l" defTabSz="2197379" rtl="0" eaLnBrk="1" latinLnBrk="0" hangingPunct="1">
              <a:defRPr kern="1200">
                <a:solidFill>
                  <a:schemeClr val="tx1"/>
                </a:solidFill>
                <a:latin typeface="Arial" charset="0"/>
                <a:ea typeface="+mn-ea"/>
                <a:cs typeface="+mn-cs"/>
              </a:defRPr>
            </a:lvl8pPr>
            <a:lvl9pPr marL="8789515" algn="l" defTabSz="2197379" rtl="0" eaLnBrk="1" latinLnBrk="0" hangingPunct="1">
              <a:defRPr kern="1200">
                <a:solidFill>
                  <a:schemeClr val="tx1"/>
                </a:solidFill>
                <a:latin typeface="Arial" charset="0"/>
                <a:ea typeface="+mn-ea"/>
                <a:cs typeface="+mn-cs"/>
              </a:defRPr>
            </a:lvl9pPr>
          </a:lstStyle>
          <a:p>
            <a:pPr>
              <a:defRPr/>
            </a:pPr>
            <a:fld id="{1188F9D2-5B65-4C92-8FFB-3F149C9EBFE1}" type="slidenum">
              <a:rPr lang="en-US" altLang="en-US" smtClean="0"/>
              <a:pPr>
                <a:defRPr/>
              </a:pPr>
              <a:t>36</a:t>
            </a:fld>
            <a:endParaRPr lang="en-US" altLang="en-US" dirty="0"/>
          </a:p>
        </p:txBody>
      </p:sp>
      <p:sp>
        <p:nvSpPr>
          <p:cNvPr id="3" name="Content Placeholder 2">
            <a:extLst>
              <a:ext uri="{FF2B5EF4-FFF2-40B4-BE49-F238E27FC236}">
                <a16:creationId xmlns:a16="http://schemas.microsoft.com/office/drawing/2014/main" id="{95084117-8B88-4F2D-BB3A-7DB5C3A2BC8C}"/>
              </a:ext>
            </a:extLst>
          </p:cNvPr>
          <p:cNvSpPr>
            <a:spLocks noGrp="1"/>
          </p:cNvSpPr>
          <p:nvPr>
            <p:ph idx="1"/>
          </p:nvPr>
        </p:nvSpPr>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772257" algn="l" rtl="0" fontAlgn="base">
              <a:spcBef>
                <a:spcPct val="0"/>
              </a:spcBef>
              <a:spcAft>
                <a:spcPct val="0"/>
              </a:spcAft>
              <a:defRPr kern="1200">
                <a:solidFill>
                  <a:schemeClr val="tx1"/>
                </a:solidFill>
                <a:latin typeface="Arial" charset="0"/>
                <a:ea typeface="+mn-ea"/>
                <a:cs typeface="+mn-cs"/>
              </a:defRPr>
            </a:lvl2pPr>
            <a:lvl3pPr marL="1544513" algn="l" rtl="0" fontAlgn="base">
              <a:spcBef>
                <a:spcPct val="0"/>
              </a:spcBef>
              <a:spcAft>
                <a:spcPct val="0"/>
              </a:spcAft>
              <a:defRPr kern="1200">
                <a:solidFill>
                  <a:schemeClr val="tx1"/>
                </a:solidFill>
                <a:latin typeface="Arial" charset="0"/>
                <a:ea typeface="+mn-ea"/>
                <a:cs typeface="+mn-cs"/>
              </a:defRPr>
            </a:lvl3pPr>
            <a:lvl4pPr marL="2316770" algn="l" rtl="0" fontAlgn="base">
              <a:spcBef>
                <a:spcPct val="0"/>
              </a:spcBef>
              <a:spcAft>
                <a:spcPct val="0"/>
              </a:spcAft>
              <a:defRPr kern="1200">
                <a:solidFill>
                  <a:schemeClr val="tx1"/>
                </a:solidFill>
                <a:latin typeface="Arial" charset="0"/>
                <a:ea typeface="+mn-ea"/>
                <a:cs typeface="+mn-cs"/>
              </a:defRPr>
            </a:lvl4pPr>
            <a:lvl5pPr marL="3089026" algn="l" rtl="0" fontAlgn="base">
              <a:spcBef>
                <a:spcPct val="0"/>
              </a:spcBef>
              <a:spcAft>
                <a:spcPct val="0"/>
              </a:spcAft>
              <a:defRPr kern="1200">
                <a:solidFill>
                  <a:schemeClr val="tx1"/>
                </a:solidFill>
                <a:latin typeface="Arial" charset="0"/>
                <a:ea typeface="+mn-ea"/>
                <a:cs typeface="+mn-cs"/>
              </a:defRPr>
            </a:lvl5pPr>
            <a:lvl6pPr marL="3861283" algn="l" defTabSz="1544513" rtl="0" eaLnBrk="1" latinLnBrk="0" hangingPunct="1">
              <a:defRPr kern="1200">
                <a:solidFill>
                  <a:schemeClr val="tx1"/>
                </a:solidFill>
                <a:latin typeface="Arial" charset="0"/>
                <a:ea typeface="+mn-ea"/>
                <a:cs typeface="+mn-cs"/>
              </a:defRPr>
            </a:lvl6pPr>
            <a:lvl7pPr marL="4633539" algn="l" defTabSz="1544513" rtl="0" eaLnBrk="1" latinLnBrk="0" hangingPunct="1">
              <a:defRPr kern="1200">
                <a:solidFill>
                  <a:schemeClr val="tx1"/>
                </a:solidFill>
                <a:latin typeface="Arial" charset="0"/>
                <a:ea typeface="+mn-ea"/>
                <a:cs typeface="+mn-cs"/>
              </a:defRPr>
            </a:lvl7pPr>
            <a:lvl8pPr marL="5405796" algn="l" defTabSz="1544513" rtl="0" eaLnBrk="1" latinLnBrk="0" hangingPunct="1">
              <a:defRPr kern="1200">
                <a:solidFill>
                  <a:schemeClr val="tx1"/>
                </a:solidFill>
                <a:latin typeface="Arial" charset="0"/>
                <a:ea typeface="+mn-ea"/>
                <a:cs typeface="+mn-cs"/>
              </a:defRPr>
            </a:lvl8pPr>
            <a:lvl9pPr marL="6178052" algn="l" defTabSz="1544513" rtl="0" eaLnBrk="1" latinLnBrk="0" hangingPunct="1">
              <a:defRPr kern="1200">
                <a:solidFill>
                  <a:schemeClr val="tx1"/>
                </a:solidFill>
                <a:latin typeface="Arial" charset="0"/>
                <a:ea typeface="+mn-ea"/>
                <a:cs typeface="+mn-cs"/>
              </a:defRPr>
            </a:lvl9pPr>
          </a:lstStyle>
          <a:p>
            <a:pPr marR="0" indent="0">
              <a:spcBef>
                <a:spcPts val="0"/>
              </a:spcBef>
              <a:spcAft>
                <a:spcPts val="0"/>
              </a:spcAft>
              <a:buNone/>
            </a:pPr>
            <a:r>
              <a:rPr lang="en-US" sz="1280" dirty="0">
                <a:effectLst/>
                <a:latin typeface="Calibri" panose="020F0502020204030204" pitchFamily="34" charset="0"/>
                <a:ea typeface="Calibri" panose="020F0502020204030204" pitchFamily="34" charset="0"/>
              </a:rPr>
              <a:t>The information provided in these materials is intended to be general and advisory in nature. It shall not be considered legal advice. The Hartford does not warrant that the implementation of any view or recommendation contained herein will: (i) result in the elimination of any unsafe conditions at your business locations or with respect to your business operations; or (ii) be an appropriate legal or business practice. The Hartford assumes no responsibility for the control or correction of hazards or legal compliance with respect to your business practices, and the views and recommendations contained herein shall not constitute our undertaking, on your behalf or for the benefit of others, to determine or warrant that your business premises, locations or operations are safe or healthful, or are in compliance with any law, rule or regulation. Readers seeking to resolve specific safety, legal or business issues or concerns related to the information provided in these materials should consult their safety consultant, attorney or business advisors. All information and representations contained herein are as of April 2024.</a:t>
            </a:r>
            <a:endParaRPr lang="en-US" sz="1280" dirty="0">
              <a:latin typeface="Calibri" panose="020F0502020204030204" pitchFamily="34" charset="0"/>
            </a:endParaRPr>
          </a:p>
          <a:p>
            <a:pPr marR="0" indent="0">
              <a:spcBef>
                <a:spcPts val="0"/>
              </a:spcBef>
              <a:spcAft>
                <a:spcPts val="0"/>
              </a:spcAft>
              <a:buNone/>
            </a:pPr>
            <a:endParaRPr lang="en-US" sz="1280" dirty="0">
              <a:effectLst/>
              <a:latin typeface="Calibri" panose="020F0502020204030204" pitchFamily="34" charset="0"/>
              <a:ea typeface="Calibri" panose="020F0502020204030204" pitchFamily="34" charset="0"/>
            </a:endParaRPr>
          </a:p>
          <a:p>
            <a:pPr marR="0" indent="0" fontAlgn="base">
              <a:spcBef>
                <a:spcPts val="0"/>
              </a:spcBef>
              <a:spcAft>
                <a:spcPts val="0"/>
              </a:spcAft>
              <a:buNone/>
            </a:pPr>
            <a:r>
              <a:rPr lang="en-US" sz="1280" dirty="0">
                <a:effectLst/>
                <a:latin typeface="Calibri" panose="020F0502020204030204" pitchFamily="34" charset="0"/>
                <a:ea typeface="Calibri" panose="020F0502020204030204" pitchFamily="34" charset="0"/>
              </a:rPr>
              <a:t>Certain coverages vary by state and may not be available to all businesses. All Hartford coverages and services described on this page may be offered by one or more of the property and casualty insurance company subsidiaries of The Hartford Financial Services Group, Inc. In Texas, Arizona, New Hampshire, Washington and California by </a:t>
            </a:r>
            <a:r>
              <a:rPr lang="en-US" sz="1280" b="0" i="0" dirty="0">
                <a:solidFill>
                  <a:srgbClr val="404A52"/>
                </a:solidFill>
                <a:effectLst/>
                <a:latin typeface="Inter"/>
              </a:rPr>
              <a:t>Hartford Accident and Indemnity Company, Hartford Fire Insurance Company, Hartford Casualty Insurance Company, Hartford Lloyd’s Insurance Company, Hartford Insurance Company of the Midwest, Navigators Insurance Company, Navigators Specialty Insurance Company, Maxum Casualty Insurance Company, Maxum Indemnity Company, Trumbull Insurance Company, Twin City Fire Insurance Company, Hartford Underwriters Insurance Company, Property and Casualty Insurance Company of Hartford and Sentinel Insurance Company, Ltd. </a:t>
            </a:r>
            <a:r>
              <a:rPr lang="en-US" sz="1280" dirty="0">
                <a:effectLst/>
                <a:latin typeface="Calibri" panose="020F0502020204030204" pitchFamily="34" charset="0"/>
                <a:ea typeface="Calibri" panose="020F0502020204030204" pitchFamily="34" charset="0"/>
              </a:rPr>
              <a:t>and its property and casualty insurance company affiliates, One Hartford Plaza, Hartford, CT 06155.  </a:t>
            </a:r>
          </a:p>
          <a:p>
            <a:pPr marR="0" indent="0" fontAlgn="base">
              <a:spcBef>
                <a:spcPts val="0"/>
              </a:spcBef>
              <a:spcAft>
                <a:spcPts val="0"/>
              </a:spcAft>
              <a:buNone/>
            </a:pPr>
            <a:endParaRPr lang="en-US" sz="1280" dirty="0">
              <a:effectLst/>
              <a:latin typeface="Calibri" panose="020F0502020204030204" pitchFamily="34" charset="0"/>
              <a:ea typeface="Calibri" panose="020F0502020204030204" pitchFamily="34" charset="0"/>
            </a:endParaRPr>
          </a:p>
          <a:p>
            <a:pPr marR="0" indent="0" fontAlgn="base">
              <a:spcBef>
                <a:spcPts val="0"/>
              </a:spcBef>
              <a:spcAft>
                <a:spcPts val="0"/>
              </a:spcAft>
              <a:buNone/>
            </a:pPr>
            <a:r>
              <a:rPr lang="en-US" sz="1280" dirty="0">
                <a:effectLst/>
                <a:latin typeface="Calibri" panose="020F0502020204030204" pitchFamily="34" charset="0"/>
                <a:ea typeface="Calibri" panose="020F0502020204030204" pitchFamily="34" charset="0"/>
              </a:rPr>
              <a:t>The Hartford Financial Services Group, Inc., (NYSE: HIG) operates through its subsidiaries, including the underwriting company Hartford Fire insurance Company, under the brand name, The Hartford®, and is headquartered in Hartford, CT.  For additional details, please read The Hartford’s legal notice at </a:t>
            </a:r>
            <a:r>
              <a:rPr lang="en-US" sz="1280" u="sng" dirty="0">
                <a:solidFill>
                  <a:srgbClr val="0000FF"/>
                </a:solidFill>
                <a:effectLst/>
                <a:latin typeface="Calibri" panose="020F0502020204030204" pitchFamily="34" charset="0"/>
                <a:ea typeface="Calibri" panose="020F0502020204030204" pitchFamily="34" charset="0"/>
                <a:hlinkClick r:id="rId2"/>
              </a:rPr>
              <a:t>www.thehartford.com</a:t>
            </a:r>
            <a:r>
              <a:rPr lang="en-US" sz="1280" dirty="0">
                <a:effectLst/>
                <a:latin typeface="Calibri" panose="020F0502020204030204" pitchFamily="34" charset="0"/>
                <a:ea typeface="Calibri" panose="020F0502020204030204" pitchFamily="34" charset="0"/>
              </a:rPr>
              <a:t>.   </a:t>
            </a:r>
          </a:p>
          <a:p>
            <a:endParaRPr lang="en-US" sz="1565" dirty="0"/>
          </a:p>
        </p:txBody>
      </p:sp>
    </p:spTree>
    <p:extLst>
      <p:ext uri="{BB962C8B-B14F-4D97-AF65-F5344CB8AC3E}">
        <p14:creationId xmlns:p14="http://schemas.microsoft.com/office/powerpoint/2010/main" val="140804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Contract Language</a:t>
            </a:r>
          </a:p>
        </p:txBody>
      </p:sp>
      <p:sp>
        <p:nvSpPr>
          <p:cNvPr id="7" name="Slide Number Placeholder 6"/>
          <p:cNvSpPr>
            <a:spLocks noGrp="1"/>
          </p:cNvSpPr>
          <p:nvPr>
            <p:ph type="sldNum" sz="quarter" idx="10"/>
          </p:nvPr>
        </p:nvSpPr>
        <p:spPr/>
        <p:txBody>
          <a:bodyPr/>
          <a:lstStyle/>
          <a:p>
            <a:pPr>
              <a:defRPr/>
            </a:pPr>
            <a:fld id="{1188F9D2-5B65-4C92-8FFB-3F149C9EBFE1}" type="slidenum">
              <a:rPr lang="en-US" altLang="en-US" smtClean="0"/>
              <a:pPr>
                <a:defRPr/>
              </a:pPr>
              <a:t>4</a:t>
            </a:fld>
            <a:endParaRPr lang="en-US" altLang="en-US" dirty="0"/>
          </a:p>
        </p:txBody>
      </p:sp>
      <p:sp>
        <p:nvSpPr>
          <p:cNvPr id="5" name="Content Placeholder 4"/>
          <p:cNvSpPr>
            <a:spLocks noGrp="1"/>
          </p:cNvSpPr>
          <p:nvPr>
            <p:ph idx="1"/>
          </p:nvPr>
        </p:nvSpPr>
        <p:spPr>
          <a:xfrm>
            <a:off x="559594" y="1601787"/>
            <a:ext cx="10515600" cy="7620000"/>
          </a:xfrm>
        </p:spPr>
        <p:txBody>
          <a:bodyPr/>
          <a:lstStyle/>
          <a:p>
            <a:r>
              <a:rPr lang="en-US" sz="2600" dirty="0"/>
              <a:t>Scope of work should specifically exclude control over site safety and construction means and methods.</a:t>
            </a:r>
          </a:p>
          <a:p>
            <a:pPr lvl="1"/>
            <a:r>
              <a:rPr lang="en-US" dirty="0"/>
              <a:t>Claim examples:</a:t>
            </a:r>
          </a:p>
          <a:p>
            <a:pPr lvl="2"/>
            <a:r>
              <a:rPr lang="en-US" sz="2200" dirty="0"/>
              <a:t>Scaffolding accident and resultant lawsuit against the architect and others</a:t>
            </a:r>
          </a:p>
          <a:p>
            <a:pPr lvl="2"/>
            <a:r>
              <a:rPr lang="en-US" sz="2200" dirty="0"/>
              <a:t>Worker fell in a hole on the project site and filed a lawsuit against the structural engineer and others</a:t>
            </a:r>
          </a:p>
          <a:p>
            <a:pPr lvl="2"/>
            <a:r>
              <a:rPr lang="en-US" sz="2200" dirty="0"/>
              <a:t>Worker injured by piece of falling concrete from the ceiling and sued MEP engineer and others</a:t>
            </a:r>
          </a:p>
          <a:p>
            <a:endParaRPr lang="en-US" sz="1500" dirty="0"/>
          </a:p>
          <a:p>
            <a:r>
              <a:rPr lang="en-US" sz="2600" dirty="0"/>
              <a:t>Clearly define your scope of work.</a:t>
            </a:r>
          </a:p>
          <a:p>
            <a:pPr lvl="1"/>
            <a:r>
              <a:rPr lang="en-US" dirty="0"/>
              <a:t>Claim examples:</a:t>
            </a:r>
          </a:p>
          <a:p>
            <a:pPr lvl="2"/>
            <a:r>
              <a:rPr lang="en-US" sz="2200" dirty="0"/>
              <a:t>Trip and fall on curb and resultant lawsuit against civil engineer and others</a:t>
            </a:r>
          </a:p>
          <a:p>
            <a:pPr lvl="2"/>
            <a:r>
              <a:rPr lang="en-US" sz="2200" dirty="0"/>
              <a:t>Motorcycle accident and lawsuit against traffic engineer and others</a:t>
            </a:r>
          </a:p>
          <a:p>
            <a:pPr lvl="2"/>
            <a:r>
              <a:rPr lang="en-US" sz="2200" dirty="0"/>
              <a:t>Multiple park injuries from one revitalization project</a:t>
            </a:r>
          </a:p>
          <a:p>
            <a:pPr marL="1544513" lvl="2" indent="0">
              <a:buNone/>
            </a:pPr>
            <a:endParaRPr lang="en-US" sz="1500" dirty="0"/>
          </a:p>
          <a:p>
            <a:r>
              <a:rPr lang="en-US" sz="2600" dirty="0"/>
              <a:t>No unintended or intended third party beneficiaries.</a:t>
            </a:r>
          </a:p>
          <a:p>
            <a:r>
              <a:rPr lang="en-US" sz="2600" dirty="0"/>
              <a:t>Request a copy of the contractor’s contract as well.</a:t>
            </a:r>
          </a:p>
          <a:p>
            <a:endParaRPr lang="en-US" dirty="0"/>
          </a:p>
        </p:txBody>
      </p:sp>
      <p:pic>
        <p:nvPicPr>
          <p:cNvPr id="6" name="Picture 5"/>
          <p:cNvPicPr>
            <a:picLocks noChangeAspect="1"/>
          </p:cNvPicPr>
          <p:nvPr/>
        </p:nvPicPr>
        <p:blipFill rotWithShape="1">
          <a:blip r:embed="rId4"/>
          <a:srcRect r="235" b="8607"/>
          <a:stretch/>
        </p:blipFill>
        <p:spPr>
          <a:xfrm>
            <a:off x="11570450" y="3167667"/>
            <a:ext cx="4696478" cy="4646538"/>
          </a:xfrm>
          <a:prstGeom prst="rect">
            <a:avLst/>
          </a:prstGeom>
          <a:ln>
            <a:noFill/>
          </a:ln>
          <a:effectLst>
            <a:outerShdw blurRad="50800" dist="127000" dir="2700000" algn="tl" rotWithShape="0">
              <a:prstClr val="black">
                <a:alpha val="40000"/>
              </a:prstClr>
            </a:outerShdw>
          </a:effectLst>
        </p:spPr>
      </p:pic>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43057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8208" y="2173287"/>
            <a:ext cx="2133600" cy="533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Contract Language – Specific is Terrific!</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5</a:t>
            </a:fld>
            <a:endParaRPr lang="en-US" altLang="en-US" dirty="0"/>
          </a:p>
        </p:txBody>
      </p:sp>
      <p:sp>
        <p:nvSpPr>
          <p:cNvPr id="4" name="Content Placeholder 3"/>
          <p:cNvSpPr>
            <a:spLocks noGrp="1"/>
          </p:cNvSpPr>
          <p:nvPr>
            <p:ph idx="1"/>
          </p:nvPr>
        </p:nvSpPr>
        <p:spPr/>
        <p:txBody>
          <a:bodyPr/>
          <a:lstStyle/>
          <a:p>
            <a:pPr marL="0" indent="0">
              <a:lnSpc>
                <a:spcPct val="200000"/>
              </a:lnSpc>
              <a:buNone/>
            </a:pPr>
            <a:r>
              <a:rPr lang="en-US" dirty="0"/>
              <a:t>Site Visits:</a:t>
            </a:r>
          </a:p>
          <a:p>
            <a:pPr lvl="1">
              <a:lnSpc>
                <a:spcPct val="200000"/>
              </a:lnSpc>
            </a:pPr>
            <a:r>
              <a:rPr lang="en-US" sz="2800" dirty="0"/>
              <a:t>Frequency</a:t>
            </a:r>
          </a:p>
          <a:p>
            <a:pPr lvl="1">
              <a:lnSpc>
                <a:spcPct val="200000"/>
              </a:lnSpc>
            </a:pPr>
            <a:r>
              <a:rPr lang="en-US" sz="2800" dirty="0"/>
              <a:t>Objective</a:t>
            </a:r>
          </a:p>
          <a:p>
            <a:pPr lvl="1">
              <a:lnSpc>
                <a:spcPct val="200000"/>
              </a:lnSpc>
            </a:pPr>
            <a:r>
              <a:rPr lang="en-US" sz="2800" dirty="0"/>
              <a:t>Report format</a:t>
            </a:r>
          </a:p>
          <a:p>
            <a:endParaRPr lang="en-US" dirty="0"/>
          </a:p>
        </p:txBody>
      </p:sp>
      <p:pic>
        <p:nvPicPr>
          <p:cNvPr id="6" name="Picture 5"/>
          <p:cNvPicPr>
            <a:picLocks noChangeAspect="1"/>
          </p:cNvPicPr>
          <p:nvPr/>
        </p:nvPicPr>
        <p:blipFill>
          <a:blip r:embed="rId4"/>
          <a:stretch>
            <a:fillRect/>
          </a:stretch>
        </p:blipFill>
        <p:spPr>
          <a:xfrm>
            <a:off x="8535094" y="2439987"/>
            <a:ext cx="6070711" cy="5105400"/>
          </a:xfrm>
          <a:prstGeom prst="rect">
            <a:avLst/>
          </a:prstGeom>
          <a:ln>
            <a:solidFill>
              <a:srgbClr val="000000"/>
            </a:solidFill>
          </a:ln>
          <a:effectLst>
            <a:outerShdw blurRad="50800" dist="127000" dir="2700000" algn="tl" rotWithShape="0">
              <a:prstClr val="black">
                <a:alpha val="40000"/>
              </a:prstClr>
            </a:outerShdw>
          </a:effectLst>
        </p:spPr>
      </p:pic>
      <p:sp>
        <p:nvSpPr>
          <p:cNvPr id="10"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135318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0104" y="2102365"/>
            <a:ext cx="7848600" cy="533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Contract Language – the Good, the Bad and the Ugly</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6</a:t>
            </a:fld>
            <a:endParaRPr lang="en-US" altLang="en-US" dirty="0"/>
          </a:p>
        </p:txBody>
      </p:sp>
      <p:sp>
        <p:nvSpPr>
          <p:cNvPr id="4" name="Content Placeholder 3"/>
          <p:cNvSpPr>
            <a:spLocks noGrp="1"/>
          </p:cNvSpPr>
          <p:nvPr>
            <p:ph idx="1"/>
          </p:nvPr>
        </p:nvSpPr>
        <p:spPr>
          <a:xfrm>
            <a:off x="548718" y="2102365"/>
            <a:ext cx="15718965" cy="6829743"/>
          </a:xfrm>
        </p:spPr>
        <p:txBody>
          <a:bodyPr/>
          <a:lstStyle/>
          <a:p>
            <a:pPr marL="0" indent="0">
              <a:buNone/>
            </a:pPr>
            <a:r>
              <a:rPr lang="en-US" dirty="0"/>
              <a:t>What is good and bad about the below clause?</a:t>
            </a:r>
          </a:p>
          <a:p>
            <a:endParaRPr lang="en-US" dirty="0"/>
          </a:p>
          <a:p>
            <a:pPr marL="461963" lvl="1" indent="0">
              <a:buNone/>
            </a:pPr>
            <a:r>
              <a:rPr lang="en-US" sz="2800" b="1" dirty="0"/>
              <a:t>Example 1: </a:t>
            </a:r>
          </a:p>
          <a:p>
            <a:pPr marL="461963" lvl="1" indent="0">
              <a:buNone/>
            </a:pPr>
            <a:endParaRPr lang="en-US" sz="2800" dirty="0"/>
          </a:p>
          <a:p>
            <a:pPr marL="461963" lvl="1" indent="0">
              <a:buNone/>
            </a:pPr>
            <a:r>
              <a:rPr lang="en-US" sz="2800" dirty="0"/>
              <a:t>On the basis of on-site observations, the Architect shall keep the Owner informed of the progress and quality of the Work and shall immediately notify the Owner of any defects and deficiencies in the Work discovered by the Architect. The Architect and the Architect’s Subconsultants shall visit the Project at intervals appropriate to the stage of construction, at other times as reasonably requested by the Owner, and as otherwise agreed upon by the Owner and the Architect. </a:t>
            </a:r>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304040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1866" y="2075592"/>
            <a:ext cx="7848600" cy="533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Contract Language – the Good, the Bad and the Ugly</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7</a:t>
            </a:fld>
            <a:endParaRPr lang="en-US" altLang="en-US" dirty="0"/>
          </a:p>
        </p:txBody>
      </p:sp>
      <p:sp>
        <p:nvSpPr>
          <p:cNvPr id="4" name="Content Placeholder 3"/>
          <p:cNvSpPr>
            <a:spLocks noGrp="1"/>
          </p:cNvSpPr>
          <p:nvPr>
            <p:ph idx="1"/>
          </p:nvPr>
        </p:nvSpPr>
        <p:spPr>
          <a:xfrm>
            <a:off x="540480" y="2075592"/>
            <a:ext cx="15718965" cy="6829743"/>
          </a:xfrm>
        </p:spPr>
        <p:txBody>
          <a:bodyPr/>
          <a:lstStyle/>
          <a:p>
            <a:pPr marL="0" indent="0">
              <a:buNone/>
            </a:pPr>
            <a:r>
              <a:rPr lang="en-US" dirty="0"/>
              <a:t>What is good and bad about the below clause?</a:t>
            </a:r>
          </a:p>
          <a:p>
            <a:endParaRPr lang="en-US" dirty="0"/>
          </a:p>
          <a:p>
            <a:pPr marL="461963" lvl="1" indent="0">
              <a:buNone/>
            </a:pPr>
            <a:r>
              <a:rPr lang="en-US" sz="2800" b="1" dirty="0"/>
              <a:t>Example 2:</a:t>
            </a:r>
          </a:p>
          <a:p>
            <a:pPr marL="461963" lvl="1" indent="0">
              <a:buNone/>
            </a:pPr>
            <a:endParaRPr lang="en-US" sz="2800" dirty="0"/>
          </a:p>
          <a:p>
            <a:pPr marL="461963" lvl="1" indent="0">
              <a:buNone/>
            </a:pPr>
            <a:r>
              <a:rPr lang="en-US" sz="2800" dirty="0"/>
              <a:t>Although the Architect shall not be required to make exhaustive or continuous on-site inspections to check the quality or quantity of the Work, the Architect shall periodically inspect the quality and quantity of the Work as part of the Architect’s Basic Services and shall issue written reports of such inspections. </a:t>
            </a:r>
          </a:p>
          <a:p>
            <a:endParaRPr lang="en-US" dirty="0"/>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pic>
        <p:nvPicPr>
          <p:cNvPr id="7" name="Picture 6" descr="Filling out forms on a table">
            <a:extLst>
              <a:ext uri="{FF2B5EF4-FFF2-40B4-BE49-F238E27FC236}">
                <a16:creationId xmlns:a16="http://schemas.microsoft.com/office/drawing/2014/main" id="{E37709A4-4370-FD34-7CB0-D31F71F4C4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165" y="6285062"/>
            <a:ext cx="4183257" cy="2792242"/>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423578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980" y="2211387"/>
            <a:ext cx="7848600" cy="533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Contract Language – the Good, the Bad and the Ugly</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8</a:t>
            </a:fld>
            <a:endParaRPr lang="en-US" altLang="en-US" dirty="0"/>
          </a:p>
        </p:txBody>
      </p:sp>
      <p:sp>
        <p:nvSpPr>
          <p:cNvPr id="4" name="Content Placeholder 3"/>
          <p:cNvSpPr>
            <a:spLocks noGrp="1"/>
          </p:cNvSpPr>
          <p:nvPr>
            <p:ph idx="1"/>
          </p:nvPr>
        </p:nvSpPr>
        <p:spPr>
          <a:xfrm>
            <a:off x="559594" y="2211387"/>
            <a:ext cx="15718965" cy="6829743"/>
          </a:xfrm>
        </p:spPr>
        <p:txBody>
          <a:bodyPr/>
          <a:lstStyle/>
          <a:p>
            <a:pPr marL="0" indent="0">
              <a:buNone/>
            </a:pPr>
            <a:r>
              <a:rPr lang="en-US" dirty="0"/>
              <a:t>What is good and bad about the below clause?</a:t>
            </a:r>
          </a:p>
          <a:p>
            <a:endParaRPr lang="en-US" dirty="0"/>
          </a:p>
          <a:p>
            <a:pPr marL="461963" lvl="1" indent="0">
              <a:buNone/>
            </a:pPr>
            <a:r>
              <a:rPr lang="en-US" sz="2800" b="1" dirty="0"/>
              <a:t>Example 3:</a:t>
            </a:r>
          </a:p>
          <a:p>
            <a:pPr marL="461963" lvl="1" indent="0">
              <a:buNone/>
            </a:pPr>
            <a:endParaRPr lang="en-US" sz="2800" dirty="0"/>
          </a:p>
          <a:p>
            <a:pPr marL="461963" lvl="1" indent="0">
              <a:buNone/>
            </a:pPr>
            <a:r>
              <a:rPr lang="en-US" sz="2800" dirty="0"/>
              <a:t>In the sole discretion of the Owner, the Owner may require the Architect and the Architect’s Subconsultants to come to the site where the Work may be disrupted or delayed by what appears to be insufficiency in design details or a failure to coordinate the design effort. The cost to the Architect (and its Subconsultants) is part of Basic Services and shall not be considered Additional Services. The Architect has no authority to make changes to approved plans and specifications, and shall not do so without the Owner’s written approval. </a:t>
            </a:r>
          </a:p>
          <a:p>
            <a:endParaRPr lang="en-US" dirty="0"/>
          </a:p>
        </p:txBody>
      </p:sp>
      <p:sp>
        <p:nvSpPr>
          <p:cNvPr id="9"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18890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AIA Language</a:t>
            </a:r>
          </a:p>
        </p:txBody>
      </p:sp>
      <p:sp>
        <p:nvSpPr>
          <p:cNvPr id="3" name="Slide Number Placeholder 2"/>
          <p:cNvSpPr>
            <a:spLocks noGrp="1"/>
          </p:cNvSpPr>
          <p:nvPr>
            <p:ph type="sldNum" sz="quarter" idx="10"/>
          </p:nvPr>
        </p:nvSpPr>
        <p:spPr/>
        <p:txBody>
          <a:bodyPr/>
          <a:lstStyle/>
          <a:p>
            <a:pPr>
              <a:defRPr/>
            </a:pPr>
            <a:fld id="{1188F9D2-5B65-4C92-8FFB-3F149C9EBFE1}" type="slidenum">
              <a:rPr lang="en-US" altLang="en-US" smtClean="0"/>
              <a:pPr>
                <a:defRPr/>
              </a:pPr>
              <a:t>9</a:t>
            </a:fld>
            <a:endParaRPr lang="en-US" altLang="en-US" dirty="0"/>
          </a:p>
        </p:txBody>
      </p:sp>
      <p:sp>
        <p:nvSpPr>
          <p:cNvPr id="4" name="Content Placeholder 3"/>
          <p:cNvSpPr>
            <a:spLocks noGrp="1"/>
          </p:cNvSpPr>
          <p:nvPr>
            <p:ph idx="1"/>
          </p:nvPr>
        </p:nvSpPr>
        <p:spPr>
          <a:xfrm>
            <a:off x="1245395" y="1830387"/>
            <a:ext cx="14859000" cy="7275937"/>
          </a:xfrm>
        </p:spPr>
        <p:txBody>
          <a:bodyPr/>
          <a:lstStyle/>
          <a:p>
            <a:pPr marL="0" indent="0">
              <a:buNone/>
            </a:pPr>
            <a:r>
              <a:rPr lang="en-US" i="1" dirty="0"/>
              <a:t>The Architect shall visit the site at intervals appropriate to the stage of construction, or as otherwise provided for in the contract, to become generally familiar with the progress and quality of the portion of the Work completed, and to determine, in general, if the Work observed is being performed in a manner indicating that the Work, when fully completed, will be in accordance with the Contract Documents. However, the Architect shall not be required to make exhaustive or continuous on-site inspections to check the quality or quantity of the Work. </a:t>
            </a:r>
            <a:r>
              <a:rPr lang="en-US" i="1" u="sng" dirty="0"/>
              <a:t>On the basis of the site visits, the Architect shall keep the Owner reasonably informed about the progress and quality of the portion of the Work completed, and promptly report to the Owner (I) known deviations from the Contract Documents, (2) known deviations from the most recent construction schedule submitted by the Contractor, and (3) defects and deficiencies observed in the Work.</a:t>
            </a:r>
          </a:p>
          <a:p>
            <a:endParaRPr lang="en-US" dirty="0"/>
          </a:p>
        </p:txBody>
      </p:sp>
      <p:sp>
        <p:nvSpPr>
          <p:cNvPr id="8" name="BJPseudoFooter"/>
          <p:cNvSpPr txBox="1"/>
          <p:nvPr>
            <p:custDataLst>
              <p:tags r:id="rId1"/>
            </p:custDataLst>
          </p:nvPr>
        </p:nvSpPr>
        <p:spPr>
          <a:xfrm>
            <a:off x="5703138" y="9572109"/>
            <a:ext cx="5867312" cy="184666"/>
          </a:xfrm>
          <a:prstGeom prst="rect">
            <a:avLst/>
          </a:prstGeom>
          <a:noFill/>
        </p:spPr>
        <p:txBody>
          <a:bodyPr vert="horz" wrap="none" rtlCol="0">
            <a:spAutoFit/>
          </a:bodyPr>
          <a:lstStyle/>
          <a:p>
            <a:pPr algn="ctr"/>
            <a:r>
              <a:rPr lang="en-US" sz="600" i="1" dirty="0">
                <a:solidFill>
                  <a:srgbClr val="000000"/>
                </a:solidFill>
                <a:latin typeface="Arial" panose="020B0604020202020204" pitchFamily="34" charset="0"/>
              </a:rPr>
              <a:t>© 2024 by The Hartford. Classification: Company Confidential. No part of this document may be reproduced, published or used without the permission of The Hartford.</a:t>
            </a:r>
          </a:p>
        </p:txBody>
      </p:sp>
    </p:spTree>
    <p:extLst>
      <p:ext uri="{BB962C8B-B14F-4D97-AF65-F5344CB8AC3E}">
        <p14:creationId xmlns:p14="http://schemas.microsoft.com/office/powerpoint/2010/main" val="2071275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1 by The Hartford. Classification: Company Confidential. No part of this document may be reproduced, published or used without the permission of The Hartford."/>
  <p:tag name="BJHEADERFOOTERTEXTMARKING" val="© 2021 by The Hartford. Classification: Company Confidential. No part of this document may be reproduced, published or used without the permission of The Hartford."/>
</p:tagLst>
</file>

<file path=ppt/theme/theme1.xml><?xml version="1.0" encoding="utf-8"?>
<a:theme xmlns:a="http://schemas.openxmlformats.org/drawingml/2006/main" name="Default Design">
  <a:themeElements>
    <a:clrScheme name="Custom 7">
      <a:dk1>
        <a:srgbClr val="484848"/>
      </a:dk1>
      <a:lt1>
        <a:srgbClr val="F8F8F8"/>
      </a:lt1>
      <a:dk2>
        <a:srgbClr val="484848"/>
      </a:dk2>
      <a:lt2>
        <a:srgbClr val="B6D3E9"/>
      </a:lt2>
      <a:accent1>
        <a:srgbClr val="F7941F"/>
      </a:accent1>
      <a:accent2>
        <a:srgbClr val="009CD8"/>
      </a:accent2>
      <a:accent3>
        <a:srgbClr val="DC3942"/>
      </a:accent3>
      <a:accent4>
        <a:srgbClr val="058F96"/>
      </a:accent4>
      <a:accent5>
        <a:srgbClr val="4D4369"/>
      </a:accent5>
      <a:accent6>
        <a:srgbClr val="009053"/>
      </a:accent6>
      <a:hlink>
        <a:srgbClr val="3A5A78"/>
      </a:hlink>
      <a:folHlink>
        <a:srgbClr val="4D436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6D3E9"/>
        </a:accent1>
        <a:accent2>
          <a:srgbClr val="822B2F"/>
        </a:accent2>
        <a:accent3>
          <a:srgbClr val="FFFFFF"/>
        </a:accent3>
        <a:accent4>
          <a:srgbClr val="000000"/>
        </a:accent4>
        <a:accent5>
          <a:srgbClr val="D7E6F2"/>
        </a:accent5>
        <a:accent6>
          <a:srgbClr val="75262A"/>
        </a:accent6>
        <a:hlink>
          <a:srgbClr val="3A5A78"/>
        </a:hlink>
        <a:folHlink>
          <a:srgbClr val="4848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The Hartford Colors">
      <a:dk1>
        <a:srgbClr val="484848"/>
      </a:dk1>
      <a:lt1>
        <a:srgbClr val="FFFFFF"/>
      </a:lt1>
      <a:dk2>
        <a:srgbClr val="3A5A78"/>
      </a:dk2>
      <a:lt2>
        <a:srgbClr val="B6D3E9"/>
      </a:lt2>
      <a:accent1>
        <a:srgbClr val="F6B413"/>
      </a:accent1>
      <a:accent2>
        <a:srgbClr val="009CD8"/>
      </a:accent2>
      <a:accent3>
        <a:srgbClr val="009053"/>
      </a:accent3>
      <a:accent4>
        <a:srgbClr val="F7941F"/>
      </a:accent4>
      <a:accent5>
        <a:srgbClr val="058F96"/>
      </a:accent5>
      <a:accent6>
        <a:srgbClr val="4D4369"/>
      </a:accent6>
      <a:hlink>
        <a:srgbClr val="3A5A78"/>
      </a:hlink>
      <a:folHlink>
        <a:srgbClr val="4D436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6D3E9"/>
        </a:accent1>
        <a:accent2>
          <a:srgbClr val="822B2F"/>
        </a:accent2>
        <a:accent3>
          <a:srgbClr val="FFFFFF"/>
        </a:accent3>
        <a:accent4>
          <a:srgbClr val="000000"/>
        </a:accent4>
        <a:accent5>
          <a:srgbClr val="D7E6F2"/>
        </a:accent5>
        <a:accent6>
          <a:srgbClr val="75262A"/>
        </a:accent6>
        <a:hlink>
          <a:srgbClr val="3A5A78"/>
        </a:hlink>
        <a:folHlink>
          <a:srgbClr val="4848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EDDB7D2-CC3C-448B-AFC5-BE2B258FAD35}" vid="{17BE9D80-6F51-462D-9BD2-D42EBCAA35E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3b25754d-024a-43c2-8ac8-dabf3de22e95" value=""/>
</sisl>
</file>

<file path=customXml/item2.xml>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arentListItemID xmlns="e41776cb-f1e4-4db6-9f53-c61fb189f18a" xsi:nil="true"/>
    <_dlc_DocId xmlns="9bb93603-0383-4dc3-94c0-d838e010d382">D657ZVAK56N3-157-355</_dlc_DocId>
    <_dlc_DocIdUrl xmlns="9bb93603-0383-4dc3-94c0-d838e010d382">
      <Url>http://iconnect.thehartford.com/WorkTools/Organization/Brand/_layouts/15/DocIdRedir.aspx?ID=D657ZVAK56N3-157-355</Url>
      <Description>D657ZVAK56N3-157-355</Description>
    </_dlc_DocIdUrl>
  </documentManagement>
</p:properties>
</file>

<file path=customXml/item4.xml>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6.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jNiMjU3NTRkLTAyNGEtNDNjMi04YWM4LWRhYmYzZGUyMmU5NSIgdmFsdWU9IiIgeG1sbnM9Imh0dHA6Ly93d3cuYm9sZG9uamFtZXMuY29tLzIwMDgvMDEvc2llL2ludGVybmFsL2xhYmVsIiAvPjxlbGVtZW50IHVpZD0iaWRfY2xhc3NpZmljYXRpb25fY29uZmlkZW50aWFsIiB2YWx1ZT0iIiB4bWxucz0iaHR0cDovL3d3dy5ib2xkb25qYW1lcy5jb20vMjAwOC8wMS9zaWUvaW50ZXJuYWwvbGFiZWwiIC8+PC9zaXNsPjxVc2VyTmFtZT5BRDFcRFQ4NDg0MjwvVXNlck5hbWU+PERhdGVUaW1lPjMvMTAvMjAxOSA0OjE4OjEzIEFNPC9EYXRlVGltZT48TGFiZWxTdHJpbmc+Q29tcGFueSBDb25maWRlbnRpYWw8L0xhYmVsU3RyaW5nPjwvaXRlbT48L2xhYmVsSGlzdG9yeT4=</Value>
</WrappedLabelHistory>
</file>

<file path=customXml/item7.xml><?xml version="1.0" encoding="utf-8"?>
<ct:contentTypeSchema xmlns:ct="http://schemas.microsoft.com/office/2006/metadata/contentType" xmlns:ma="http://schemas.microsoft.com/office/2006/metadata/properties/metaAttributes" ct:_="" ma:_="" ma:contentTypeName="Document" ma:contentTypeID="0x01010067494878D4AC6B42AE961535AE294E1A" ma:contentTypeVersion="3" ma:contentTypeDescription="Create a new document." ma:contentTypeScope="" ma:versionID="3cf48adff6bf995d2412dc17eda949ff">
  <xsd:schema xmlns:xsd="http://www.w3.org/2001/XMLSchema" xmlns:xs="http://www.w3.org/2001/XMLSchema" xmlns:p="http://schemas.microsoft.com/office/2006/metadata/properties" xmlns:ns1="http://schemas.microsoft.com/sharepoint/v3" xmlns:ns2="9bb93603-0383-4dc3-94c0-d838e010d382" xmlns:ns3="e41776cb-f1e4-4db6-9f53-c61fb189f18a" targetNamespace="http://schemas.microsoft.com/office/2006/metadata/properties" ma:root="true" ma:fieldsID="8514c56c8a1f6390237e3354e4e76ccb" ns1:_="" ns2:_="" ns3:_="">
    <xsd:import namespace="http://schemas.microsoft.com/sharepoint/v3"/>
    <xsd:import namespace="9bb93603-0383-4dc3-94c0-d838e010d382"/>
    <xsd:import namespace="e41776cb-f1e4-4db6-9f53-c61fb189f18a"/>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ParentList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b93603-0383-4dc3-94c0-d838e010d38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41776cb-f1e4-4db6-9f53-c61fb189f18a" elementFormDefault="qualified">
    <xsd:import namespace="http://schemas.microsoft.com/office/2006/documentManagement/types"/>
    <xsd:import namespace="http://schemas.microsoft.com/office/infopath/2007/PartnerControls"/>
    <xsd:element name="ParentListItemID" ma:index="13" nillable="true" ma:displayName="ParentListItemID" ma:hidden="true" ma:internalName="ParentListItemID"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E4D6F4-E19E-4086-BC29-702F47B0A872}">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424486A8-E34C-452A-AF77-BD9BF05BE70E}">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91CAAC60-F163-4857-A62E-D8F1E485AC89}">
  <ds:schemaRefs>
    <ds:schemaRef ds:uri="http://schemas.microsoft.com/office/2006/documentManagement/types"/>
    <ds:schemaRef ds:uri="http://schemas.openxmlformats.org/package/2006/metadata/core-properties"/>
    <ds:schemaRef ds:uri="http://purl.org/dc/elements/1.1/"/>
    <ds:schemaRef ds:uri="http://www.w3.org/XML/1998/namespace"/>
    <ds:schemaRef ds:uri="9bb93603-0383-4dc3-94c0-d838e010d382"/>
    <ds:schemaRef ds:uri="e41776cb-f1e4-4db6-9f53-c61fb189f18a"/>
    <ds:schemaRef ds:uri="http://purl.org/dc/terms/"/>
    <ds:schemaRef ds:uri="http://schemas.microsoft.com/office/infopath/2007/PartnerControls"/>
    <ds:schemaRef ds:uri="http://schemas.microsoft.com/sharepoint/v3"/>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CBC05ECA-A406-44CF-ADDE-79B762CF485B}">
  <ds:schemaRefs>
    <ds:schemaRef ds:uri="http://www.w3.org/2001/XMLSchema"/>
    <ds:schemaRef ds:uri="http://www.boldonjames.com/2008/01/sie/internal/label"/>
  </ds:schemaRefs>
</ds:datastoreItem>
</file>

<file path=customXml/itemProps5.xml><?xml version="1.0" encoding="utf-8"?>
<ds:datastoreItem xmlns:ds="http://schemas.openxmlformats.org/officeDocument/2006/customXml" ds:itemID="{9AD2065D-A6FE-4C92-BEBD-E7FFDFE58DC6}">
  <ds:schemaRefs>
    <ds:schemaRef ds:uri="http://schemas.microsoft.com/sharepoint/events"/>
  </ds:schemaRefs>
</ds:datastoreItem>
</file>

<file path=customXml/itemProps6.xml><?xml version="1.0" encoding="utf-8"?>
<ds:datastoreItem xmlns:ds="http://schemas.openxmlformats.org/officeDocument/2006/customXml" ds:itemID="{537ECEA5-8525-4F6A-8AF2-99DCBF1ED984}">
  <ds:schemaRefs>
    <ds:schemaRef ds:uri="http://www.w3.org/2001/XMLSchema"/>
    <ds:schemaRef ds:uri="http://www.boldonjames.com/2016/02/Classifier/internal/wrappedLabelHistory"/>
  </ds:schemaRefs>
</ds:datastoreItem>
</file>

<file path=customXml/itemProps7.xml><?xml version="1.0" encoding="utf-8"?>
<ds:datastoreItem xmlns:ds="http://schemas.openxmlformats.org/officeDocument/2006/customXml" ds:itemID="{A04EB0E7-D15A-4C91-86C6-A40BBD20F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b93603-0383-4dc3-94c0-d838e010d382"/>
    <ds:schemaRef ds:uri="e41776cb-f1e4-4db6-9f53-c61fb189f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A5DAB40E-92AA-4F2E-B9DA-35FEBE368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4175</TotalTime>
  <Words>7061</Words>
  <Application>Microsoft Office PowerPoint</Application>
  <PresentationFormat>Custom</PresentationFormat>
  <Paragraphs>379</Paragraphs>
  <Slides>36</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Inter</vt:lpstr>
      <vt:lpstr>Wingdings</vt:lpstr>
      <vt:lpstr>Default Design</vt:lpstr>
      <vt:lpstr>Default Design</vt:lpstr>
      <vt:lpstr>Health, Safety &amp; Wellness and The Design Professional</vt:lpstr>
      <vt:lpstr>Agenda</vt:lpstr>
      <vt:lpstr>Phase 1 – The Contract </vt:lpstr>
      <vt:lpstr>Contract Language</vt:lpstr>
      <vt:lpstr>Contract Language – Specific is Terrific!</vt:lpstr>
      <vt:lpstr>Contract Language – the Good, the Bad and the Ugly</vt:lpstr>
      <vt:lpstr>Contract Language – the Good, the Bad and the Ugly</vt:lpstr>
      <vt:lpstr>Contract Language – the Good, the Bad and the Ugly</vt:lpstr>
      <vt:lpstr>AIA Language</vt:lpstr>
      <vt:lpstr>AIA Language</vt:lpstr>
      <vt:lpstr>Phase 2 – Design Phase </vt:lpstr>
      <vt:lpstr>Design Phase</vt:lpstr>
      <vt:lpstr>Phase 3 – Construction Administration </vt:lpstr>
      <vt:lpstr>Construction Phase</vt:lpstr>
      <vt:lpstr>Case Law Regarding Duty – Kansas (actual knowledge or duty assumed by contract or conduct)</vt:lpstr>
      <vt:lpstr>Case Law Regarding Duty – Cases cited in Hanna, 662 P.2d 243 (Kan. 1983) – Montana, D.C., Maryland, and Arkansas</vt:lpstr>
      <vt:lpstr>Case Law Regarding Duty – Cases cited in Hanna, 662 P.2d 243 (Kan. 1983) (Cont.) – Michigan and Illinois</vt:lpstr>
      <vt:lpstr>Case Law Regarding Duty – Case citing in Hanna, 662 P.2d 243 (Kan. 1983) (Cont.) – Mississippi</vt:lpstr>
      <vt:lpstr>Case Law Regarding Duty – Pennsylvania and Ohio</vt:lpstr>
      <vt:lpstr>Case Law Regarding Duty – Iowa and Colorado</vt:lpstr>
      <vt:lpstr>But What About Ethics?</vt:lpstr>
      <vt:lpstr>What is the Best Practice?</vt:lpstr>
      <vt:lpstr>Construction Phase</vt:lpstr>
      <vt:lpstr>Claim Studies</vt:lpstr>
      <vt:lpstr>Top Loss Event Trends</vt:lpstr>
      <vt:lpstr>Architects and Third-Party Injury Claims</vt:lpstr>
      <vt:lpstr>Engineers and Third-Party Injury Claims</vt:lpstr>
      <vt:lpstr>Engineers and Third-Party Injury Claims (Cont.)</vt:lpstr>
      <vt:lpstr>Design Professionals and the ADA/FHA</vt:lpstr>
      <vt:lpstr>Dispute Resolution Options</vt:lpstr>
      <vt:lpstr>Do you always report subpoenas to your professional liability carrier?</vt:lpstr>
      <vt:lpstr>Not Always “Just A Subpoena”…</vt:lpstr>
      <vt:lpstr>Questions?</vt:lpstr>
      <vt:lpstr>Conclusion</vt:lpstr>
      <vt:lpstr>Contact Information</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wc80951</dc:creator>
  <cp:keywords>#C0nf1d3nti@l# #Sh0w-F00t3r#</cp:keywords>
  <cp:lastModifiedBy>Nemanja Roncevic</cp:lastModifiedBy>
  <cp:revision>208</cp:revision>
  <dcterms:created xsi:type="dcterms:W3CDTF">2014-06-18T16:10:36Z</dcterms:created>
  <dcterms:modified xsi:type="dcterms:W3CDTF">2024-04-25T09:25:12Z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0x01010067494878D4AC6B42AE961535AE294E1A</vt:lpwstr>
  </property>
  <property fmtid="{D5CDD505-2E9C-101B-9397-08002B2CF9AE}" pid="3" name="PublishingExpirationDate">
    <vt:lpwstr/>
  </property>
  <property fmtid="{D5CDD505-2E9C-101B-9397-08002B2CF9AE}" pid="4" name="PublishingStartDate">
    <vt:lpwstr/>
  </property>
  <property fmtid="{D5CDD505-2E9C-101B-9397-08002B2CF9AE}" pid="5" name="_dlc_DocIdItemGuid">
    <vt:lpwstr>7d99ff51-034c-4938-a368-4d97a504aa49</vt:lpwstr>
  </property>
  <property fmtid="{D5CDD505-2E9C-101B-9397-08002B2CF9AE}" pid="6" name="docIndexRef">
    <vt:lpwstr>35adb94b-6fd8-457b-88ac-9f51a4b6bb16</vt:lpwstr>
  </property>
  <property fmtid="{D5CDD505-2E9C-101B-9397-08002B2CF9AE}" pid="7" name="bjSaver">
    <vt:lpwstr>i47IwjpdPfHWnTOHeEQ2ck1I4FWuYXSW</vt:lpwstr>
  </property>
  <property fmtid="{D5CDD505-2E9C-101B-9397-08002B2CF9AE}" pid="8" name="bjDocumentSecurityLabel">
    <vt:lpwstr>Company Confidential</vt:lpwstr>
  </property>
  <property fmtid="{D5CDD505-2E9C-101B-9397-08002B2CF9AE}" pid="9" name="bjLabelHistoryID">
    <vt:lpwstr>{537ECEA5-8525-4F6A-8AF2-99DCBF1ED984}</vt:lpwstr>
  </property>
  <property fmtid="{D5CDD505-2E9C-101B-9397-08002B2CF9AE}" pid="10"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11" name="bjDocumentLabelXML-0">
    <vt:lpwstr>ames.com/2008/01/sie/internal/label"&gt;&lt;element uid="id_classification_confidential" value="" /&gt;&lt;element uid="3b25754d-024a-43c2-8ac8-dabf3de22e95" value="" /&gt;&lt;/sisl&gt;</vt:lpwstr>
  </property>
  <property fmtid="{D5CDD505-2E9C-101B-9397-08002B2CF9AE}" pid="12" name="bjClsUserRVM">
    <vt:lpwstr>[]</vt:lpwstr>
  </property>
  <property fmtid="{D5CDD505-2E9C-101B-9397-08002B2CF9AE}" pid="13" name="bjSlideMasterFooterText">
    <vt:lpwstr>© 2021 by The Hartford. Classification: Company Confidential. No part of this document may be reproduced, published or used without the permission of The Hartford.</vt:lpwstr>
  </property>
  <property fmtid="{D5CDD505-2E9C-101B-9397-08002B2CF9AE}" pid="14" name="MSIP_Label_e12ec1e4-f08d-4db9-9ea3-a141370d52a9_Enabled">
    <vt:lpwstr>true</vt:lpwstr>
  </property>
  <property fmtid="{D5CDD505-2E9C-101B-9397-08002B2CF9AE}" pid="15" name="MSIP_Label_e12ec1e4-f08d-4db9-9ea3-a141370d52a9_SetDate">
    <vt:lpwstr>2024-02-22T16:27:50Z</vt:lpwstr>
  </property>
  <property fmtid="{D5CDD505-2E9C-101B-9397-08002B2CF9AE}" pid="16" name="MSIP_Label_e12ec1e4-f08d-4db9-9ea3-a141370d52a9_Method">
    <vt:lpwstr>Privileged</vt:lpwstr>
  </property>
  <property fmtid="{D5CDD505-2E9C-101B-9397-08002B2CF9AE}" pid="17" name="MSIP_Label_e12ec1e4-f08d-4db9-9ea3-a141370d52a9_Name">
    <vt:lpwstr>CC - Show Footer</vt:lpwstr>
  </property>
  <property fmtid="{D5CDD505-2E9C-101B-9397-08002B2CF9AE}" pid="18" name="MSIP_Label_e12ec1e4-f08d-4db9-9ea3-a141370d52a9_SiteId">
    <vt:lpwstr>a311fc62-83f4-45f0-9502-1bb2247d4c8d</vt:lpwstr>
  </property>
  <property fmtid="{D5CDD505-2E9C-101B-9397-08002B2CF9AE}" pid="19" name="MSIP_Label_e12ec1e4-f08d-4db9-9ea3-a141370d52a9_ActionId">
    <vt:lpwstr>4f314f62-813c-477b-b65f-a522e76eda7a</vt:lpwstr>
  </property>
  <property fmtid="{D5CDD505-2E9C-101B-9397-08002B2CF9AE}" pid="20" name="MSIP_Label_e12ec1e4-f08d-4db9-9ea3-a141370d52a9_ContentBits">
    <vt:lpwstr>2</vt:lpwstr>
  </property>
  <property fmtid="{D5CDD505-2E9C-101B-9397-08002B2CF9AE}" pid="21" name="ClassificationContentMarkingFooterLocations">
    <vt:lpwstr>Default Design:4</vt:lpwstr>
  </property>
  <property fmtid="{D5CDD505-2E9C-101B-9397-08002B2CF9AE}" pid="22" name="ClassificationContentMarkingFooterText">
    <vt:lpwstr>© 2024 by The Hartford. Classification: Company Confidential. No part of this document may be reproduced, published, or used without the permission of The Hartford.</vt:lpwstr>
  </property>
</Properties>
</file>