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theme/theme2.xml" ContentType="application/vnd.openxmlformats-officedocument.theme+xml"/>
  <Override PartName="/ppt/tags/tag1.xml" ContentType="application/vnd.openxmlformats-officedocument.presentationml.tags+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4.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5.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6.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7.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8.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notesSlides/notesSlide9.xml" ContentType="application/vnd.openxmlformats-officedocument.presentationml.notesSlide+xml"/>
  <Override PartName="/ppt/tags/tag20.xml" ContentType="application/vnd.openxmlformats-officedocument.presentationml.tags+xml"/>
  <Override PartName="/ppt/tags/tag21.xml" ContentType="application/vnd.openxmlformats-officedocument.presentationml.tags+xml"/>
  <Override PartName="/ppt/notesSlides/notesSlide10.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notesSlides/notesSlide11.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notesSlides/notesSlide12.xml" ContentType="application/vnd.openxmlformats-officedocument.presentationml.notesSlide+xml"/>
  <Override PartName="/ppt/tags/tag26.xml" ContentType="application/vnd.openxmlformats-officedocument.presentationml.tags+xml"/>
  <Override PartName="/ppt/tags/tag27.xml" ContentType="application/vnd.openxmlformats-officedocument.presentationml.tags+xml"/>
  <Override PartName="/ppt/notesSlides/notesSlide13.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notesSlides/notesSlide14.xml" ContentType="application/vnd.openxmlformats-officedocument.presentationml.notesSlide+xml"/>
  <Override PartName="/ppt/tags/tag30.xml" ContentType="application/vnd.openxmlformats-officedocument.presentationml.tags+xml"/>
  <Override PartName="/ppt/tags/tag31.xml" ContentType="application/vnd.openxmlformats-officedocument.presentationml.tags+xml"/>
  <Override PartName="/ppt/notesSlides/notesSlide15.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16.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notesSlides/notesSlide17.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notesSlides/notesSlide18.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notesSlides/notesSlide19.xml" ContentType="application/vnd.openxmlformats-officedocument.presentationml.notesSlide+xml"/>
  <Override PartName="/ppt/tags/tag40.xml" ContentType="application/vnd.openxmlformats-officedocument.presentationml.tags+xml"/>
  <Override PartName="/ppt/tags/tag41.xml" ContentType="application/vnd.openxmlformats-officedocument.presentationml.tags+xml"/>
  <Override PartName="/ppt/notesSlides/notesSlide20.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notesSlides/notesSlide21.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notesSlides/notesSlide22.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notesSlides/notesSlide23.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notesSlides/notesSlide24.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notesSlides/notesSlide25.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notesSlides/notesSlide26.xml" ContentType="application/vnd.openxmlformats-officedocument.presentationml.notesSlide+xml"/>
  <Override PartName="/ppt/tags/tag54.xml" ContentType="application/vnd.openxmlformats-officedocument.presentationml.tags+xml"/>
  <Override PartName="/ppt/tags/tag55.xml" ContentType="application/vnd.openxmlformats-officedocument.presentationml.tags+xml"/>
  <Override PartName="/ppt/notesSlides/notesSlide27.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notesSlides/notesSlide28.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notesSlides/notesSlide29.xml" ContentType="application/vnd.openxmlformats-officedocument.presentationml.notesSlide+xml"/>
  <Override PartName="/ppt/tags/tag60.xml" ContentType="application/vnd.openxmlformats-officedocument.presentationml.tags+xml"/>
  <Override PartName="/ppt/tags/tag61.xml" ContentType="application/vnd.openxmlformats-officedocument.presentationml.tags+xml"/>
  <Override PartName="/ppt/notesSlides/notesSlide30.xml" ContentType="application/vnd.openxmlformats-officedocument.presentationml.notesSlide+xml"/>
  <Override PartName="/ppt/tags/tag62.xml" ContentType="application/vnd.openxmlformats-officedocument.presentationml.tags+xml"/>
  <Override PartName="/ppt/tags/tag63.xml" ContentType="application/vnd.openxmlformats-officedocument.presentationml.tags+xml"/>
  <Override PartName="/ppt/notesSlides/notesSlide31.xml" ContentType="application/vnd.openxmlformats-officedocument.presentationml.notesSlide+xml"/>
  <Override PartName="/ppt/tags/tag64.xml" ContentType="application/vnd.openxmlformats-officedocument.presentationml.tags+xml"/>
  <Override PartName="/ppt/tags/tag65.xml" ContentType="application/vnd.openxmlformats-officedocument.presentationml.tags+xml"/>
  <Override PartName="/ppt/notesSlides/notesSlide32.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notesSlides/notesSlide33.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notesSlides/notesSlide34.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notesSlides/notesSlide35.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notesSlides/notesSlide36.xml" ContentType="application/vnd.openxmlformats-officedocument.presentationml.notesSlide+xml"/>
  <Override PartName="/ppt/tags/tag74.xml" ContentType="application/vnd.openxmlformats-officedocument.presentationml.tags+xml"/>
  <Override PartName="/ppt/tags/tag75.xml" ContentType="application/vnd.openxmlformats-officedocument.presentationml.tags+xml"/>
  <Override PartName="/ppt/notesSlides/notesSlide37.xml" ContentType="application/vnd.openxmlformats-officedocument.presentationml.notesSlide+xml"/>
  <Override PartName="/ppt/tags/tag76.xml" ContentType="application/vnd.openxmlformats-officedocument.presentationml.tags+xml"/>
  <Override PartName="/ppt/tags/tag77.xml" ContentType="application/vnd.openxmlformats-officedocument.presentationml.tags+xml"/>
  <Override PartName="/ppt/notesSlides/notesSlide38.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notesSlides/notesSlide39.xml" ContentType="application/vnd.openxmlformats-officedocument.presentationml.notesSlide+xml"/>
  <Override PartName="/ppt/tags/tag8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9"/>
  </p:sldMasterIdLst>
  <p:notesMasterIdLst>
    <p:notesMasterId r:id="rId49"/>
  </p:notesMasterIdLst>
  <p:handoutMasterIdLst>
    <p:handoutMasterId r:id="rId50"/>
  </p:handout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2" r:id="rId26"/>
    <p:sldId id="273" r:id="rId27"/>
    <p:sldId id="274" r:id="rId28"/>
    <p:sldId id="275" r:id="rId29"/>
    <p:sldId id="276" r:id="rId30"/>
    <p:sldId id="277" r:id="rId31"/>
    <p:sldId id="278" r:id="rId32"/>
    <p:sldId id="279" r:id="rId33"/>
    <p:sldId id="280" r:id="rId34"/>
    <p:sldId id="281" r:id="rId35"/>
    <p:sldId id="282" r:id="rId36"/>
    <p:sldId id="284" r:id="rId37"/>
    <p:sldId id="285" r:id="rId38"/>
    <p:sldId id="286" r:id="rId39"/>
    <p:sldId id="287" r:id="rId40"/>
    <p:sldId id="288" r:id="rId41"/>
    <p:sldId id="289" r:id="rId42"/>
    <p:sldId id="290" r:id="rId43"/>
    <p:sldId id="292" r:id="rId44"/>
    <p:sldId id="291" r:id="rId45"/>
    <p:sldId id="293" r:id="rId46"/>
    <p:sldId id="294" r:id="rId47"/>
    <p:sldId id="295" r:id="rId48"/>
  </p:sldIdLst>
  <p:sldSz cx="17273588" cy="9756775"/>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772257" algn="l" rtl="0" fontAlgn="base">
      <a:spcBef>
        <a:spcPct val="0"/>
      </a:spcBef>
      <a:spcAft>
        <a:spcPct val="0"/>
      </a:spcAft>
      <a:defRPr kern="1200">
        <a:solidFill>
          <a:schemeClr val="tx1"/>
        </a:solidFill>
        <a:latin typeface="Arial" charset="0"/>
        <a:ea typeface="+mn-ea"/>
        <a:cs typeface="+mn-cs"/>
      </a:defRPr>
    </a:lvl2pPr>
    <a:lvl3pPr marL="1544513" algn="l" rtl="0" fontAlgn="base">
      <a:spcBef>
        <a:spcPct val="0"/>
      </a:spcBef>
      <a:spcAft>
        <a:spcPct val="0"/>
      </a:spcAft>
      <a:defRPr kern="1200">
        <a:solidFill>
          <a:schemeClr val="tx1"/>
        </a:solidFill>
        <a:latin typeface="Arial" charset="0"/>
        <a:ea typeface="+mn-ea"/>
        <a:cs typeface="+mn-cs"/>
      </a:defRPr>
    </a:lvl3pPr>
    <a:lvl4pPr marL="2316770" algn="l" rtl="0" fontAlgn="base">
      <a:spcBef>
        <a:spcPct val="0"/>
      </a:spcBef>
      <a:spcAft>
        <a:spcPct val="0"/>
      </a:spcAft>
      <a:defRPr kern="1200">
        <a:solidFill>
          <a:schemeClr val="tx1"/>
        </a:solidFill>
        <a:latin typeface="Arial" charset="0"/>
        <a:ea typeface="+mn-ea"/>
        <a:cs typeface="+mn-cs"/>
      </a:defRPr>
    </a:lvl4pPr>
    <a:lvl5pPr marL="3089026" algn="l" rtl="0" fontAlgn="base">
      <a:spcBef>
        <a:spcPct val="0"/>
      </a:spcBef>
      <a:spcAft>
        <a:spcPct val="0"/>
      </a:spcAft>
      <a:defRPr kern="1200">
        <a:solidFill>
          <a:schemeClr val="tx1"/>
        </a:solidFill>
        <a:latin typeface="Arial" charset="0"/>
        <a:ea typeface="+mn-ea"/>
        <a:cs typeface="+mn-cs"/>
      </a:defRPr>
    </a:lvl5pPr>
    <a:lvl6pPr marL="3861283" algn="l" defTabSz="1544513" rtl="0" eaLnBrk="1" latinLnBrk="0" hangingPunct="1">
      <a:defRPr kern="1200">
        <a:solidFill>
          <a:schemeClr val="tx1"/>
        </a:solidFill>
        <a:latin typeface="Arial" charset="0"/>
        <a:ea typeface="+mn-ea"/>
        <a:cs typeface="+mn-cs"/>
      </a:defRPr>
    </a:lvl6pPr>
    <a:lvl7pPr marL="4633539" algn="l" defTabSz="1544513" rtl="0" eaLnBrk="1" latinLnBrk="0" hangingPunct="1">
      <a:defRPr kern="1200">
        <a:solidFill>
          <a:schemeClr val="tx1"/>
        </a:solidFill>
        <a:latin typeface="Arial" charset="0"/>
        <a:ea typeface="+mn-ea"/>
        <a:cs typeface="+mn-cs"/>
      </a:defRPr>
    </a:lvl7pPr>
    <a:lvl8pPr marL="5405796" algn="l" defTabSz="1544513" rtl="0" eaLnBrk="1" latinLnBrk="0" hangingPunct="1">
      <a:defRPr kern="1200">
        <a:solidFill>
          <a:schemeClr val="tx1"/>
        </a:solidFill>
        <a:latin typeface="Arial" charset="0"/>
        <a:ea typeface="+mn-ea"/>
        <a:cs typeface="+mn-cs"/>
      </a:defRPr>
    </a:lvl8pPr>
    <a:lvl9pPr marL="6178052" algn="l" defTabSz="1544513"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3073">
          <p15:clr>
            <a:srgbClr val="A4A3A4"/>
          </p15:clr>
        </p15:guide>
        <p15:guide id="4" pos="544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9053"/>
    <a:srgbClr val="4D4369"/>
    <a:srgbClr val="058F96"/>
    <a:srgbClr val="DC3942"/>
    <a:srgbClr val="F7941F"/>
    <a:srgbClr val="3A5A78"/>
    <a:srgbClr val="B6D3E9"/>
    <a:srgbClr val="5396B5"/>
    <a:srgbClr val="009CD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69C7853C-536D-4A76-A0AE-DD22124D55A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21" autoAdjust="0"/>
    <p:restoredTop sz="94701" autoAdjust="0"/>
  </p:normalViewPr>
  <p:slideViewPr>
    <p:cSldViewPr>
      <p:cViewPr varScale="1">
        <p:scale>
          <a:sx n="78" d="100"/>
          <a:sy n="78" d="100"/>
        </p:scale>
        <p:origin x="774" y="102"/>
      </p:cViewPr>
      <p:guideLst>
        <p:guide orient="horz" pos="2160"/>
        <p:guide pos="2880"/>
        <p:guide orient="horz" pos="3073"/>
        <p:guide pos="5441"/>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slide" Target="slides/slide30.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slide" Target="slides/slide33.xml"/><Relationship Id="rId47" Type="http://schemas.openxmlformats.org/officeDocument/2006/relationships/slide" Target="slides/slide38.xml"/><Relationship Id="rId50" Type="http://schemas.openxmlformats.org/officeDocument/2006/relationships/handoutMaster" Target="handoutMasters/handoutMaster1.xml"/><Relationship Id="rId7" Type="http://schemas.openxmlformats.org/officeDocument/2006/relationships/customXml" Target="../customXml/item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slide" Target="slides/slide32.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Master" Target="slideMasters/slideMaster1.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8" Type="http://schemas.openxmlformats.org/officeDocument/2006/relationships/customXml" Target="../customXml/item8.xml"/><Relationship Id="rId51"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Data 1</c:v>
                </c:pt>
              </c:strCache>
            </c:strRef>
          </c:tx>
          <c:spPr>
            <a:solidFill>
              <a:srgbClr val="F6B413"/>
            </a:solidFill>
            <a:ln>
              <a:solidFill>
                <a:schemeClr val="bg1"/>
              </a:solidFill>
            </a:ln>
          </c:spPr>
          <c:invertIfNegative val="0"/>
          <c:cat>
            <c:strRef>
              <c:f>Sheet1!$A$2</c:f>
              <c:strCache>
                <c:ptCount val="1"/>
                <c:pt idx="0">
                  <c:v>Category 1</c:v>
                </c:pt>
              </c:strCache>
            </c:strRef>
          </c:cat>
          <c:val>
            <c:numRef>
              <c:f>Sheet1!$B$2</c:f>
              <c:numCache>
                <c:formatCode>General</c:formatCode>
                <c:ptCount val="1"/>
                <c:pt idx="0">
                  <c:v>6</c:v>
                </c:pt>
              </c:numCache>
            </c:numRef>
          </c:val>
          <c:extLst xmlns:c16r2="http://schemas.microsoft.com/office/drawing/2015/06/chart">
            <c:ext xmlns:c16="http://schemas.microsoft.com/office/drawing/2014/chart" uri="{C3380CC4-5D6E-409C-BE32-E72D297353CC}">
              <c16:uniqueId val="{00000000-2574-6143-AA4F-95DE8C9776D8}"/>
            </c:ext>
          </c:extLst>
        </c:ser>
        <c:ser>
          <c:idx val="1"/>
          <c:order val="1"/>
          <c:tx>
            <c:strRef>
              <c:f>Sheet1!$C$1</c:f>
              <c:strCache>
                <c:ptCount val="1"/>
                <c:pt idx="0">
                  <c:v>Data 2</c:v>
                </c:pt>
              </c:strCache>
            </c:strRef>
          </c:tx>
          <c:spPr>
            <a:solidFill>
              <a:srgbClr val="75A4DD"/>
            </a:solidFill>
            <a:ln>
              <a:solidFill>
                <a:schemeClr val="bg1"/>
              </a:solidFill>
            </a:ln>
          </c:spPr>
          <c:invertIfNegative val="0"/>
          <c:dPt>
            <c:idx val="0"/>
            <c:invertIfNegative val="0"/>
            <c:bubble3D val="0"/>
            <c:spPr>
              <a:solidFill>
                <a:srgbClr val="009CD8"/>
              </a:solidFill>
              <a:ln>
                <a:solidFill>
                  <a:schemeClr val="bg1"/>
                </a:solidFill>
              </a:ln>
            </c:spPr>
          </c:dPt>
          <c:cat>
            <c:strRef>
              <c:f>Sheet1!$A$2</c:f>
              <c:strCache>
                <c:ptCount val="1"/>
                <c:pt idx="0">
                  <c:v>Category 1</c:v>
                </c:pt>
              </c:strCache>
            </c:strRef>
          </c:cat>
          <c:val>
            <c:numRef>
              <c:f>Sheet1!$C$2</c:f>
              <c:numCache>
                <c:formatCode>General</c:formatCode>
                <c:ptCount val="1"/>
                <c:pt idx="0">
                  <c:v>5</c:v>
                </c:pt>
              </c:numCache>
            </c:numRef>
          </c:val>
          <c:extLst xmlns:c16r2="http://schemas.microsoft.com/office/drawing/2015/06/chart">
            <c:ext xmlns:c16="http://schemas.microsoft.com/office/drawing/2014/chart" uri="{C3380CC4-5D6E-409C-BE32-E72D297353CC}">
              <c16:uniqueId val="{00000001-2574-6143-AA4F-95DE8C9776D8}"/>
            </c:ext>
          </c:extLst>
        </c:ser>
        <c:ser>
          <c:idx val="2"/>
          <c:order val="2"/>
          <c:tx>
            <c:strRef>
              <c:f>Sheet1!$D$1</c:f>
              <c:strCache>
                <c:ptCount val="1"/>
                <c:pt idx="0">
                  <c:v>Data 3</c:v>
                </c:pt>
              </c:strCache>
            </c:strRef>
          </c:tx>
          <c:spPr>
            <a:solidFill>
              <a:srgbClr val="018852"/>
            </a:solidFill>
            <a:ln>
              <a:solidFill>
                <a:schemeClr val="bg1"/>
              </a:solidFill>
            </a:ln>
          </c:spPr>
          <c:invertIfNegative val="0"/>
          <c:dPt>
            <c:idx val="0"/>
            <c:invertIfNegative val="0"/>
            <c:bubble3D val="0"/>
            <c:spPr>
              <a:solidFill>
                <a:srgbClr val="009053"/>
              </a:solidFill>
              <a:ln>
                <a:solidFill>
                  <a:schemeClr val="bg1"/>
                </a:solidFill>
              </a:ln>
            </c:spPr>
          </c:dPt>
          <c:cat>
            <c:strRef>
              <c:f>Sheet1!$A$2</c:f>
              <c:strCache>
                <c:ptCount val="1"/>
                <c:pt idx="0">
                  <c:v>Category 1</c:v>
                </c:pt>
              </c:strCache>
            </c:strRef>
          </c:cat>
          <c:val>
            <c:numRef>
              <c:f>Sheet1!$D$2</c:f>
              <c:numCache>
                <c:formatCode>General</c:formatCode>
                <c:ptCount val="1"/>
                <c:pt idx="0">
                  <c:v>7</c:v>
                </c:pt>
              </c:numCache>
            </c:numRef>
          </c:val>
          <c:extLst xmlns:c16r2="http://schemas.microsoft.com/office/drawing/2015/06/chart">
            <c:ext xmlns:c16="http://schemas.microsoft.com/office/drawing/2014/chart" uri="{C3380CC4-5D6E-409C-BE32-E72D297353CC}">
              <c16:uniqueId val="{00000002-2574-6143-AA4F-95DE8C9776D8}"/>
            </c:ext>
          </c:extLst>
        </c:ser>
        <c:ser>
          <c:idx val="3"/>
          <c:order val="3"/>
          <c:tx>
            <c:strRef>
              <c:f>Sheet1!$E$1</c:f>
              <c:strCache>
                <c:ptCount val="1"/>
                <c:pt idx="0">
                  <c:v>Data 4</c:v>
                </c:pt>
              </c:strCache>
            </c:strRef>
          </c:tx>
          <c:spPr>
            <a:solidFill>
              <a:srgbClr val="F7941F"/>
            </a:solidFill>
            <a:ln>
              <a:solidFill>
                <a:schemeClr val="bg1"/>
              </a:solidFill>
            </a:ln>
          </c:spPr>
          <c:invertIfNegative val="0"/>
          <c:cat>
            <c:strRef>
              <c:f>Sheet1!$A$2</c:f>
              <c:strCache>
                <c:ptCount val="1"/>
                <c:pt idx="0">
                  <c:v>Category 1</c:v>
                </c:pt>
              </c:strCache>
            </c:strRef>
          </c:cat>
          <c:val>
            <c:numRef>
              <c:f>Sheet1!$E$2</c:f>
              <c:numCache>
                <c:formatCode>General</c:formatCode>
                <c:ptCount val="1"/>
                <c:pt idx="0">
                  <c:v>4</c:v>
                </c:pt>
              </c:numCache>
            </c:numRef>
          </c:val>
          <c:extLst xmlns:c16r2="http://schemas.microsoft.com/office/drawing/2015/06/chart">
            <c:ext xmlns:c16="http://schemas.microsoft.com/office/drawing/2014/chart" uri="{C3380CC4-5D6E-409C-BE32-E72D297353CC}">
              <c16:uniqueId val="{00000003-2574-6143-AA4F-95DE8C9776D8}"/>
            </c:ext>
          </c:extLst>
        </c:ser>
        <c:ser>
          <c:idx val="4"/>
          <c:order val="4"/>
          <c:tx>
            <c:strRef>
              <c:f>Sheet1!$F$1</c:f>
              <c:strCache>
                <c:ptCount val="1"/>
                <c:pt idx="0">
                  <c:v>Data 5</c:v>
                </c:pt>
              </c:strCache>
            </c:strRef>
          </c:tx>
          <c:spPr>
            <a:solidFill>
              <a:srgbClr val="058F96"/>
            </a:solidFill>
            <a:ln>
              <a:solidFill>
                <a:schemeClr val="bg1"/>
              </a:solidFill>
            </a:ln>
          </c:spPr>
          <c:invertIfNegative val="0"/>
          <c:cat>
            <c:strRef>
              <c:f>Sheet1!$A$2</c:f>
              <c:strCache>
                <c:ptCount val="1"/>
                <c:pt idx="0">
                  <c:v>Category 1</c:v>
                </c:pt>
              </c:strCache>
            </c:strRef>
          </c:cat>
          <c:val>
            <c:numRef>
              <c:f>Sheet1!$F$2</c:f>
              <c:numCache>
                <c:formatCode>General</c:formatCode>
                <c:ptCount val="1"/>
                <c:pt idx="0">
                  <c:v>6</c:v>
                </c:pt>
              </c:numCache>
            </c:numRef>
          </c:val>
          <c:extLst xmlns:c16r2="http://schemas.microsoft.com/office/drawing/2015/06/chart">
            <c:ext xmlns:c16="http://schemas.microsoft.com/office/drawing/2014/chart" uri="{C3380CC4-5D6E-409C-BE32-E72D297353CC}">
              <c16:uniqueId val="{00000004-2574-6143-AA4F-95DE8C9776D8}"/>
            </c:ext>
          </c:extLst>
        </c:ser>
        <c:ser>
          <c:idx val="5"/>
          <c:order val="5"/>
          <c:tx>
            <c:strRef>
              <c:f>Sheet1!$G$1</c:f>
              <c:strCache>
                <c:ptCount val="1"/>
                <c:pt idx="0">
                  <c:v>Data 6</c:v>
                </c:pt>
              </c:strCache>
            </c:strRef>
          </c:tx>
          <c:spPr>
            <a:solidFill>
              <a:srgbClr val="4D4369"/>
            </a:solidFill>
            <a:ln>
              <a:solidFill>
                <a:schemeClr val="bg1"/>
              </a:solidFill>
            </a:ln>
          </c:spPr>
          <c:invertIfNegative val="0"/>
          <c:cat>
            <c:strRef>
              <c:f>Sheet1!$A$2</c:f>
              <c:strCache>
                <c:ptCount val="1"/>
                <c:pt idx="0">
                  <c:v>Category 1</c:v>
                </c:pt>
              </c:strCache>
            </c:strRef>
          </c:cat>
          <c:val>
            <c:numRef>
              <c:f>Sheet1!$G$2</c:f>
              <c:numCache>
                <c:formatCode>General</c:formatCode>
                <c:ptCount val="1"/>
                <c:pt idx="0">
                  <c:v>9</c:v>
                </c:pt>
              </c:numCache>
            </c:numRef>
          </c:val>
          <c:extLst xmlns:c16r2="http://schemas.microsoft.com/office/drawing/2015/06/chart">
            <c:ext xmlns:c16="http://schemas.microsoft.com/office/drawing/2014/chart" uri="{C3380CC4-5D6E-409C-BE32-E72D297353CC}">
              <c16:uniqueId val="{00000005-2574-6143-AA4F-95DE8C9776D8}"/>
            </c:ext>
          </c:extLst>
        </c:ser>
        <c:ser>
          <c:idx val="6"/>
          <c:order val="6"/>
          <c:tx>
            <c:strRef>
              <c:f>Sheet1!$H$1</c:f>
              <c:strCache>
                <c:ptCount val="1"/>
                <c:pt idx="0">
                  <c:v>Data 7</c:v>
                </c:pt>
              </c:strCache>
            </c:strRef>
          </c:tx>
          <c:spPr>
            <a:solidFill>
              <a:srgbClr val="DC3942"/>
            </a:solidFill>
            <a:ln>
              <a:solidFill>
                <a:schemeClr val="bg1"/>
              </a:solidFill>
            </a:ln>
          </c:spPr>
          <c:invertIfNegative val="0"/>
          <c:cat>
            <c:strRef>
              <c:f>Sheet1!$A$2</c:f>
              <c:strCache>
                <c:ptCount val="1"/>
                <c:pt idx="0">
                  <c:v>Category 1</c:v>
                </c:pt>
              </c:strCache>
            </c:strRef>
          </c:cat>
          <c:val>
            <c:numRef>
              <c:f>Sheet1!$H$2</c:f>
              <c:numCache>
                <c:formatCode>General</c:formatCode>
                <c:ptCount val="1"/>
                <c:pt idx="0">
                  <c:v>7</c:v>
                </c:pt>
              </c:numCache>
            </c:numRef>
          </c:val>
          <c:extLst xmlns:c16r2="http://schemas.microsoft.com/office/drawing/2015/06/chart">
            <c:ext xmlns:c16="http://schemas.microsoft.com/office/drawing/2014/chart" uri="{C3380CC4-5D6E-409C-BE32-E72D297353CC}">
              <c16:uniqueId val="{00000006-2574-6143-AA4F-95DE8C9776D8}"/>
            </c:ext>
          </c:extLst>
        </c:ser>
        <c:dLbls>
          <c:showLegendKey val="0"/>
          <c:showVal val="0"/>
          <c:showCatName val="0"/>
          <c:showSerName val="0"/>
          <c:showPercent val="0"/>
          <c:showBubbleSize val="0"/>
        </c:dLbls>
        <c:gapWidth val="150"/>
        <c:axId val="247181992"/>
        <c:axId val="247180424"/>
      </c:barChart>
      <c:catAx>
        <c:axId val="247181992"/>
        <c:scaling>
          <c:orientation val="minMax"/>
        </c:scaling>
        <c:delete val="0"/>
        <c:axPos val="b"/>
        <c:numFmt formatCode="General" sourceLinked="1"/>
        <c:majorTickMark val="out"/>
        <c:minorTickMark val="none"/>
        <c:tickLblPos val="nextTo"/>
        <c:txPr>
          <a:bodyPr/>
          <a:lstStyle/>
          <a:p>
            <a:pPr>
              <a:defRPr sz="1000"/>
            </a:pPr>
            <a:endParaRPr lang="en-US"/>
          </a:p>
        </c:txPr>
        <c:crossAx val="247180424"/>
        <c:crosses val="autoZero"/>
        <c:auto val="1"/>
        <c:lblAlgn val="ctr"/>
        <c:lblOffset val="100"/>
        <c:noMultiLvlLbl val="0"/>
      </c:catAx>
      <c:valAx>
        <c:axId val="247180424"/>
        <c:scaling>
          <c:orientation val="minMax"/>
        </c:scaling>
        <c:delete val="0"/>
        <c:axPos val="l"/>
        <c:majorGridlines/>
        <c:numFmt formatCode="General" sourceLinked="1"/>
        <c:majorTickMark val="out"/>
        <c:minorTickMark val="none"/>
        <c:tickLblPos val="nextTo"/>
        <c:txPr>
          <a:bodyPr/>
          <a:lstStyle/>
          <a:p>
            <a:pPr>
              <a:defRPr sz="1000"/>
            </a:pPr>
            <a:endParaRPr lang="en-US"/>
          </a:p>
        </c:txPr>
        <c:crossAx val="247181992"/>
        <c:crosses val="autoZero"/>
        <c:crossBetween val="between"/>
      </c:valAx>
      <c:spPr>
        <a:noFill/>
        <a:ln w="25371">
          <a:noFill/>
        </a:ln>
      </c:spPr>
    </c:plotArea>
    <c:legend>
      <c:legendPos val="r"/>
      <c:overlay val="0"/>
      <c:txPr>
        <a:bodyPr/>
        <a:lstStyle/>
        <a:p>
          <a:pPr>
            <a:defRPr sz="1200"/>
          </a:pPr>
          <a:endParaRPr lang="en-US"/>
        </a:p>
      </c:txPr>
    </c:legend>
    <c:plotVisOnly val="1"/>
    <c:dispBlanksAs val="gap"/>
    <c:showDLblsOverMax val="0"/>
  </c:chart>
  <c:txPr>
    <a:bodyPr/>
    <a:lstStyle/>
    <a:p>
      <a:pPr>
        <a:defRPr sz="1598">
          <a:solidFill>
            <a:srgbClr val="484848"/>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Series 1</c:v>
                </c:pt>
              </c:strCache>
            </c:strRef>
          </c:tx>
          <c:spPr>
            <a:ln w="19050">
              <a:solidFill>
                <a:schemeClr val="bg1"/>
              </a:solidFill>
            </a:ln>
          </c:spPr>
          <c:dPt>
            <c:idx val="0"/>
            <c:bubble3D val="0"/>
            <c:spPr>
              <a:solidFill>
                <a:srgbClr val="4D4369"/>
              </a:solidFill>
              <a:ln w="19050">
                <a:solidFill>
                  <a:schemeClr val="bg1"/>
                </a:solidFill>
              </a:ln>
            </c:spPr>
            <c:extLst xmlns:c16r2="http://schemas.microsoft.com/office/drawing/2015/06/chart">
              <c:ext xmlns:c16="http://schemas.microsoft.com/office/drawing/2014/chart" uri="{C3380CC4-5D6E-409C-BE32-E72D297353CC}">
                <c16:uniqueId val="{00000001-FD7E-F24F-9688-38F54F5ED63F}"/>
              </c:ext>
            </c:extLst>
          </c:dPt>
          <c:dPt>
            <c:idx val="1"/>
            <c:bubble3D val="0"/>
            <c:spPr>
              <a:solidFill>
                <a:srgbClr val="F7941F"/>
              </a:solidFill>
              <a:ln w="19050">
                <a:solidFill>
                  <a:schemeClr val="bg1"/>
                </a:solidFill>
              </a:ln>
            </c:spPr>
            <c:extLst xmlns:c16r2="http://schemas.microsoft.com/office/drawing/2015/06/chart">
              <c:ext xmlns:c16="http://schemas.microsoft.com/office/drawing/2014/chart" uri="{C3380CC4-5D6E-409C-BE32-E72D297353CC}">
                <c16:uniqueId val="{00000003-FD7E-F24F-9688-38F54F5ED63F}"/>
              </c:ext>
            </c:extLst>
          </c:dPt>
          <c:dPt>
            <c:idx val="2"/>
            <c:bubble3D val="0"/>
            <c:spPr>
              <a:solidFill>
                <a:srgbClr val="058F96"/>
              </a:solidFill>
              <a:ln w="19050">
                <a:solidFill>
                  <a:schemeClr val="bg1"/>
                </a:solidFill>
              </a:ln>
            </c:spPr>
            <c:extLst xmlns:c16r2="http://schemas.microsoft.com/office/drawing/2015/06/chart">
              <c:ext xmlns:c16="http://schemas.microsoft.com/office/drawing/2014/chart" uri="{C3380CC4-5D6E-409C-BE32-E72D297353CC}">
                <c16:uniqueId val="{00000005-FD7E-F24F-9688-38F54F5ED63F}"/>
              </c:ext>
            </c:extLst>
          </c:dPt>
          <c:dPt>
            <c:idx val="3"/>
            <c:bubble3D val="0"/>
            <c:spPr>
              <a:solidFill>
                <a:srgbClr val="F6B413"/>
              </a:solidFill>
              <a:ln w="19050">
                <a:solidFill>
                  <a:schemeClr val="bg1"/>
                </a:solidFill>
              </a:ln>
            </c:spPr>
            <c:extLst xmlns:c16r2="http://schemas.microsoft.com/office/drawing/2015/06/chart">
              <c:ext xmlns:c16="http://schemas.microsoft.com/office/drawing/2014/chart" uri="{C3380CC4-5D6E-409C-BE32-E72D297353CC}">
                <c16:uniqueId val="{00000007-FD7E-F24F-9688-38F54F5ED63F}"/>
              </c:ext>
            </c:extLst>
          </c:dPt>
          <c:dPt>
            <c:idx val="4"/>
            <c:bubble3D val="0"/>
            <c:spPr>
              <a:solidFill>
                <a:srgbClr val="009053"/>
              </a:solidFill>
              <a:ln w="19050">
                <a:solidFill>
                  <a:schemeClr val="bg1"/>
                </a:solidFill>
              </a:ln>
            </c:spPr>
            <c:extLst xmlns:c16r2="http://schemas.microsoft.com/office/drawing/2015/06/chart">
              <c:ext xmlns:c16="http://schemas.microsoft.com/office/drawing/2014/chart" uri="{C3380CC4-5D6E-409C-BE32-E72D297353CC}">
                <c16:uniqueId val="{00000009-FD7E-F24F-9688-38F54F5ED63F}"/>
              </c:ext>
            </c:extLst>
          </c:dPt>
          <c:dPt>
            <c:idx val="5"/>
            <c:bubble3D val="0"/>
            <c:spPr>
              <a:solidFill>
                <a:srgbClr val="009CD8"/>
              </a:solidFill>
              <a:ln w="19050">
                <a:solidFill>
                  <a:schemeClr val="bg1"/>
                </a:solidFill>
              </a:ln>
            </c:spPr>
            <c:extLst xmlns:c16r2="http://schemas.microsoft.com/office/drawing/2015/06/chart">
              <c:ext xmlns:c16="http://schemas.microsoft.com/office/drawing/2014/chart" uri="{C3380CC4-5D6E-409C-BE32-E72D297353CC}">
                <c16:uniqueId val="{0000000B-FD7E-F24F-9688-38F54F5ED63F}"/>
              </c:ext>
            </c:extLst>
          </c:dPt>
          <c:dPt>
            <c:idx val="6"/>
            <c:bubble3D val="0"/>
            <c:spPr>
              <a:solidFill>
                <a:srgbClr val="DC3942"/>
              </a:solidFill>
              <a:ln w="19050">
                <a:solidFill>
                  <a:schemeClr val="bg1"/>
                </a:solidFill>
              </a:ln>
            </c:spPr>
            <c:extLst xmlns:c16r2="http://schemas.microsoft.com/office/drawing/2015/06/chart">
              <c:ext xmlns:c16="http://schemas.microsoft.com/office/drawing/2014/chart" uri="{C3380CC4-5D6E-409C-BE32-E72D297353CC}">
                <c16:uniqueId val="{0000000D-FD7E-F24F-9688-38F54F5ED63F}"/>
              </c:ext>
            </c:extLst>
          </c:dPt>
          <c:dPt>
            <c:idx val="7"/>
            <c:bubble3D val="0"/>
            <c:spPr>
              <a:solidFill>
                <a:srgbClr val="3A5A78"/>
              </a:solidFill>
              <a:ln w="19050">
                <a:solidFill>
                  <a:schemeClr val="bg1"/>
                </a:solidFill>
              </a:ln>
            </c:spPr>
            <c:extLst xmlns:c16r2="http://schemas.microsoft.com/office/drawing/2015/06/chart">
              <c:ext xmlns:c16="http://schemas.microsoft.com/office/drawing/2014/chart" uri="{C3380CC4-5D6E-409C-BE32-E72D297353CC}">
                <c16:uniqueId val="{0000000F-FD7E-F24F-9688-38F54F5ED63F}"/>
              </c:ext>
            </c:extLst>
          </c:dPt>
          <c:cat>
            <c:strRef>
              <c:f>Sheet1!$A$2:$A$8</c:f>
              <c:strCache>
                <c:ptCount val="7"/>
                <c:pt idx="0">
                  <c:v>Data 1</c:v>
                </c:pt>
                <c:pt idx="1">
                  <c:v>Data 2</c:v>
                </c:pt>
                <c:pt idx="2">
                  <c:v>Data 3</c:v>
                </c:pt>
                <c:pt idx="3">
                  <c:v>Data 4</c:v>
                </c:pt>
                <c:pt idx="4">
                  <c:v>Data 5</c:v>
                </c:pt>
                <c:pt idx="5">
                  <c:v>Data 6</c:v>
                </c:pt>
                <c:pt idx="6">
                  <c:v>Data 7</c:v>
                </c:pt>
              </c:strCache>
            </c:strRef>
          </c:cat>
          <c:val>
            <c:numRef>
              <c:f>Sheet1!$B$2:$B$8</c:f>
              <c:numCache>
                <c:formatCode>General</c:formatCode>
                <c:ptCount val="7"/>
                <c:pt idx="0">
                  <c:v>12</c:v>
                </c:pt>
                <c:pt idx="1">
                  <c:v>12</c:v>
                </c:pt>
                <c:pt idx="2">
                  <c:v>12</c:v>
                </c:pt>
                <c:pt idx="3">
                  <c:v>12</c:v>
                </c:pt>
                <c:pt idx="4">
                  <c:v>12</c:v>
                </c:pt>
                <c:pt idx="5">
                  <c:v>12</c:v>
                </c:pt>
                <c:pt idx="6">
                  <c:v>12</c:v>
                </c:pt>
              </c:numCache>
            </c:numRef>
          </c:val>
          <c:extLst xmlns:c16r2="http://schemas.microsoft.com/office/drawing/2015/06/chart">
            <c:ext xmlns:c16="http://schemas.microsoft.com/office/drawing/2014/chart" uri="{C3380CC4-5D6E-409C-BE32-E72D297353CC}">
              <c16:uniqueId val="{00000010-FD7E-F24F-9688-38F54F5ED63F}"/>
            </c:ext>
          </c:extLst>
        </c:ser>
        <c:ser>
          <c:idx val="1"/>
          <c:order val="1"/>
          <c:tx>
            <c:strRef>
              <c:f>Sheet1!$C$1</c:f>
              <c:strCache>
                <c:ptCount val="1"/>
                <c:pt idx="0">
                  <c:v>Column1</c:v>
                </c:pt>
              </c:strCache>
            </c:strRef>
          </c:tx>
          <c:cat>
            <c:strRef>
              <c:f>Sheet1!$A$2:$A$8</c:f>
              <c:strCache>
                <c:ptCount val="7"/>
                <c:pt idx="0">
                  <c:v>Data 1</c:v>
                </c:pt>
                <c:pt idx="1">
                  <c:v>Data 2</c:v>
                </c:pt>
                <c:pt idx="2">
                  <c:v>Data 3</c:v>
                </c:pt>
                <c:pt idx="3">
                  <c:v>Data 4</c:v>
                </c:pt>
                <c:pt idx="4">
                  <c:v>Data 5</c:v>
                </c:pt>
                <c:pt idx="5">
                  <c:v>Data 6</c:v>
                </c:pt>
                <c:pt idx="6">
                  <c:v>Data 7</c:v>
                </c:pt>
              </c:strCache>
            </c:strRef>
          </c:cat>
          <c:val>
            <c:numRef>
              <c:f>Sheet1!$C$2:$C$8</c:f>
              <c:numCache>
                <c:formatCode>General</c:formatCode>
                <c:ptCount val="7"/>
              </c:numCache>
            </c:numRef>
          </c:val>
          <c:extLst xmlns:c16r2="http://schemas.microsoft.com/office/drawing/2015/06/chart">
            <c:ext xmlns:c16="http://schemas.microsoft.com/office/drawing/2014/chart" uri="{C3380CC4-5D6E-409C-BE32-E72D297353CC}">
              <c16:uniqueId val="{00000011-FD7E-F24F-9688-38F54F5ED63F}"/>
            </c:ext>
          </c:extLst>
        </c:ser>
        <c:ser>
          <c:idx val="2"/>
          <c:order val="2"/>
          <c:tx>
            <c:strRef>
              <c:f>Sheet1!$D$1</c:f>
              <c:strCache>
                <c:ptCount val="1"/>
                <c:pt idx="0">
                  <c:v>Column2</c:v>
                </c:pt>
              </c:strCache>
            </c:strRef>
          </c:tx>
          <c:cat>
            <c:strRef>
              <c:f>Sheet1!$A$2:$A$8</c:f>
              <c:strCache>
                <c:ptCount val="7"/>
                <c:pt idx="0">
                  <c:v>Data 1</c:v>
                </c:pt>
                <c:pt idx="1">
                  <c:v>Data 2</c:v>
                </c:pt>
                <c:pt idx="2">
                  <c:v>Data 3</c:v>
                </c:pt>
                <c:pt idx="3">
                  <c:v>Data 4</c:v>
                </c:pt>
                <c:pt idx="4">
                  <c:v>Data 5</c:v>
                </c:pt>
                <c:pt idx="5">
                  <c:v>Data 6</c:v>
                </c:pt>
                <c:pt idx="6">
                  <c:v>Data 7</c:v>
                </c:pt>
              </c:strCache>
            </c:strRef>
          </c:cat>
          <c:val>
            <c:numRef>
              <c:f>Sheet1!$D$2:$D$8</c:f>
              <c:numCache>
                <c:formatCode>General</c:formatCode>
                <c:ptCount val="7"/>
              </c:numCache>
            </c:numRef>
          </c:val>
          <c:extLst xmlns:c16r2="http://schemas.microsoft.com/office/drawing/2015/06/chart">
            <c:ext xmlns:c16="http://schemas.microsoft.com/office/drawing/2014/chart" uri="{C3380CC4-5D6E-409C-BE32-E72D297353CC}">
              <c16:uniqueId val="{00000012-FD7E-F24F-9688-38F54F5ED63F}"/>
            </c:ext>
          </c:extLst>
        </c:ser>
        <c:dLbls>
          <c:showLegendKey val="0"/>
          <c:showVal val="0"/>
          <c:showCatName val="0"/>
          <c:showSerName val="0"/>
          <c:showPercent val="0"/>
          <c:showBubbleSize val="0"/>
          <c:showLeaderLines val="0"/>
        </c:dLbls>
        <c:firstSliceAng val="0"/>
      </c:pieChart>
    </c:plotArea>
    <c:legend>
      <c:legendPos val="r"/>
      <c:overlay val="0"/>
      <c:txPr>
        <a:bodyPr/>
        <a:lstStyle/>
        <a:p>
          <a:pPr>
            <a:defRPr sz="12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2" Type="http://schemas.openxmlformats.org/officeDocument/2006/relationships/tags" Target="../tags/tag2.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DC652D2-3D61-4089-BC6E-6B048CCF3A88}" type="datetimeFigureOut">
              <a:rPr lang="en-US" smtClean="0"/>
              <a:t>4/13/2021</a:t>
            </a:fld>
            <a:endParaRPr lang="en-US"/>
          </a:p>
        </p:txBody>
      </p:sp>
      <p:sp>
        <p:nvSpPr>
          <p:cNvPr id="4" name="Footer Placeholder 3"/>
          <p:cNvSpPr>
            <a:spLocks noGrp="1"/>
          </p:cNvSpPr>
          <p:nvPr>
            <p:ph type="ftr" sz="quarter" idx="2"/>
            <p:custDataLst>
              <p:tags r:id="rId2"/>
            </p:custDataLst>
          </p:nvPr>
        </p:nvSpPr>
        <p:spPr>
          <a:xfrm>
            <a:off x="0" y="8685213"/>
            <a:ext cx="6858000" cy="457200"/>
          </a:xfrm>
          <a:prstGeom prst="rect">
            <a:avLst/>
          </a:prstGeom>
        </p:spPr>
        <p:txBody>
          <a:bodyPr vert="horz" lIns="91440" tIns="45720" rIns="91440" bIns="45720" rtlCol="0" anchor="b"/>
          <a:lstStyle>
            <a:lvl1pPr algn="l">
              <a:defRPr sz="1200"/>
            </a:lvl1p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D849AD4-EF89-4248-9F4A-173D3C9A7F18}" type="slidenum">
              <a:rPr lang="en-US" smtClean="0"/>
              <a:t>‹#›</a:t>
            </a:fld>
            <a:endParaRPr lang="en-US"/>
          </a:p>
        </p:txBody>
      </p:sp>
    </p:spTree>
    <p:extLst>
      <p:ext uri="{BB962C8B-B14F-4D97-AF65-F5344CB8AC3E}">
        <p14:creationId xmlns:p14="http://schemas.microsoft.com/office/powerpoint/2010/main" val="779752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2" Type="http://schemas.openxmlformats.org/officeDocument/2006/relationships/tags" Target="../tags/tag1.xml"/><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4301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6148" name="Rectangle 4"/>
          <p:cNvSpPr>
            <a:spLocks noGrp="1" noRot="1" noChangeAspect="1" noChangeArrowheads="1" noTextEdit="1"/>
          </p:cNvSpPr>
          <p:nvPr>
            <p:ph type="sldImg" idx="2"/>
          </p:nvPr>
        </p:nvSpPr>
        <p:spPr bwMode="auto">
          <a:xfrm>
            <a:off x="393700" y="685800"/>
            <a:ext cx="6070600" cy="3429000"/>
          </a:xfrm>
          <a:prstGeom prst="rect">
            <a:avLst/>
          </a:prstGeom>
          <a:noFill/>
          <a:ln w="9525">
            <a:solidFill>
              <a:srgbClr val="000000"/>
            </a:solidFill>
            <a:miter lim="800000"/>
            <a:headEnd/>
            <a:tailEnd/>
          </a:ln>
        </p:spPr>
      </p:sp>
      <p:sp>
        <p:nvSpPr>
          <p:cNvPr id="4301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43014" name="Rectangle 6"/>
          <p:cNvSpPr>
            <a:spLocks noGrp="1" noChangeArrowheads="1"/>
          </p:cNvSpPr>
          <p:nvPr>
            <p:ph type="ftr" sz="quarter" idx="4"/>
            <p:custDataLst>
              <p:tags r:id="rId2"/>
            </p:custDataLst>
          </p:nvPr>
        </p:nvSpPr>
        <p:spPr bwMode="auto">
          <a:xfrm>
            <a:off x="0" y="8685213"/>
            <a:ext cx="6858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lang="en-US" sz="600" b="0" i="1" u="none">
                <a:solidFill>
                  <a:srgbClr val="000000"/>
                </a:solidFill>
                <a:latin typeface="Arial" panose="020B0604020202020204" pitchFamily="34" charset="0"/>
              </a:defRPr>
            </a:lvl1p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4301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0EB2B284-1554-48B6-A6E2-FFBA963387BB}" type="slidenum">
              <a:rPr lang="en-US" altLang="en-US"/>
              <a:pPr>
                <a:defRPr/>
              </a:pPr>
              <a:t>‹#›</a:t>
            </a:fld>
            <a:endParaRPr lang="en-US" altLang="en-US"/>
          </a:p>
        </p:txBody>
      </p:sp>
    </p:spTree>
    <p:extLst>
      <p:ext uri="{BB962C8B-B14F-4D97-AF65-F5344CB8AC3E}">
        <p14:creationId xmlns:p14="http://schemas.microsoft.com/office/powerpoint/2010/main" val="2946420983"/>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2000" kern="1200">
        <a:solidFill>
          <a:schemeClr val="tx1"/>
        </a:solidFill>
        <a:latin typeface="Arial" charset="0"/>
        <a:ea typeface="+mn-ea"/>
        <a:cs typeface="+mn-cs"/>
      </a:defRPr>
    </a:lvl1pPr>
    <a:lvl2pPr marL="772257" algn="l" rtl="0" eaLnBrk="0" fontAlgn="base" hangingPunct="0">
      <a:spcBef>
        <a:spcPct val="30000"/>
      </a:spcBef>
      <a:spcAft>
        <a:spcPct val="0"/>
      </a:spcAft>
      <a:defRPr sz="2000" kern="1200">
        <a:solidFill>
          <a:schemeClr val="tx1"/>
        </a:solidFill>
        <a:latin typeface="Arial" charset="0"/>
        <a:ea typeface="+mn-ea"/>
        <a:cs typeface="+mn-cs"/>
      </a:defRPr>
    </a:lvl2pPr>
    <a:lvl3pPr marL="1544513" algn="l" rtl="0" eaLnBrk="0" fontAlgn="base" hangingPunct="0">
      <a:spcBef>
        <a:spcPct val="30000"/>
      </a:spcBef>
      <a:spcAft>
        <a:spcPct val="0"/>
      </a:spcAft>
      <a:defRPr sz="2000" kern="1200">
        <a:solidFill>
          <a:schemeClr val="tx1"/>
        </a:solidFill>
        <a:latin typeface="Arial" charset="0"/>
        <a:ea typeface="+mn-ea"/>
        <a:cs typeface="+mn-cs"/>
      </a:defRPr>
    </a:lvl3pPr>
    <a:lvl4pPr marL="2316770" algn="l" rtl="0" eaLnBrk="0" fontAlgn="base" hangingPunct="0">
      <a:spcBef>
        <a:spcPct val="30000"/>
      </a:spcBef>
      <a:spcAft>
        <a:spcPct val="0"/>
      </a:spcAft>
      <a:defRPr sz="2000" kern="1200">
        <a:solidFill>
          <a:schemeClr val="tx1"/>
        </a:solidFill>
        <a:latin typeface="Arial" charset="0"/>
        <a:ea typeface="+mn-ea"/>
        <a:cs typeface="+mn-cs"/>
      </a:defRPr>
    </a:lvl4pPr>
    <a:lvl5pPr marL="3089026" algn="l" rtl="0" eaLnBrk="0" fontAlgn="base" hangingPunct="0">
      <a:spcBef>
        <a:spcPct val="30000"/>
      </a:spcBef>
      <a:spcAft>
        <a:spcPct val="0"/>
      </a:spcAft>
      <a:defRPr sz="2000" kern="1200">
        <a:solidFill>
          <a:schemeClr val="tx1"/>
        </a:solidFill>
        <a:latin typeface="Arial" charset="0"/>
        <a:ea typeface="+mn-ea"/>
        <a:cs typeface="+mn-cs"/>
      </a:defRPr>
    </a:lvl5pPr>
    <a:lvl6pPr marL="3861283" algn="l" defTabSz="1544513" rtl="0" eaLnBrk="1" latinLnBrk="0" hangingPunct="1">
      <a:defRPr sz="2000" kern="1200">
        <a:solidFill>
          <a:schemeClr val="tx1"/>
        </a:solidFill>
        <a:latin typeface="+mn-lt"/>
        <a:ea typeface="+mn-ea"/>
        <a:cs typeface="+mn-cs"/>
      </a:defRPr>
    </a:lvl6pPr>
    <a:lvl7pPr marL="4633539" algn="l" defTabSz="1544513" rtl="0" eaLnBrk="1" latinLnBrk="0" hangingPunct="1">
      <a:defRPr sz="2000" kern="1200">
        <a:solidFill>
          <a:schemeClr val="tx1"/>
        </a:solidFill>
        <a:latin typeface="+mn-lt"/>
        <a:ea typeface="+mn-ea"/>
        <a:cs typeface="+mn-cs"/>
      </a:defRPr>
    </a:lvl7pPr>
    <a:lvl8pPr marL="5405796" algn="l" defTabSz="1544513" rtl="0" eaLnBrk="1" latinLnBrk="0" hangingPunct="1">
      <a:defRPr sz="2000" kern="1200">
        <a:solidFill>
          <a:schemeClr val="tx1"/>
        </a:solidFill>
        <a:latin typeface="+mn-lt"/>
        <a:ea typeface="+mn-ea"/>
        <a:cs typeface="+mn-cs"/>
      </a:defRPr>
    </a:lvl8pPr>
    <a:lvl9pPr marL="6178052" algn="l" defTabSz="1544513" rtl="0" eaLnBrk="1" latinLnBrk="0" hangingPunct="1">
      <a:defRPr sz="2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1.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10.xml.rels><?xml version="1.0" encoding="UTF-8" standalone="yes"?>
<Relationships xmlns="http://schemas.openxmlformats.org/package/2006/relationships"><Relationship Id="rId3" Type="http://schemas.openxmlformats.org/officeDocument/2006/relationships/slide" Target="../slides/slide10.xml"/><Relationship Id="rId2" Type="http://schemas.openxmlformats.org/officeDocument/2006/relationships/notesMaster" Target="../notesMasters/notesMaster1.xml"/><Relationship Id="rId1" Type="http://schemas.openxmlformats.org/officeDocument/2006/relationships/tags" Target="../tags/tag22.xml"/></Relationships>
</file>

<file path=ppt/notesSlides/_rels/notesSlide11.xml.rels><?xml version="1.0" encoding="UTF-8" standalone="yes"?>
<Relationships xmlns="http://schemas.openxmlformats.org/package/2006/relationships"><Relationship Id="rId3" Type="http://schemas.openxmlformats.org/officeDocument/2006/relationships/slide" Target="../slides/slide11.xml"/><Relationship Id="rId2" Type="http://schemas.openxmlformats.org/officeDocument/2006/relationships/notesMaster" Target="../notesMasters/notesMaster1.xml"/><Relationship Id="rId1" Type="http://schemas.openxmlformats.org/officeDocument/2006/relationships/tags" Target="../tags/tag24.xml"/></Relationships>
</file>

<file path=ppt/notesSlides/_rels/notesSlide12.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notesMaster" Target="../notesMasters/notesMaster1.xml"/><Relationship Id="rId1" Type="http://schemas.openxmlformats.org/officeDocument/2006/relationships/tags" Target="../tags/tag26.xml"/></Relationships>
</file>

<file path=ppt/notesSlides/_rels/notesSlide13.xml.rels><?xml version="1.0" encoding="UTF-8" standalone="yes"?>
<Relationships xmlns="http://schemas.openxmlformats.org/package/2006/relationships"><Relationship Id="rId3" Type="http://schemas.openxmlformats.org/officeDocument/2006/relationships/slide" Target="../slides/slide13.xml"/><Relationship Id="rId2" Type="http://schemas.openxmlformats.org/officeDocument/2006/relationships/notesMaster" Target="../notesMasters/notesMaster1.xml"/><Relationship Id="rId1" Type="http://schemas.openxmlformats.org/officeDocument/2006/relationships/tags" Target="../tags/tag28.xml"/></Relationships>
</file>

<file path=ppt/notesSlides/_rels/notesSlide14.xml.rels><?xml version="1.0" encoding="UTF-8" standalone="yes"?>
<Relationships xmlns="http://schemas.openxmlformats.org/package/2006/relationships"><Relationship Id="rId3" Type="http://schemas.openxmlformats.org/officeDocument/2006/relationships/slide" Target="../slides/slide14.xml"/><Relationship Id="rId2" Type="http://schemas.openxmlformats.org/officeDocument/2006/relationships/notesMaster" Target="../notesMasters/notesMaster1.xml"/><Relationship Id="rId1" Type="http://schemas.openxmlformats.org/officeDocument/2006/relationships/tags" Target="../tags/tag30.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32.xml"/></Relationships>
</file>

<file path=ppt/notesSlides/_rels/notesSlide16.xml.rels><?xml version="1.0" encoding="UTF-8" standalone="yes"?>
<Relationships xmlns="http://schemas.openxmlformats.org/package/2006/relationships"><Relationship Id="rId3" Type="http://schemas.openxmlformats.org/officeDocument/2006/relationships/slide" Target="../slides/slide16.xml"/><Relationship Id="rId2" Type="http://schemas.openxmlformats.org/officeDocument/2006/relationships/notesMaster" Target="../notesMasters/notesMaster1.xml"/><Relationship Id="rId1" Type="http://schemas.openxmlformats.org/officeDocument/2006/relationships/tags" Target="../tags/tag34.xml"/></Relationships>
</file>

<file path=ppt/notesSlides/_rels/notesSlide17.xml.rels><?xml version="1.0" encoding="UTF-8" standalone="yes"?>
<Relationships xmlns="http://schemas.openxmlformats.org/package/2006/relationships"><Relationship Id="rId3" Type="http://schemas.openxmlformats.org/officeDocument/2006/relationships/slide" Target="../slides/slide17.xml"/><Relationship Id="rId2" Type="http://schemas.openxmlformats.org/officeDocument/2006/relationships/notesMaster" Target="../notesMasters/notesMaster1.xml"/><Relationship Id="rId1" Type="http://schemas.openxmlformats.org/officeDocument/2006/relationships/tags" Target="../tags/tag36.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38.xml"/></Relationships>
</file>

<file path=ppt/notesSlides/_rels/notesSlide19.xml.rels><?xml version="1.0" encoding="UTF-8" standalone="yes"?>
<Relationships xmlns="http://schemas.openxmlformats.org/package/2006/relationships"><Relationship Id="rId3" Type="http://schemas.openxmlformats.org/officeDocument/2006/relationships/slide" Target="../slides/slide19.xml"/><Relationship Id="rId2" Type="http://schemas.openxmlformats.org/officeDocument/2006/relationships/notesMaster" Target="../notesMasters/notesMaster1.xml"/><Relationship Id="rId1" Type="http://schemas.openxmlformats.org/officeDocument/2006/relationships/tags" Target="../tags/tag40.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6.xml"/></Relationships>
</file>

<file path=ppt/notesSlides/_rels/notesSlide20.xml.rels><?xml version="1.0" encoding="UTF-8" standalone="yes"?>
<Relationships xmlns="http://schemas.openxmlformats.org/package/2006/relationships"><Relationship Id="rId3" Type="http://schemas.openxmlformats.org/officeDocument/2006/relationships/slide" Target="../slides/slide20.xml"/><Relationship Id="rId2" Type="http://schemas.openxmlformats.org/officeDocument/2006/relationships/notesMaster" Target="../notesMasters/notesMaster1.xml"/><Relationship Id="rId1" Type="http://schemas.openxmlformats.org/officeDocument/2006/relationships/tags" Target="../tags/tag42.xml"/></Relationships>
</file>

<file path=ppt/notesSlides/_rels/notesSlide21.xml.rels><?xml version="1.0" encoding="UTF-8" standalone="yes"?>
<Relationships xmlns="http://schemas.openxmlformats.org/package/2006/relationships"><Relationship Id="rId3" Type="http://schemas.openxmlformats.org/officeDocument/2006/relationships/slide" Target="../slides/slide21.xml"/><Relationship Id="rId2" Type="http://schemas.openxmlformats.org/officeDocument/2006/relationships/notesMaster" Target="../notesMasters/notesMaster1.xml"/><Relationship Id="rId1" Type="http://schemas.openxmlformats.org/officeDocument/2006/relationships/tags" Target="../tags/tag44.xml"/></Relationships>
</file>

<file path=ppt/notesSlides/_rels/notesSlide22.xml.rels><?xml version="1.0" encoding="UTF-8" standalone="yes"?>
<Relationships xmlns="http://schemas.openxmlformats.org/package/2006/relationships"><Relationship Id="rId3" Type="http://schemas.openxmlformats.org/officeDocument/2006/relationships/slide" Target="../slides/slide22.xml"/><Relationship Id="rId2" Type="http://schemas.openxmlformats.org/officeDocument/2006/relationships/notesMaster" Target="../notesMasters/notesMaster1.xml"/><Relationship Id="rId1" Type="http://schemas.openxmlformats.org/officeDocument/2006/relationships/tags" Target="../tags/tag46.xml"/></Relationships>
</file>

<file path=ppt/notesSlides/_rels/notesSlide23.xml.rels><?xml version="1.0" encoding="UTF-8" standalone="yes"?>
<Relationships xmlns="http://schemas.openxmlformats.org/package/2006/relationships"><Relationship Id="rId3" Type="http://schemas.openxmlformats.org/officeDocument/2006/relationships/slide" Target="../slides/slide23.xml"/><Relationship Id="rId2" Type="http://schemas.openxmlformats.org/officeDocument/2006/relationships/notesMaster" Target="../notesMasters/notesMaster1.xml"/><Relationship Id="rId1" Type="http://schemas.openxmlformats.org/officeDocument/2006/relationships/tags" Target="../tags/tag48.xml"/></Relationships>
</file>

<file path=ppt/notesSlides/_rels/notesSlide24.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notesMaster" Target="../notesMasters/notesMaster1.xml"/><Relationship Id="rId1" Type="http://schemas.openxmlformats.org/officeDocument/2006/relationships/tags" Target="../tags/tag50.xml"/></Relationships>
</file>

<file path=ppt/notesSlides/_rels/notesSlide25.xml.rels><?xml version="1.0" encoding="UTF-8" standalone="yes"?>
<Relationships xmlns="http://schemas.openxmlformats.org/package/2006/relationships"><Relationship Id="rId3" Type="http://schemas.openxmlformats.org/officeDocument/2006/relationships/slide" Target="../slides/slide25.xml"/><Relationship Id="rId2" Type="http://schemas.openxmlformats.org/officeDocument/2006/relationships/notesMaster" Target="../notesMasters/notesMaster1.xml"/><Relationship Id="rId1" Type="http://schemas.openxmlformats.org/officeDocument/2006/relationships/tags" Target="../tags/tag52.xml"/></Relationships>
</file>

<file path=ppt/notesSlides/_rels/notesSlide26.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notesMaster" Target="../notesMasters/notesMaster1.xml"/><Relationship Id="rId1" Type="http://schemas.openxmlformats.org/officeDocument/2006/relationships/tags" Target="../tags/tag54.xml"/></Relationships>
</file>

<file path=ppt/notesSlides/_rels/notesSlide27.xml.rels><?xml version="1.0" encoding="UTF-8" standalone="yes"?>
<Relationships xmlns="http://schemas.openxmlformats.org/package/2006/relationships"><Relationship Id="rId3" Type="http://schemas.openxmlformats.org/officeDocument/2006/relationships/slide" Target="../slides/slide27.xml"/><Relationship Id="rId2" Type="http://schemas.openxmlformats.org/officeDocument/2006/relationships/notesMaster" Target="../notesMasters/notesMaster1.xml"/><Relationship Id="rId1" Type="http://schemas.openxmlformats.org/officeDocument/2006/relationships/tags" Target="../tags/tag56.xml"/></Relationships>
</file>

<file path=ppt/notesSlides/_rels/notesSlide28.xml.rels><?xml version="1.0" encoding="UTF-8" standalone="yes"?>
<Relationships xmlns="http://schemas.openxmlformats.org/package/2006/relationships"><Relationship Id="rId3" Type="http://schemas.openxmlformats.org/officeDocument/2006/relationships/slide" Target="../slides/slide28.xml"/><Relationship Id="rId2" Type="http://schemas.openxmlformats.org/officeDocument/2006/relationships/notesMaster" Target="../notesMasters/notesMaster1.xml"/><Relationship Id="rId1" Type="http://schemas.openxmlformats.org/officeDocument/2006/relationships/tags" Target="../tags/tag58.xml"/></Relationships>
</file>

<file path=ppt/notesSlides/_rels/notesSlide29.xml.rels><?xml version="1.0" encoding="UTF-8" standalone="yes"?>
<Relationships xmlns="http://schemas.openxmlformats.org/package/2006/relationships"><Relationship Id="rId3" Type="http://schemas.openxmlformats.org/officeDocument/2006/relationships/slide" Target="../slides/slide29.xml"/><Relationship Id="rId2" Type="http://schemas.openxmlformats.org/officeDocument/2006/relationships/notesMaster" Target="../notesMasters/notesMaster1.xml"/><Relationship Id="rId1" Type="http://schemas.openxmlformats.org/officeDocument/2006/relationships/tags" Target="../tags/tag60.xml"/></Relationships>
</file>

<file path=ppt/notesSlides/_rels/notesSlide3.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30.xml.rels><?xml version="1.0" encoding="UTF-8" standalone="yes"?>
<Relationships xmlns="http://schemas.openxmlformats.org/package/2006/relationships"><Relationship Id="rId3" Type="http://schemas.openxmlformats.org/officeDocument/2006/relationships/slide" Target="../slides/slide30.xml"/><Relationship Id="rId2" Type="http://schemas.openxmlformats.org/officeDocument/2006/relationships/notesMaster" Target="../notesMasters/notesMaster1.xml"/><Relationship Id="rId1" Type="http://schemas.openxmlformats.org/officeDocument/2006/relationships/tags" Target="../tags/tag62.xml"/></Relationships>
</file>

<file path=ppt/notesSlides/_rels/notesSlide31.xml.rels><?xml version="1.0" encoding="UTF-8" standalone="yes"?>
<Relationships xmlns="http://schemas.openxmlformats.org/package/2006/relationships"><Relationship Id="rId3" Type="http://schemas.openxmlformats.org/officeDocument/2006/relationships/slide" Target="../slides/slide31.xml"/><Relationship Id="rId2" Type="http://schemas.openxmlformats.org/officeDocument/2006/relationships/notesMaster" Target="../notesMasters/notesMaster1.xml"/><Relationship Id="rId1" Type="http://schemas.openxmlformats.org/officeDocument/2006/relationships/tags" Target="../tags/tag64.xml"/></Relationships>
</file>

<file path=ppt/notesSlides/_rels/notesSlide32.xml.rels><?xml version="1.0" encoding="UTF-8" standalone="yes"?>
<Relationships xmlns="http://schemas.openxmlformats.org/package/2006/relationships"><Relationship Id="rId3" Type="http://schemas.openxmlformats.org/officeDocument/2006/relationships/slide" Target="../slides/slide32.xml"/><Relationship Id="rId2" Type="http://schemas.openxmlformats.org/officeDocument/2006/relationships/notesMaster" Target="../notesMasters/notesMaster1.xml"/><Relationship Id="rId1" Type="http://schemas.openxmlformats.org/officeDocument/2006/relationships/tags" Target="../tags/tag66.xml"/></Relationships>
</file>

<file path=ppt/notesSlides/_rels/notesSlide33.xml.rels><?xml version="1.0" encoding="UTF-8" standalone="yes"?>
<Relationships xmlns="http://schemas.openxmlformats.org/package/2006/relationships"><Relationship Id="rId3" Type="http://schemas.openxmlformats.org/officeDocument/2006/relationships/slide" Target="../slides/slide33.xml"/><Relationship Id="rId2" Type="http://schemas.openxmlformats.org/officeDocument/2006/relationships/notesMaster" Target="../notesMasters/notesMaster1.xml"/><Relationship Id="rId1" Type="http://schemas.openxmlformats.org/officeDocument/2006/relationships/tags" Target="../tags/tag68.xml"/></Relationships>
</file>

<file path=ppt/notesSlides/_rels/notesSlide34.xml.rels><?xml version="1.0" encoding="UTF-8" standalone="yes"?>
<Relationships xmlns="http://schemas.openxmlformats.org/package/2006/relationships"><Relationship Id="rId3" Type="http://schemas.openxmlformats.org/officeDocument/2006/relationships/slide" Target="../slides/slide34.xml"/><Relationship Id="rId2" Type="http://schemas.openxmlformats.org/officeDocument/2006/relationships/notesMaster" Target="../notesMasters/notesMaster1.xml"/><Relationship Id="rId1" Type="http://schemas.openxmlformats.org/officeDocument/2006/relationships/tags" Target="../tags/tag70.xml"/></Relationships>
</file>

<file path=ppt/notesSlides/_rels/notesSlide35.xml.rels><?xml version="1.0" encoding="UTF-8" standalone="yes"?>
<Relationships xmlns="http://schemas.openxmlformats.org/package/2006/relationships"><Relationship Id="rId3" Type="http://schemas.openxmlformats.org/officeDocument/2006/relationships/slide" Target="../slides/slide35.xml"/><Relationship Id="rId2" Type="http://schemas.openxmlformats.org/officeDocument/2006/relationships/notesMaster" Target="../notesMasters/notesMaster1.xml"/><Relationship Id="rId1" Type="http://schemas.openxmlformats.org/officeDocument/2006/relationships/tags" Target="../tags/tag72.xml"/></Relationships>
</file>

<file path=ppt/notesSlides/_rels/notesSlide36.xml.rels><?xml version="1.0" encoding="UTF-8" standalone="yes"?>
<Relationships xmlns="http://schemas.openxmlformats.org/package/2006/relationships"><Relationship Id="rId3" Type="http://schemas.openxmlformats.org/officeDocument/2006/relationships/slide" Target="../slides/slide36.xml"/><Relationship Id="rId2" Type="http://schemas.openxmlformats.org/officeDocument/2006/relationships/notesMaster" Target="../notesMasters/notesMaster1.xml"/><Relationship Id="rId1" Type="http://schemas.openxmlformats.org/officeDocument/2006/relationships/tags" Target="../tags/tag74.xml"/></Relationships>
</file>

<file path=ppt/notesSlides/_rels/notesSlide37.xml.rels><?xml version="1.0" encoding="UTF-8" standalone="yes"?>
<Relationships xmlns="http://schemas.openxmlformats.org/package/2006/relationships"><Relationship Id="rId3" Type="http://schemas.openxmlformats.org/officeDocument/2006/relationships/slide" Target="../slides/slide37.xml"/><Relationship Id="rId2" Type="http://schemas.openxmlformats.org/officeDocument/2006/relationships/notesMaster" Target="../notesMasters/notesMaster1.xml"/><Relationship Id="rId1" Type="http://schemas.openxmlformats.org/officeDocument/2006/relationships/tags" Target="../tags/tag76.xml"/></Relationships>
</file>

<file path=ppt/notesSlides/_rels/notesSlide38.xml.rels><?xml version="1.0" encoding="UTF-8" standalone="yes"?>
<Relationships xmlns="http://schemas.openxmlformats.org/package/2006/relationships"><Relationship Id="rId3" Type="http://schemas.openxmlformats.org/officeDocument/2006/relationships/slide" Target="../slides/slide38.xml"/><Relationship Id="rId2" Type="http://schemas.openxmlformats.org/officeDocument/2006/relationships/notesMaster" Target="../notesMasters/notesMaster1.xml"/><Relationship Id="rId1" Type="http://schemas.openxmlformats.org/officeDocument/2006/relationships/tags" Target="../tags/tag78.xml"/></Relationships>
</file>

<file path=ppt/notesSlides/_rels/notesSlide39.xml.rels><?xml version="1.0" encoding="UTF-8" standalone="yes"?>
<Relationships xmlns="http://schemas.openxmlformats.org/package/2006/relationships"><Relationship Id="rId3" Type="http://schemas.openxmlformats.org/officeDocument/2006/relationships/slide" Target="../slides/slide39.xml"/><Relationship Id="rId2" Type="http://schemas.openxmlformats.org/officeDocument/2006/relationships/notesMaster" Target="../notesMasters/notesMaster1.xml"/><Relationship Id="rId1" Type="http://schemas.openxmlformats.org/officeDocument/2006/relationships/tags" Target="../tags/tag80.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tags" Target="../tags/tag10.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12.xml"/></Relationships>
</file>

<file path=ppt/notesSlides/_rels/notesSlide6.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notesMaster" Target="../notesMasters/notesMaster1.xml"/><Relationship Id="rId1" Type="http://schemas.openxmlformats.org/officeDocument/2006/relationships/tags" Target="../tags/tag14.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6.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8.xml"/></Relationships>
</file>

<file path=ppt/notesSlides/_rels/notesSlide9.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notesMaster" Target="../notesMasters/notesMaster1.xml"/><Relationship Id="rId1" Type="http://schemas.openxmlformats.org/officeDocument/2006/relationships/tags" Target="../tags/tag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1</a:t>
            </a:fld>
            <a:endParaRPr lang="en-US" altLang="en-US"/>
          </a:p>
        </p:txBody>
      </p:sp>
    </p:spTree>
    <p:extLst>
      <p:ext uri="{BB962C8B-B14F-4D97-AF65-F5344CB8AC3E}">
        <p14:creationId xmlns:p14="http://schemas.microsoft.com/office/powerpoint/2010/main" val="4066691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10</a:t>
            </a:fld>
            <a:endParaRPr lang="en-US" altLang="en-US"/>
          </a:p>
        </p:txBody>
      </p:sp>
    </p:spTree>
    <p:extLst>
      <p:ext uri="{BB962C8B-B14F-4D97-AF65-F5344CB8AC3E}">
        <p14:creationId xmlns:p14="http://schemas.microsoft.com/office/powerpoint/2010/main" val="10899581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11</a:t>
            </a:fld>
            <a:endParaRPr lang="en-US" altLang="en-US"/>
          </a:p>
        </p:txBody>
      </p:sp>
    </p:spTree>
    <p:extLst>
      <p:ext uri="{BB962C8B-B14F-4D97-AF65-F5344CB8AC3E}">
        <p14:creationId xmlns:p14="http://schemas.microsoft.com/office/powerpoint/2010/main" val="3987865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12</a:t>
            </a:fld>
            <a:endParaRPr lang="en-US" altLang="en-US"/>
          </a:p>
        </p:txBody>
      </p:sp>
    </p:spTree>
    <p:extLst>
      <p:ext uri="{BB962C8B-B14F-4D97-AF65-F5344CB8AC3E}">
        <p14:creationId xmlns:p14="http://schemas.microsoft.com/office/powerpoint/2010/main" val="2280641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13</a:t>
            </a:fld>
            <a:endParaRPr lang="en-US" altLang="en-US"/>
          </a:p>
        </p:txBody>
      </p:sp>
    </p:spTree>
    <p:extLst>
      <p:ext uri="{BB962C8B-B14F-4D97-AF65-F5344CB8AC3E}">
        <p14:creationId xmlns:p14="http://schemas.microsoft.com/office/powerpoint/2010/main" val="23690694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14</a:t>
            </a:fld>
            <a:endParaRPr lang="en-US" altLang="en-US"/>
          </a:p>
        </p:txBody>
      </p:sp>
    </p:spTree>
    <p:extLst>
      <p:ext uri="{BB962C8B-B14F-4D97-AF65-F5344CB8AC3E}">
        <p14:creationId xmlns:p14="http://schemas.microsoft.com/office/powerpoint/2010/main" val="26221754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15</a:t>
            </a:fld>
            <a:endParaRPr lang="en-US" altLang="en-US"/>
          </a:p>
        </p:txBody>
      </p:sp>
    </p:spTree>
    <p:extLst>
      <p:ext uri="{BB962C8B-B14F-4D97-AF65-F5344CB8AC3E}">
        <p14:creationId xmlns:p14="http://schemas.microsoft.com/office/powerpoint/2010/main" val="27600950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16</a:t>
            </a:fld>
            <a:endParaRPr lang="en-US" altLang="en-US"/>
          </a:p>
        </p:txBody>
      </p:sp>
    </p:spTree>
    <p:extLst>
      <p:ext uri="{BB962C8B-B14F-4D97-AF65-F5344CB8AC3E}">
        <p14:creationId xmlns:p14="http://schemas.microsoft.com/office/powerpoint/2010/main" val="28679824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17</a:t>
            </a:fld>
            <a:endParaRPr lang="en-US" altLang="en-US"/>
          </a:p>
        </p:txBody>
      </p:sp>
    </p:spTree>
    <p:extLst>
      <p:ext uri="{BB962C8B-B14F-4D97-AF65-F5344CB8AC3E}">
        <p14:creationId xmlns:p14="http://schemas.microsoft.com/office/powerpoint/2010/main" val="39553219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18</a:t>
            </a:fld>
            <a:endParaRPr lang="en-US" altLang="en-US"/>
          </a:p>
        </p:txBody>
      </p:sp>
    </p:spTree>
    <p:extLst>
      <p:ext uri="{BB962C8B-B14F-4D97-AF65-F5344CB8AC3E}">
        <p14:creationId xmlns:p14="http://schemas.microsoft.com/office/powerpoint/2010/main" val="3677366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19</a:t>
            </a:fld>
            <a:endParaRPr lang="en-US" altLang="en-US"/>
          </a:p>
        </p:txBody>
      </p:sp>
    </p:spTree>
    <p:extLst>
      <p:ext uri="{BB962C8B-B14F-4D97-AF65-F5344CB8AC3E}">
        <p14:creationId xmlns:p14="http://schemas.microsoft.com/office/powerpoint/2010/main" val="1757317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2</a:t>
            </a:fld>
            <a:endParaRPr lang="en-US" altLang="en-US"/>
          </a:p>
        </p:txBody>
      </p:sp>
    </p:spTree>
    <p:extLst>
      <p:ext uri="{BB962C8B-B14F-4D97-AF65-F5344CB8AC3E}">
        <p14:creationId xmlns:p14="http://schemas.microsoft.com/office/powerpoint/2010/main" val="6961768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20</a:t>
            </a:fld>
            <a:endParaRPr lang="en-US" altLang="en-US"/>
          </a:p>
        </p:txBody>
      </p:sp>
    </p:spTree>
    <p:extLst>
      <p:ext uri="{BB962C8B-B14F-4D97-AF65-F5344CB8AC3E}">
        <p14:creationId xmlns:p14="http://schemas.microsoft.com/office/powerpoint/2010/main" val="16647415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21</a:t>
            </a:fld>
            <a:endParaRPr lang="en-US" altLang="en-US"/>
          </a:p>
        </p:txBody>
      </p:sp>
    </p:spTree>
    <p:extLst>
      <p:ext uri="{BB962C8B-B14F-4D97-AF65-F5344CB8AC3E}">
        <p14:creationId xmlns:p14="http://schemas.microsoft.com/office/powerpoint/2010/main" val="37942491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22</a:t>
            </a:fld>
            <a:endParaRPr lang="en-US" altLang="en-US"/>
          </a:p>
        </p:txBody>
      </p:sp>
    </p:spTree>
    <p:extLst>
      <p:ext uri="{BB962C8B-B14F-4D97-AF65-F5344CB8AC3E}">
        <p14:creationId xmlns:p14="http://schemas.microsoft.com/office/powerpoint/2010/main" val="28797122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23</a:t>
            </a:fld>
            <a:endParaRPr lang="en-US" altLang="en-US"/>
          </a:p>
        </p:txBody>
      </p:sp>
    </p:spTree>
    <p:extLst>
      <p:ext uri="{BB962C8B-B14F-4D97-AF65-F5344CB8AC3E}">
        <p14:creationId xmlns:p14="http://schemas.microsoft.com/office/powerpoint/2010/main" val="18546533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24</a:t>
            </a:fld>
            <a:endParaRPr lang="en-US" altLang="en-US"/>
          </a:p>
        </p:txBody>
      </p:sp>
    </p:spTree>
    <p:extLst>
      <p:ext uri="{BB962C8B-B14F-4D97-AF65-F5344CB8AC3E}">
        <p14:creationId xmlns:p14="http://schemas.microsoft.com/office/powerpoint/2010/main" val="25851754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25</a:t>
            </a:fld>
            <a:endParaRPr lang="en-US" altLang="en-US"/>
          </a:p>
        </p:txBody>
      </p:sp>
    </p:spTree>
    <p:extLst>
      <p:ext uri="{BB962C8B-B14F-4D97-AF65-F5344CB8AC3E}">
        <p14:creationId xmlns:p14="http://schemas.microsoft.com/office/powerpoint/2010/main" val="19269792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26</a:t>
            </a:fld>
            <a:endParaRPr lang="en-US" altLang="en-US"/>
          </a:p>
        </p:txBody>
      </p:sp>
    </p:spTree>
    <p:extLst>
      <p:ext uri="{BB962C8B-B14F-4D97-AF65-F5344CB8AC3E}">
        <p14:creationId xmlns:p14="http://schemas.microsoft.com/office/powerpoint/2010/main" val="11451648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27</a:t>
            </a:fld>
            <a:endParaRPr lang="en-US" altLang="en-US"/>
          </a:p>
        </p:txBody>
      </p:sp>
    </p:spTree>
    <p:extLst>
      <p:ext uri="{BB962C8B-B14F-4D97-AF65-F5344CB8AC3E}">
        <p14:creationId xmlns:p14="http://schemas.microsoft.com/office/powerpoint/2010/main" val="191267959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28</a:t>
            </a:fld>
            <a:endParaRPr lang="en-US" altLang="en-US"/>
          </a:p>
        </p:txBody>
      </p:sp>
    </p:spTree>
    <p:extLst>
      <p:ext uri="{BB962C8B-B14F-4D97-AF65-F5344CB8AC3E}">
        <p14:creationId xmlns:p14="http://schemas.microsoft.com/office/powerpoint/2010/main" val="6101384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29</a:t>
            </a:fld>
            <a:endParaRPr lang="en-US" altLang="en-US"/>
          </a:p>
        </p:txBody>
      </p:sp>
    </p:spTree>
    <p:extLst>
      <p:ext uri="{BB962C8B-B14F-4D97-AF65-F5344CB8AC3E}">
        <p14:creationId xmlns:p14="http://schemas.microsoft.com/office/powerpoint/2010/main" val="1137743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3</a:t>
            </a:fld>
            <a:endParaRPr lang="en-US" altLang="en-US"/>
          </a:p>
        </p:txBody>
      </p:sp>
    </p:spTree>
    <p:extLst>
      <p:ext uri="{BB962C8B-B14F-4D97-AF65-F5344CB8AC3E}">
        <p14:creationId xmlns:p14="http://schemas.microsoft.com/office/powerpoint/2010/main" val="4001939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30</a:t>
            </a:fld>
            <a:endParaRPr lang="en-US" altLang="en-US"/>
          </a:p>
        </p:txBody>
      </p:sp>
    </p:spTree>
    <p:extLst>
      <p:ext uri="{BB962C8B-B14F-4D97-AF65-F5344CB8AC3E}">
        <p14:creationId xmlns:p14="http://schemas.microsoft.com/office/powerpoint/2010/main" val="34636087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31</a:t>
            </a:fld>
            <a:endParaRPr lang="en-US" altLang="en-US"/>
          </a:p>
        </p:txBody>
      </p:sp>
    </p:spTree>
    <p:extLst>
      <p:ext uri="{BB962C8B-B14F-4D97-AF65-F5344CB8AC3E}">
        <p14:creationId xmlns:p14="http://schemas.microsoft.com/office/powerpoint/2010/main" val="16646965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32</a:t>
            </a:fld>
            <a:endParaRPr lang="en-US" altLang="en-US"/>
          </a:p>
        </p:txBody>
      </p:sp>
    </p:spTree>
    <p:extLst>
      <p:ext uri="{BB962C8B-B14F-4D97-AF65-F5344CB8AC3E}">
        <p14:creationId xmlns:p14="http://schemas.microsoft.com/office/powerpoint/2010/main" val="48943459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33</a:t>
            </a:fld>
            <a:endParaRPr lang="en-US" altLang="en-US"/>
          </a:p>
        </p:txBody>
      </p:sp>
    </p:spTree>
    <p:extLst>
      <p:ext uri="{BB962C8B-B14F-4D97-AF65-F5344CB8AC3E}">
        <p14:creationId xmlns:p14="http://schemas.microsoft.com/office/powerpoint/2010/main" val="33486005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34</a:t>
            </a:fld>
            <a:endParaRPr lang="en-US" altLang="en-US"/>
          </a:p>
        </p:txBody>
      </p:sp>
    </p:spTree>
    <p:extLst>
      <p:ext uri="{BB962C8B-B14F-4D97-AF65-F5344CB8AC3E}">
        <p14:creationId xmlns:p14="http://schemas.microsoft.com/office/powerpoint/2010/main" val="27317876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35</a:t>
            </a:fld>
            <a:endParaRPr lang="en-US" altLang="en-US"/>
          </a:p>
        </p:txBody>
      </p:sp>
    </p:spTree>
    <p:extLst>
      <p:ext uri="{BB962C8B-B14F-4D97-AF65-F5344CB8AC3E}">
        <p14:creationId xmlns:p14="http://schemas.microsoft.com/office/powerpoint/2010/main" val="3434395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36</a:t>
            </a:fld>
            <a:endParaRPr lang="en-US" altLang="en-US"/>
          </a:p>
        </p:txBody>
      </p:sp>
    </p:spTree>
    <p:extLst>
      <p:ext uri="{BB962C8B-B14F-4D97-AF65-F5344CB8AC3E}">
        <p14:creationId xmlns:p14="http://schemas.microsoft.com/office/powerpoint/2010/main" val="32204183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37</a:t>
            </a:fld>
            <a:endParaRPr lang="en-US" altLang="en-US"/>
          </a:p>
        </p:txBody>
      </p:sp>
    </p:spTree>
    <p:extLst>
      <p:ext uri="{BB962C8B-B14F-4D97-AF65-F5344CB8AC3E}">
        <p14:creationId xmlns:p14="http://schemas.microsoft.com/office/powerpoint/2010/main" val="344172888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38</a:t>
            </a:fld>
            <a:endParaRPr lang="en-US" altLang="en-US"/>
          </a:p>
        </p:txBody>
      </p:sp>
    </p:spTree>
    <p:extLst>
      <p:ext uri="{BB962C8B-B14F-4D97-AF65-F5344CB8AC3E}">
        <p14:creationId xmlns:p14="http://schemas.microsoft.com/office/powerpoint/2010/main" val="179094600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39</a:t>
            </a:fld>
            <a:endParaRPr lang="en-US" altLang="en-US"/>
          </a:p>
        </p:txBody>
      </p:sp>
    </p:spTree>
    <p:extLst>
      <p:ext uri="{BB962C8B-B14F-4D97-AF65-F5344CB8AC3E}">
        <p14:creationId xmlns:p14="http://schemas.microsoft.com/office/powerpoint/2010/main" val="3061991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4</a:t>
            </a:fld>
            <a:endParaRPr lang="en-US" altLang="en-US"/>
          </a:p>
        </p:txBody>
      </p:sp>
    </p:spTree>
    <p:extLst>
      <p:ext uri="{BB962C8B-B14F-4D97-AF65-F5344CB8AC3E}">
        <p14:creationId xmlns:p14="http://schemas.microsoft.com/office/powerpoint/2010/main" val="2260634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5</a:t>
            </a:fld>
            <a:endParaRPr lang="en-US" altLang="en-US"/>
          </a:p>
        </p:txBody>
      </p:sp>
    </p:spTree>
    <p:extLst>
      <p:ext uri="{BB962C8B-B14F-4D97-AF65-F5344CB8AC3E}">
        <p14:creationId xmlns:p14="http://schemas.microsoft.com/office/powerpoint/2010/main" val="3356425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6</a:t>
            </a:fld>
            <a:endParaRPr lang="en-US" altLang="en-US"/>
          </a:p>
        </p:txBody>
      </p:sp>
    </p:spTree>
    <p:extLst>
      <p:ext uri="{BB962C8B-B14F-4D97-AF65-F5344CB8AC3E}">
        <p14:creationId xmlns:p14="http://schemas.microsoft.com/office/powerpoint/2010/main" val="1540725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7</a:t>
            </a:fld>
            <a:endParaRPr lang="en-US" altLang="en-US"/>
          </a:p>
        </p:txBody>
      </p:sp>
    </p:spTree>
    <p:extLst>
      <p:ext uri="{BB962C8B-B14F-4D97-AF65-F5344CB8AC3E}">
        <p14:creationId xmlns:p14="http://schemas.microsoft.com/office/powerpoint/2010/main" val="394310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8</a:t>
            </a:fld>
            <a:endParaRPr lang="en-US" altLang="en-US"/>
          </a:p>
        </p:txBody>
      </p:sp>
    </p:spTree>
    <p:extLst>
      <p:ext uri="{BB962C8B-B14F-4D97-AF65-F5344CB8AC3E}">
        <p14:creationId xmlns:p14="http://schemas.microsoft.com/office/powerpoint/2010/main" val="2315754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endParaRPr lang="en-US" altLang="en-US"/>
          </a:p>
        </p:txBody>
      </p:sp>
      <p:sp>
        <p:nvSpPr>
          <p:cNvPr id="5" name="Footer Placeholder 4"/>
          <p:cNvSpPr>
            <a:spLocks noGrp="1"/>
          </p:cNvSpPr>
          <p:nvPr>
            <p:ph type="ftr" sz="quarter" idx="11"/>
            <p:custDataLst>
              <p:tags r:id="rId1"/>
            </p:custDataLst>
          </p:nvPr>
        </p:nvSpPr>
        <p:spPr/>
        <p:txBody>
          <a:bodyPr/>
          <a:lstStyle/>
          <a:p>
            <a:pPr>
              <a:defRPr/>
            </a:pPr>
            <a:r>
              <a:rPr lang="en-US" smtClean="0"/>
              <a:t>© 2021 by The Hartford. Classification: Company Confidential. No part of this document may be reproduced, published or used without the permission of The Hartford.</a:t>
            </a:r>
            <a:endParaRPr lang="en-US"/>
          </a:p>
        </p:txBody>
      </p:sp>
      <p:sp>
        <p:nvSpPr>
          <p:cNvPr id="6" name="Slide Number Placeholder 5"/>
          <p:cNvSpPr>
            <a:spLocks noGrp="1"/>
          </p:cNvSpPr>
          <p:nvPr>
            <p:ph type="sldNum" sz="quarter" idx="12"/>
          </p:nvPr>
        </p:nvSpPr>
        <p:spPr/>
        <p:txBody>
          <a:bodyPr/>
          <a:lstStyle/>
          <a:p>
            <a:pPr>
              <a:defRPr/>
            </a:pPr>
            <a:fld id="{0EB2B284-1554-48B6-A6E2-FFBA963387BB}" type="slidenum">
              <a:rPr lang="en-US" altLang="en-US" smtClean="0"/>
              <a:pPr>
                <a:defRPr/>
              </a:pPr>
              <a:t>9</a:t>
            </a:fld>
            <a:endParaRPr lang="en-US" altLang="en-US"/>
          </a:p>
        </p:txBody>
      </p:sp>
    </p:spTree>
    <p:extLst>
      <p:ext uri="{BB962C8B-B14F-4D97-AF65-F5344CB8AC3E}">
        <p14:creationId xmlns:p14="http://schemas.microsoft.com/office/powerpoint/2010/main" val="21649748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5" Type="http://schemas.openxmlformats.org/officeDocument/2006/relationships/image" Target="../media/image1.png"/><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bjClassifierImageBottom"/>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21594" y="9293225"/>
            <a:ext cx="14630400" cy="400050"/>
          </a:xfrm>
          <a:prstGeom prst="rect">
            <a:avLst/>
          </a:prstGeom>
        </p:spPr>
      </p:pic>
      <p:pic>
        <p:nvPicPr>
          <p:cNvPr id="2" name="Picture 1"/>
          <p:cNvPicPr>
            <a:picLocks noChangeAspect="1"/>
          </p:cNvPicPr>
          <p:nvPr userDrawn="1"/>
        </p:nvPicPr>
        <p:blipFill rotWithShape="1">
          <a:blip r:embed="rId3">
            <a:extLst>
              <a:ext uri="{28A0092B-C50C-407E-A947-70E740481C1C}">
                <a14:useLocalDpi xmlns:a14="http://schemas.microsoft.com/office/drawing/2010/main" val="0"/>
              </a:ext>
            </a:extLst>
          </a:blip>
          <a:srcRect t="1443" b="36565"/>
          <a:stretch/>
        </p:blipFill>
        <p:spPr>
          <a:xfrm>
            <a:off x="712367" y="0"/>
            <a:ext cx="7619627" cy="9756775"/>
          </a:xfrm>
          <a:prstGeom prst="rect">
            <a:avLst/>
          </a:prstGeom>
        </p:spPr>
      </p:pic>
      <p:sp>
        <p:nvSpPr>
          <p:cNvPr id="3075" name="Rectangle 3"/>
          <p:cNvSpPr>
            <a:spLocks noGrp="1" noChangeArrowheads="1"/>
          </p:cNvSpPr>
          <p:nvPr>
            <p:ph type="subTitle" idx="1"/>
          </p:nvPr>
        </p:nvSpPr>
        <p:spPr>
          <a:xfrm>
            <a:off x="690485" y="7545387"/>
            <a:ext cx="12091512" cy="1300903"/>
          </a:xfrm>
        </p:spPr>
        <p:txBody>
          <a:bodyPr/>
          <a:lstStyle>
            <a:lvl1pPr marL="0" indent="0">
              <a:buFontTx/>
              <a:buNone/>
              <a:defRPr sz="2000" b="0">
                <a:solidFill>
                  <a:srgbClr val="3A5A78"/>
                </a:solidFill>
              </a:defRPr>
            </a:lvl1pPr>
          </a:lstStyle>
          <a:p>
            <a:pPr lvl="0"/>
            <a:r>
              <a:rPr lang="en-US" altLang="en-US" noProof="0" dirty="0"/>
              <a:t>Presenter’s Name</a:t>
            </a:r>
          </a:p>
          <a:p>
            <a:pPr lvl="0"/>
            <a:r>
              <a:rPr lang="en-US" altLang="en-US" noProof="0" dirty="0"/>
              <a:t>Presenter’s Title</a:t>
            </a:r>
          </a:p>
          <a:p>
            <a:pPr lvl="0"/>
            <a:r>
              <a:rPr lang="en-US" altLang="en-US" noProof="0" dirty="0"/>
              <a:t>Month 00, 0000</a:t>
            </a:r>
          </a:p>
        </p:txBody>
      </p:sp>
      <p:pic>
        <p:nvPicPr>
          <p:cNvPr id="7" name="Picture 7"/>
          <p:cNvPicPr>
            <a:picLocks noChangeAspect="1" noChangeArrowheads="1"/>
          </p:cNvPicPr>
          <p:nvPr userDrawn="1"/>
        </p:nvPicPr>
        <p:blipFill>
          <a:blip r:embed="rId4"/>
          <a:srcRect/>
          <a:stretch>
            <a:fillRect/>
          </a:stretch>
        </p:blipFill>
        <p:spPr bwMode="auto">
          <a:xfrm>
            <a:off x="-2196" y="5640387"/>
            <a:ext cx="13487400" cy="1760291"/>
          </a:xfrm>
          <a:prstGeom prst="rect">
            <a:avLst/>
          </a:prstGeom>
          <a:solidFill>
            <a:srgbClr val="B6D3E9"/>
          </a:solidFill>
          <a:ln w="9525">
            <a:noFill/>
            <a:miter lim="800000"/>
            <a:headEnd/>
            <a:tailEnd/>
          </a:ln>
        </p:spPr>
      </p:pic>
      <p:pic>
        <p:nvPicPr>
          <p:cNvPr id="8" name="Picture 18" descr="Hartford_Logo"/>
          <p:cNvPicPr>
            <a:picLocks noChangeAspect="1" noChangeArrowheads="1"/>
          </p:cNvPicPr>
          <p:nvPr userDrawn="1"/>
        </p:nvPicPr>
        <p:blipFill>
          <a:blip r:embed="rId5"/>
          <a:srcRect/>
          <a:stretch>
            <a:fillRect/>
          </a:stretch>
        </p:blipFill>
        <p:spPr bwMode="auto">
          <a:xfrm>
            <a:off x="13742194" y="5640387"/>
            <a:ext cx="1766082" cy="1752600"/>
          </a:xfrm>
          <a:prstGeom prst="rect">
            <a:avLst/>
          </a:prstGeom>
          <a:noFill/>
          <a:ln w="9525">
            <a:noFill/>
            <a:miter lim="800000"/>
            <a:headEnd/>
            <a:tailEnd/>
          </a:ln>
        </p:spPr>
      </p:pic>
      <p:sp>
        <p:nvSpPr>
          <p:cNvPr id="3074" name="Rectangle 2"/>
          <p:cNvSpPr>
            <a:spLocks noGrp="1" noChangeArrowheads="1"/>
          </p:cNvSpPr>
          <p:nvPr userDrawn="1">
            <p:ph type="ctrTitle" hasCustomPrompt="1"/>
          </p:nvPr>
        </p:nvSpPr>
        <p:spPr>
          <a:xfrm>
            <a:off x="701010" y="5640387"/>
            <a:ext cx="12080987" cy="1752600"/>
          </a:xfrm>
        </p:spPr>
        <p:txBody>
          <a:bodyPr anchor="ctr" anchorCtr="0"/>
          <a:lstStyle>
            <a:lvl1pPr>
              <a:defRPr b="1"/>
            </a:lvl1pPr>
          </a:lstStyle>
          <a:p>
            <a:pPr lvl="0"/>
            <a:r>
              <a:rPr lang="en-US" altLang="en-US" noProof="0" dirty="0"/>
              <a:t>PRESENTATION TITLE </a:t>
            </a:r>
            <a:r>
              <a:rPr lang="en-US" altLang="en-US" noProof="0" dirty="0" smtClean="0"/>
              <a:t>SLIDE </a:t>
            </a:r>
            <a:endParaRPr lang="en-US" altLang="en-US" noProof="0"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5" name="bjClassifierImageBottom"/>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21594" y="9293225"/>
            <a:ext cx="14630400" cy="400050"/>
          </a:xfrm>
          <a:prstGeom prst="rect">
            <a:avLst/>
          </a:prstGeom>
        </p:spPr>
      </p:pic>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t="1443" b="36565"/>
          <a:stretch/>
        </p:blipFill>
        <p:spPr>
          <a:xfrm>
            <a:off x="712367" y="0"/>
            <a:ext cx="7619627" cy="9756775"/>
          </a:xfrm>
          <a:prstGeom prst="rect">
            <a:avLst/>
          </a:prstGeom>
        </p:spPr>
      </p:pic>
      <p:sp>
        <p:nvSpPr>
          <p:cNvPr id="2" name="Rectangle 1">
            <a:extLst>
              <a:ext uri="{FF2B5EF4-FFF2-40B4-BE49-F238E27FC236}">
                <a16:creationId xmlns:a16="http://schemas.microsoft.com/office/drawing/2014/main" xmlns="" id="{762E7447-A8E4-4D4F-B047-F0A5DD2F2A9F}"/>
              </a:ext>
            </a:extLst>
          </p:cNvPr>
          <p:cNvSpPr/>
          <p:nvPr userDrawn="1"/>
        </p:nvSpPr>
        <p:spPr>
          <a:xfrm>
            <a:off x="-7459" y="5640387"/>
            <a:ext cx="13487399" cy="1752600"/>
          </a:xfrm>
          <a:prstGeom prst="rect">
            <a:avLst/>
          </a:prstGeom>
          <a:solidFill>
            <a:srgbClr val="B6D3E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18" descr="Hartford_Logo"/>
          <p:cNvPicPr>
            <a:picLocks noChangeAspect="1" noChangeArrowheads="1"/>
          </p:cNvPicPr>
          <p:nvPr userDrawn="1"/>
        </p:nvPicPr>
        <p:blipFill>
          <a:blip r:embed="rId4"/>
          <a:srcRect/>
          <a:stretch>
            <a:fillRect/>
          </a:stretch>
        </p:blipFill>
        <p:spPr bwMode="auto">
          <a:xfrm>
            <a:off x="13742194" y="5640387"/>
            <a:ext cx="1766082" cy="1752600"/>
          </a:xfrm>
          <a:prstGeom prst="rect">
            <a:avLst/>
          </a:prstGeom>
          <a:noFill/>
          <a:ln w="9525">
            <a:noFill/>
            <a:miter lim="800000"/>
            <a:headEnd/>
            <a:tailEnd/>
          </a:ln>
        </p:spPr>
      </p:pic>
      <p:sp>
        <p:nvSpPr>
          <p:cNvPr id="3074" name="Rectangle 2"/>
          <p:cNvSpPr>
            <a:spLocks noGrp="1" noChangeArrowheads="1"/>
          </p:cNvSpPr>
          <p:nvPr userDrawn="1">
            <p:ph type="ctrTitle" hasCustomPrompt="1"/>
          </p:nvPr>
        </p:nvSpPr>
        <p:spPr>
          <a:xfrm>
            <a:off x="701010" y="5640387"/>
            <a:ext cx="12080987" cy="1676400"/>
          </a:xfrm>
        </p:spPr>
        <p:txBody>
          <a:bodyPr anchor="ctr" anchorCtr="0"/>
          <a:lstStyle>
            <a:lvl1pPr>
              <a:defRPr b="0">
                <a:solidFill>
                  <a:srgbClr val="3A5A78"/>
                </a:solidFill>
              </a:defRPr>
            </a:lvl1pPr>
          </a:lstStyle>
          <a:p>
            <a:pPr lvl="0"/>
            <a:r>
              <a:rPr lang="en-US" altLang="en-US" noProof="0" dirty="0" smtClean="0"/>
              <a:t>INTERNAL DIVIDER PAGE</a:t>
            </a:r>
            <a:endParaRPr lang="en-US" altLang="en-US" noProof="0" dirty="0"/>
          </a:p>
        </p:txBody>
      </p:sp>
    </p:spTree>
    <p:extLst>
      <p:ext uri="{BB962C8B-B14F-4D97-AF65-F5344CB8AC3E}">
        <p14:creationId xmlns:p14="http://schemas.microsoft.com/office/powerpoint/2010/main" val="39644024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 Layout">
    <p:spTree>
      <p:nvGrpSpPr>
        <p:cNvPr id="1" name=""/>
        <p:cNvGrpSpPr/>
        <p:nvPr/>
      </p:nvGrpSpPr>
      <p:grpSpPr>
        <a:xfrm>
          <a:off x="0" y="0"/>
          <a:ext cx="0" cy="0"/>
          <a:chOff x="0" y="0"/>
          <a:chExt cx="0" cy="0"/>
        </a:xfrm>
      </p:grpSpPr>
      <p:pic>
        <p:nvPicPr>
          <p:cNvPr id="7" name="bjClassifierImageBottom"/>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21594" y="9293225"/>
            <a:ext cx="14630400" cy="400050"/>
          </a:xfrm>
          <a:prstGeom prst="rect">
            <a:avLst/>
          </a:prstGeom>
        </p:spPr>
      </p:pic>
      <p:sp>
        <p:nvSpPr>
          <p:cNvPr id="2" name="Title 1"/>
          <p:cNvSpPr>
            <a:spLocks noGrp="1"/>
          </p:cNvSpPr>
          <p:nvPr>
            <p:ph type="title"/>
          </p:nvPr>
        </p:nvSpPr>
        <p:spPr>
          <a:xfrm>
            <a:off x="559594" y="230187"/>
            <a:ext cx="14173200" cy="1179576"/>
          </a:xfrm>
        </p:spPr>
        <p:txBody>
          <a:bodyPr/>
          <a:lstStyle/>
          <a:p>
            <a:r>
              <a:rPr lang="en-US" dirty="0"/>
              <a:t>Click to edit Master 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1188F9D2-5B65-4C92-8FFB-3F149C9EBFE1}" type="slidenum">
              <a:rPr lang="en-US" altLang="en-US"/>
              <a:pPr>
                <a:defRPr/>
              </a:pPr>
              <a:t>‹#›</a:t>
            </a:fld>
            <a:endParaRPr lang="en-US" altLang="en-US" dirty="0"/>
          </a:p>
        </p:txBody>
      </p:sp>
      <p:sp>
        <p:nvSpPr>
          <p:cNvPr id="6" name="Content Placeholder 2"/>
          <p:cNvSpPr>
            <a:spLocks noGrp="1"/>
          </p:cNvSpPr>
          <p:nvPr>
            <p:ph idx="1"/>
          </p:nvPr>
        </p:nvSpPr>
        <p:spPr>
          <a:xfrm>
            <a:off x="518208" y="1830387"/>
            <a:ext cx="15718965" cy="68297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Slide Number Placeholder 2"/>
          <p:cNvSpPr>
            <a:spLocks noGrp="1"/>
          </p:cNvSpPr>
          <p:nvPr>
            <p:ph type="sldNum" sz="quarter" idx="10"/>
          </p:nvPr>
        </p:nvSpPr>
        <p:spPr/>
        <p:txBody>
          <a:bodyPr/>
          <a:lstStyle/>
          <a:p>
            <a:pPr>
              <a:defRPr/>
            </a:pPr>
            <a:fld id="{2A7888CC-A97D-4440-8229-399165F08B27}" type="slidenum">
              <a:rPr lang="en-US" altLang="en-US" smtClean="0"/>
              <a:pPr>
                <a:defRPr/>
              </a:pPr>
              <a:t>‹#›</a:t>
            </a:fld>
            <a:endParaRPr lang="en-US" altLang="en-US" dirty="0"/>
          </a:p>
        </p:txBody>
      </p:sp>
      <p:sp>
        <p:nvSpPr>
          <p:cNvPr id="5" name="Content Placeholder 2"/>
          <p:cNvSpPr>
            <a:spLocks noGrp="1"/>
          </p:cNvSpPr>
          <p:nvPr>
            <p:ph idx="11"/>
          </p:nvPr>
        </p:nvSpPr>
        <p:spPr>
          <a:xfrm>
            <a:off x="518208" y="1830387"/>
            <a:ext cx="7427643" cy="68297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p:cNvSpPr>
            <a:spLocks noGrp="1"/>
          </p:cNvSpPr>
          <p:nvPr>
            <p:ph idx="12"/>
          </p:nvPr>
        </p:nvSpPr>
        <p:spPr>
          <a:xfrm>
            <a:off x="8809530" y="1830387"/>
            <a:ext cx="7427643" cy="682974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5220717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p>
            <a:pPr>
              <a:defRPr/>
            </a:pPr>
            <a:fld id="{2A7888CC-A97D-4440-8229-399165F08B27}" type="slidenum">
              <a:rPr lang="en-US" altLang="en-US" smtClean="0"/>
              <a:pPr>
                <a:defRPr/>
              </a:pPr>
              <a:t>‹#›</a:t>
            </a:fld>
            <a:endParaRPr lang="en-US" altLang="en-US" dirty="0"/>
          </a:p>
        </p:txBody>
      </p:sp>
      <p:sp>
        <p:nvSpPr>
          <p:cNvPr id="7" name="TextBox 6"/>
          <p:cNvSpPr txBox="1"/>
          <p:nvPr userDrawn="1"/>
        </p:nvSpPr>
        <p:spPr>
          <a:xfrm>
            <a:off x="864394" y="8154987"/>
            <a:ext cx="5715000" cy="369332"/>
          </a:xfrm>
          <a:prstGeom prst="rect">
            <a:avLst/>
          </a:prstGeom>
          <a:noFill/>
        </p:spPr>
        <p:txBody>
          <a:bodyPr wrap="square" rtlCol="0">
            <a:spAutoFit/>
          </a:bodyPr>
          <a:lstStyle/>
          <a:p>
            <a:r>
              <a:rPr lang="en-US" dirty="0" smtClean="0"/>
              <a:t>Sample Charts</a:t>
            </a:r>
            <a:endParaRPr lang="en-US" dirty="0"/>
          </a:p>
        </p:txBody>
      </p:sp>
      <p:graphicFrame>
        <p:nvGraphicFramePr>
          <p:cNvPr id="8" name="Chart 2"/>
          <p:cNvGraphicFramePr>
            <a:graphicFrameLocks/>
          </p:cNvGraphicFramePr>
          <p:nvPr userDrawn="1">
            <p:extLst>
              <p:ext uri="{D42A27DB-BD31-4B8C-83A1-F6EECF244321}">
                <p14:modId xmlns:p14="http://schemas.microsoft.com/office/powerpoint/2010/main" val="1660166369"/>
              </p:ext>
            </p:extLst>
          </p:nvPr>
        </p:nvGraphicFramePr>
        <p:xfrm>
          <a:off x="605304" y="2439987"/>
          <a:ext cx="5974090" cy="540479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2"/>
          <p:cNvGraphicFramePr>
            <a:graphicFrameLocks/>
          </p:cNvGraphicFramePr>
          <p:nvPr userDrawn="1">
            <p:extLst>
              <p:ext uri="{D42A27DB-BD31-4B8C-83A1-F6EECF244321}">
                <p14:modId xmlns:p14="http://schemas.microsoft.com/office/powerpoint/2010/main" val="2645655450"/>
              </p:ext>
            </p:extLst>
          </p:nvPr>
        </p:nvGraphicFramePr>
        <p:xfrm>
          <a:off x="8712994" y="2363787"/>
          <a:ext cx="5974080" cy="540479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9760798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9594" y="228600"/>
            <a:ext cx="14173200" cy="1179576"/>
          </a:xfrm>
        </p:spPr>
        <p:txBody>
          <a:bodyPr/>
          <a:lstStyle/>
          <a:p>
            <a:r>
              <a:rPr lang="en-US" dirty="0"/>
              <a:t>Click to edit Master title style</a:t>
            </a:r>
          </a:p>
        </p:txBody>
      </p:sp>
      <p:sp>
        <p:nvSpPr>
          <p:cNvPr id="3" name="Content Placeholder 2"/>
          <p:cNvSpPr>
            <a:spLocks noGrp="1"/>
          </p:cNvSpPr>
          <p:nvPr>
            <p:ph idx="1"/>
          </p:nvPr>
        </p:nvSpPr>
        <p:spPr>
          <a:xfrm>
            <a:off x="518208" y="4553162"/>
            <a:ext cx="7427643" cy="4227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1188F9D2-5B65-4C92-8FFB-3F149C9EBFE1}" type="slidenum">
              <a:rPr lang="en-US" altLang="en-US"/>
              <a:pPr>
                <a:defRPr/>
              </a:pPr>
              <a:t>‹#›</a:t>
            </a:fld>
            <a:endParaRPr lang="en-US" altLang="en-US" dirty="0"/>
          </a:p>
        </p:txBody>
      </p:sp>
      <p:sp>
        <p:nvSpPr>
          <p:cNvPr id="5" name="Content Placeholder 2"/>
          <p:cNvSpPr>
            <a:spLocks noGrp="1"/>
          </p:cNvSpPr>
          <p:nvPr>
            <p:ph idx="11"/>
          </p:nvPr>
        </p:nvSpPr>
        <p:spPr>
          <a:xfrm>
            <a:off x="8809530" y="4553162"/>
            <a:ext cx="7427643" cy="422793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2"/>
          <p:cNvSpPr>
            <a:spLocks noGrp="1"/>
          </p:cNvSpPr>
          <p:nvPr>
            <p:ph idx="12"/>
          </p:nvPr>
        </p:nvSpPr>
        <p:spPr>
          <a:xfrm>
            <a:off x="518208" y="1830387"/>
            <a:ext cx="15718965" cy="227658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2796557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59594" y="228600"/>
            <a:ext cx="14173200" cy="1179576"/>
          </a:xfrm>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1163B6C9-B84A-40BC-93CF-54B09D60C2F0}" type="slidenum">
              <a:rPr lang="en-US" altLang="en-US"/>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B7265E8-8161-46F2-A219-55BD5CF01B9F}" type="slidenum">
              <a:rPr lang="en-US" altLang="en-US"/>
              <a:pPr>
                <a:defRPr/>
              </a:pPr>
              <a:t>‹#›</a:t>
            </a:fld>
            <a:endParaRPr lang="en-US" alt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t="1443" b="36565"/>
          <a:stretch/>
        </p:blipFill>
        <p:spPr>
          <a:xfrm>
            <a:off x="712367" y="0"/>
            <a:ext cx="7619627" cy="9756775"/>
          </a:xfrm>
          <a:prstGeom prst="rect">
            <a:avLst/>
          </a:prstGeom>
        </p:spPr>
      </p:pic>
      <p:pic>
        <p:nvPicPr>
          <p:cNvPr id="7" name="Picture 7"/>
          <p:cNvPicPr>
            <a:picLocks noChangeAspect="1" noChangeArrowheads="1"/>
          </p:cNvPicPr>
          <p:nvPr userDrawn="1"/>
        </p:nvPicPr>
        <p:blipFill>
          <a:blip r:embed="rId3"/>
          <a:srcRect/>
          <a:stretch>
            <a:fillRect/>
          </a:stretch>
        </p:blipFill>
        <p:spPr bwMode="auto">
          <a:xfrm>
            <a:off x="-2196" y="5640387"/>
            <a:ext cx="13487400" cy="1760291"/>
          </a:xfrm>
          <a:prstGeom prst="rect">
            <a:avLst/>
          </a:prstGeom>
          <a:solidFill>
            <a:srgbClr val="B6D3E9"/>
          </a:solidFill>
          <a:ln w="9525">
            <a:noFill/>
            <a:miter lim="800000"/>
            <a:headEnd/>
            <a:tailEnd/>
          </a:ln>
        </p:spPr>
      </p:pic>
      <p:pic>
        <p:nvPicPr>
          <p:cNvPr id="8" name="Picture 18" descr="Hartford_Logo"/>
          <p:cNvPicPr>
            <a:picLocks noChangeAspect="1" noChangeArrowheads="1"/>
          </p:cNvPicPr>
          <p:nvPr userDrawn="1"/>
        </p:nvPicPr>
        <p:blipFill>
          <a:blip r:embed="rId4"/>
          <a:srcRect/>
          <a:stretch>
            <a:fillRect/>
          </a:stretch>
        </p:blipFill>
        <p:spPr bwMode="auto">
          <a:xfrm>
            <a:off x="13742194" y="5640387"/>
            <a:ext cx="1766082" cy="1752600"/>
          </a:xfrm>
          <a:prstGeom prst="rect">
            <a:avLst/>
          </a:prstGeom>
          <a:noFill/>
          <a:ln w="9525">
            <a:noFill/>
            <a:miter lim="800000"/>
            <a:headEnd/>
            <a:tailEnd/>
          </a:ln>
        </p:spPr>
      </p:pic>
      <p:sp>
        <p:nvSpPr>
          <p:cNvPr id="3074" name="Rectangle 2"/>
          <p:cNvSpPr>
            <a:spLocks noGrp="1" noChangeArrowheads="1"/>
          </p:cNvSpPr>
          <p:nvPr userDrawn="1">
            <p:ph type="ctrTitle" hasCustomPrompt="1"/>
          </p:nvPr>
        </p:nvSpPr>
        <p:spPr>
          <a:xfrm>
            <a:off x="701010" y="5640387"/>
            <a:ext cx="12080987" cy="1752600"/>
          </a:xfrm>
        </p:spPr>
        <p:txBody>
          <a:bodyPr anchor="ctr" anchorCtr="0"/>
          <a:lstStyle>
            <a:lvl1pPr>
              <a:defRPr b="1" baseline="0"/>
            </a:lvl1pPr>
          </a:lstStyle>
          <a:p>
            <a:pPr lvl="0"/>
            <a:r>
              <a:rPr lang="en-US" altLang="en-US" noProof="0" dirty="0" smtClean="0"/>
              <a:t>CLOSING SLIDE</a:t>
            </a:r>
            <a:endParaRPr lang="en-US" altLang="en-US" noProof="0" dirty="0"/>
          </a:p>
        </p:txBody>
      </p:sp>
    </p:spTree>
    <p:extLst>
      <p:ext uri="{BB962C8B-B14F-4D97-AF65-F5344CB8AC3E}">
        <p14:creationId xmlns:p14="http://schemas.microsoft.com/office/powerpoint/2010/main" val="4345105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559594" y="230187"/>
            <a:ext cx="14173200" cy="1179576"/>
          </a:xfrm>
          <a:prstGeom prst="rect">
            <a:avLst/>
          </a:prstGeom>
          <a:noFill/>
          <a:ln w="9525">
            <a:noFill/>
            <a:miter lim="800000"/>
            <a:headEnd/>
            <a:tailEnd/>
          </a:ln>
        </p:spPr>
        <p:txBody>
          <a:bodyPr vert="horz" wrap="square" lIns="154451" tIns="77226" rIns="154451" bIns="77226" numCol="1" anchor="b" anchorCtr="0" compatLnSpc="1">
            <a:prstTxWarp prst="textNoShape">
              <a:avLst/>
            </a:prstTxWarp>
          </a:bodyPr>
          <a:lstStyle/>
          <a:p>
            <a:pPr lvl="0"/>
            <a:r>
              <a:rPr lang="en-US" altLang="en-US" dirty="0"/>
              <a:t>CLICK TO EDIT MASTER TITLE STYLE</a:t>
            </a:r>
          </a:p>
        </p:txBody>
      </p:sp>
      <p:sp>
        <p:nvSpPr>
          <p:cNvPr id="1028" name="Rectangle 3"/>
          <p:cNvSpPr>
            <a:spLocks noGrp="1" noChangeArrowheads="1"/>
          </p:cNvSpPr>
          <p:nvPr>
            <p:ph type="body" idx="1"/>
          </p:nvPr>
        </p:nvSpPr>
        <p:spPr bwMode="auto">
          <a:xfrm>
            <a:off x="518208" y="1830387"/>
            <a:ext cx="15718965" cy="6829743"/>
          </a:xfrm>
          <a:prstGeom prst="rect">
            <a:avLst/>
          </a:prstGeom>
          <a:noFill/>
          <a:ln w="9525">
            <a:noFill/>
            <a:miter lim="800000"/>
            <a:headEnd/>
            <a:tailEnd/>
          </a:ln>
        </p:spPr>
        <p:txBody>
          <a:bodyPr vert="horz" wrap="square" lIns="154451" tIns="77226" rIns="154451" bIns="77226" numCol="1" anchor="t" anchorCtr="0" compatLnSpc="1">
            <a:prstTxWarp prst="textNoShape">
              <a:avLst/>
            </a:prstTxWarp>
          </a:bodyPr>
          <a:lstStyle/>
          <a:p>
            <a:pPr lvl="0"/>
            <a:r>
              <a:rPr lang="en-US" altLang="en-US" dirty="0"/>
              <a:t>Level 1 text is Arial 28pt, indented with a bullet</a:t>
            </a:r>
          </a:p>
          <a:p>
            <a:pPr lvl="1"/>
            <a:r>
              <a:rPr lang="en-US" altLang="en-US" dirty="0"/>
              <a:t>Use the “Increase Indent” and “Decrease Indent” buttons </a:t>
            </a:r>
            <a:br>
              <a:rPr lang="en-US" altLang="en-US" dirty="0"/>
            </a:br>
            <a:r>
              <a:rPr lang="en-US" altLang="en-US" dirty="0"/>
              <a:t>to change text levels</a:t>
            </a:r>
          </a:p>
          <a:p>
            <a:pPr lvl="1"/>
            <a:r>
              <a:rPr lang="en-US" altLang="en-US" dirty="0"/>
              <a:t>Level 2 text is Arial 24pt, indented, with a dash</a:t>
            </a:r>
          </a:p>
          <a:p>
            <a:pPr lvl="2"/>
            <a:r>
              <a:rPr lang="en-US" altLang="en-US" dirty="0"/>
              <a:t>Level 3 text is Arial 20pt</a:t>
            </a:r>
          </a:p>
          <a:p>
            <a:pPr lvl="3"/>
            <a:r>
              <a:rPr lang="en-US" altLang="en-US" dirty="0"/>
              <a:t>Level 4 text is Arial 20pt</a:t>
            </a:r>
          </a:p>
          <a:p>
            <a:pPr lvl="4"/>
            <a:r>
              <a:rPr lang="en-US" altLang="en-US" dirty="0"/>
              <a:t>Level 5 text is Arial 20pt</a:t>
            </a:r>
          </a:p>
          <a:p>
            <a:pPr lvl="0"/>
            <a:r>
              <a:rPr lang="en-US" altLang="en-US" dirty="0"/>
              <a:t>These sample slides illustrate how to use this template</a:t>
            </a:r>
          </a:p>
          <a:p>
            <a:pPr lvl="0"/>
            <a:r>
              <a:rPr lang="en-US" altLang="en-US" dirty="0"/>
              <a:t>Use, modify or delete these slides as appropriate</a:t>
            </a:r>
          </a:p>
        </p:txBody>
      </p:sp>
      <p:sp>
        <p:nvSpPr>
          <p:cNvPr id="1030" name="Rectangle 6"/>
          <p:cNvSpPr>
            <a:spLocks noGrp="1" noChangeArrowheads="1"/>
          </p:cNvSpPr>
          <p:nvPr>
            <p:ph type="sldNum" sz="quarter" idx="4"/>
          </p:nvPr>
        </p:nvSpPr>
        <p:spPr bwMode="auto">
          <a:xfrm>
            <a:off x="15722679" y="9106324"/>
            <a:ext cx="838915" cy="456220"/>
          </a:xfrm>
          <a:prstGeom prst="rect">
            <a:avLst/>
          </a:prstGeom>
          <a:noFill/>
          <a:ln>
            <a:noFill/>
          </a:ln>
          <a:effectLst/>
          <a:extLst/>
        </p:spPr>
        <p:txBody>
          <a:bodyPr vert="horz" wrap="square" lIns="154451" tIns="77226" rIns="154451" bIns="77226" numCol="1" anchor="t" anchorCtr="0" compatLnSpc="1">
            <a:prstTxWarp prst="textNoShape">
              <a:avLst/>
            </a:prstTxWarp>
          </a:bodyPr>
          <a:lstStyle>
            <a:lvl1pPr algn="r">
              <a:defRPr sz="1500">
                <a:solidFill>
                  <a:schemeClr val="bg2"/>
                </a:solidFill>
              </a:defRPr>
            </a:lvl1pPr>
          </a:lstStyle>
          <a:p>
            <a:pPr>
              <a:defRPr/>
            </a:pPr>
            <a:fld id="{2A7888CC-A97D-4440-8229-399165F08B27}" type="slidenum">
              <a:rPr lang="en-US" altLang="en-US"/>
              <a:pPr>
                <a:defRPr/>
              </a:pPr>
              <a:t>‹#›</a:t>
            </a:fld>
            <a:endParaRPr lang="en-US" altLang="en-US" dirty="0"/>
          </a:p>
        </p:txBody>
      </p:sp>
      <p:cxnSp>
        <p:nvCxnSpPr>
          <p:cNvPr id="3" name="Straight Connector 2"/>
          <p:cNvCxnSpPr>
            <a:cxnSpLocks/>
          </p:cNvCxnSpPr>
          <p:nvPr userDrawn="1"/>
        </p:nvCxnSpPr>
        <p:spPr>
          <a:xfrm>
            <a:off x="330994" y="1598846"/>
            <a:ext cx="16269309" cy="0"/>
          </a:xfrm>
          <a:prstGeom prst="line">
            <a:avLst/>
          </a:prstGeom>
          <a:ln w="63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9" descr="Hartford_Logo"/>
          <p:cNvPicPr>
            <a:picLocks noChangeAspect="1" noChangeArrowheads="1"/>
          </p:cNvPicPr>
          <p:nvPr userDrawn="1"/>
        </p:nvPicPr>
        <p:blipFill>
          <a:blip r:embed="rId11"/>
          <a:srcRect/>
          <a:stretch>
            <a:fillRect/>
          </a:stretch>
        </p:blipFill>
        <p:spPr bwMode="auto">
          <a:xfrm>
            <a:off x="15412251" y="230187"/>
            <a:ext cx="1188052" cy="117898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3" r:id="rId1"/>
    <p:sldLayoutId id="2147483656" r:id="rId2"/>
    <p:sldLayoutId id="2147483652" r:id="rId3"/>
    <p:sldLayoutId id="2147483654" r:id="rId4"/>
    <p:sldLayoutId id="2147483658" r:id="rId5"/>
    <p:sldLayoutId id="2147483655" r:id="rId6"/>
    <p:sldLayoutId id="2147483651" r:id="rId7"/>
    <p:sldLayoutId id="2147483650" r:id="rId8"/>
    <p:sldLayoutId id="2147483659" r:id="rId9"/>
  </p:sldLayoutIdLst>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3A5A78"/>
          </a:solidFill>
          <a:latin typeface="+mj-lt"/>
          <a:ea typeface="+mj-ea"/>
          <a:cs typeface="+mj-cs"/>
        </a:defRPr>
      </a:lvl1pPr>
      <a:lvl2pPr algn="l" rtl="0" eaLnBrk="0" fontAlgn="base" hangingPunct="0">
        <a:spcBef>
          <a:spcPct val="0"/>
        </a:spcBef>
        <a:spcAft>
          <a:spcPct val="0"/>
        </a:spcAft>
        <a:defRPr sz="2700" b="1">
          <a:solidFill>
            <a:srgbClr val="3A5A78"/>
          </a:solidFill>
          <a:latin typeface="Arial" charset="0"/>
        </a:defRPr>
      </a:lvl2pPr>
      <a:lvl3pPr algn="l" rtl="0" eaLnBrk="0" fontAlgn="base" hangingPunct="0">
        <a:spcBef>
          <a:spcPct val="0"/>
        </a:spcBef>
        <a:spcAft>
          <a:spcPct val="0"/>
        </a:spcAft>
        <a:defRPr sz="2700" b="1">
          <a:solidFill>
            <a:srgbClr val="3A5A78"/>
          </a:solidFill>
          <a:latin typeface="Arial" charset="0"/>
        </a:defRPr>
      </a:lvl3pPr>
      <a:lvl4pPr algn="l" rtl="0" eaLnBrk="0" fontAlgn="base" hangingPunct="0">
        <a:spcBef>
          <a:spcPct val="0"/>
        </a:spcBef>
        <a:spcAft>
          <a:spcPct val="0"/>
        </a:spcAft>
        <a:defRPr sz="2700" b="1">
          <a:solidFill>
            <a:srgbClr val="3A5A78"/>
          </a:solidFill>
          <a:latin typeface="Arial" charset="0"/>
        </a:defRPr>
      </a:lvl4pPr>
      <a:lvl5pPr algn="l" rtl="0" eaLnBrk="0" fontAlgn="base" hangingPunct="0">
        <a:spcBef>
          <a:spcPct val="0"/>
        </a:spcBef>
        <a:spcAft>
          <a:spcPct val="0"/>
        </a:spcAft>
        <a:defRPr sz="2700" b="1">
          <a:solidFill>
            <a:srgbClr val="3A5A78"/>
          </a:solidFill>
          <a:latin typeface="Arial" charset="0"/>
        </a:defRPr>
      </a:lvl5pPr>
      <a:lvl6pPr marL="772257" algn="l" rtl="0" fontAlgn="base">
        <a:spcBef>
          <a:spcPct val="0"/>
        </a:spcBef>
        <a:spcAft>
          <a:spcPct val="0"/>
        </a:spcAft>
        <a:defRPr sz="2700" b="1">
          <a:solidFill>
            <a:srgbClr val="3A5A78"/>
          </a:solidFill>
          <a:latin typeface="Arial" charset="0"/>
        </a:defRPr>
      </a:lvl6pPr>
      <a:lvl7pPr marL="1544513" algn="l" rtl="0" fontAlgn="base">
        <a:spcBef>
          <a:spcPct val="0"/>
        </a:spcBef>
        <a:spcAft>
          <a:spcPct val="0"/>
        </a:spcAft>
        <a:defRPr sz="2700" b="1">
          <a:solidFill>
            <a:srgbClr val="3A5A78"/>
          </a:solidFill>
          <a:latin typeface="Arial" charset="0"/>
        </a:defRPr>
      </a:lvl7pPr>
      <a:lvl8pPr marL="2316770" algn="l" rtl="0" fontAlgn="base">
        <a:spcBef>
          <a:spcPct val="0"/>
        </a:spcBef>
        <a:spcAft>
          <a:spcPct val="0"/>
        </a:spcAft>
        <a:defRPr sz="2700" b="1">
          <a:solidFill>
            <a:srgbClr val="3A5A78"/>
          </a:solidFill>
          <a:latin typeface="Arial" charset="0"/>
        </a:defRPr>
      </a:lvl8pPr>
      <a:lvl9pPr marL="3089026" algn="l" rtl="0" fontAlgn="base">
        <a:spcBef>
          <a:spcPct val="0"/>
        </a:spcBef>
        <a:spcAft>
          <a:spcPct val="0"/>
        </a:spcAft>
        <a:defRPr sz="2700" b="1">
          <a:solidFill>
            <a:srgbClr val="3A5A78"/>
          </a:solidFill>
          <a:latin typeface="Arial" charset="0"/>
        </a:defRPr>
      </a:lvl9pPr>
    </p:titleStyle>
    <p:bodyStyle>
      <a:lvl1pPr marL="386128" indent="-386128" algn="l" rtl="0" eaLnBrk="0" fontAlgn="base" hangingPunct="0">
        <a:spcBef>
          <a:spcPct val="20000"/>
        </a:spcBef>
        <a:spcAft>
          <a:spcPct val="0"/>
        </a:spcAft>
        <a:buChar char="•"/>
        <a:defRPr sz="2800">
          <a:solidFill>
            <a:schemeClr val="tx1"/>
          </a:solidFill>
          <a:latin typeface="+mn-lt"/>
          <a:ea typeface="+mn-ea"/>
          <a:cs typeface="+mn-cs"/>
        </a:defRPr>
      </a:lvl1pPr>
      <a:lvl2pPr marL="1262962" indent="-482660" algn="l" rtl="0" eaLnBrk="0" fontAlgn="base" hangingPunct="0">
        <a:spcBef>
          <a:spcPct val="20000"/>
        </a:spcBef>
        <a:spcAft>
          <a:spcPct val="0"/>
        </a:spcAft>
        <a:buChar char="–"/>
        <a:defRPr sz="2400">
          <a:solidFill>
            <a:schemeClr val="tx1"/>
          </a:solidFill>
          <a:latin typeface="+mn-lt"/>
        </a:defRPr>
      </a:lvl2pPr>
      <a:lvl3pPr marL="1930641" indent="-386128" algn="l" rtl="0" eaLnBrk="0" fontAlgn="base" hangingPunct="0">
        <a:spcBef>
          <a:spcPct val="20000"/>
        </a:spcBef>
        <a:spcAft>
          <a:spcPct val="0"/>
        </a:spcAft>
        <a:buChar char="•"/>
        <a:defRPr sz="2000">
          <a:solidFill>
            <a:schemeClr val="tx1"/>
          </a:solidFill>
          <a:latin typeface="+mn-lt"/>
        </a:defRPr>
      </a:lvl3pPr>
      <a:lvl4pPr marL="2702898" indent="-386128" algn="l" rtl="0" eaLnBrk="0" fontAlgn="base" hangingPunct="0">
        <a:spcBef>
          <a:spcPct val="20000"/>
        </a:spcBef>
        <a:spcAft>
          <a:spcPct val="0"/>
        </a:spcAft>
        <a:buChar char="–"/>
        <a:defRPr sz="2000">
          <a:solidFill>
            <a:schemeClr val="tx1"/>
          </a:solidFill>
          <a:latin typeface="+mn-lt"/>
        </a:defRPr>
      </a:lvl4pPr>
      <a:lvl5pPr marL="3475154" indent="-386128" algn="l" rtl="0" eaLnBrk="0" fontAlgn="base" hangingPunct="0">
        <a:spcBef>
          <a:spcPct val="20000"/>
        </a:spcBef>
        <a:spcAft>
          <a:spcPct val="0"/>
        </a:spcAft>
        <a:buChar char="»"/>
        <a:defRPr sz="2000">
          <a:solidFill>
            <a:schemeClr val="tx1"/>
          </a:solidFill>
          <a:latin typeface="+mn-lt"/>
        </a:defRPr>
      </a:lvl5pPr>
      <a:lvl6pPr marL="4247411" indent="-386128" algn="l" rtl="0" fontAlgn="base">
        <a:spcBef>
          <a:spcPct val="20000"/>
        </a:spcBef>
        <a:spcAft>
          <a:spcPct val="0"/>
        </a:spcAft>
        <a:buChar char="»"/>
        <a:defRPr>
          <a:solidFill>
            <a:schemeClr val="tx1"/>
          </a:solidFill>
          <a:latin typeface="+mn-lt"/>
        </a:defRPr>
      </a:lvl6pPr>
      <a:lvl7pPr marL="5019667" indent="-386128" algn="l" rtl="0" fontAlgn="base">
        <a:spcBef>
          <a:spcPct val="20000"/>
        </a:spcBef>
        <a:spcAft>
          <a:spcPct val="0"/>
        </a:spcAft>
        <a:buChar char="»"/>
        <a:defRPr>
          <a:solidFill>
            <a:schemeClr val="tx1"/>
          </a:solidFill>
          <a:latin typeface="+mn-lt"/>
        </a:defRPr>
      </a:lvl7pPr>
      <a:lvl8pPr marL="5791924" indent="-386128" algn="l" rtl="0" fontAlgn="base">
        <a:spcBef>
          <a:spcPct val="20000"/>
        </a:spcBef>
        <a:spcAft>
          <a:spcPct val="0"/>
        </a:spcAft>
        <a:buChar char="»"/>
        <a:defRPr>
          <a:solidFill>
            <a:schemeClr val="tx1"/>
          </a:solidFill>
          <a:latin typeface="+mn-lt"/>
        </a:defRPr>
      </a:lvl8pPr>
      <a:lvl9pPr marL="6564180" indent="-386128" algn="l" rtl="0" fontAlgn="base">
        <a:spcBef>
          <a:spcPct val="20000"/>
        </a:spcBef>
        <a:spcAft>
          <a:spcPct val="0"/>
        </a:spcAft>
        <a:buChar char="»"/>
        <a:defRPr>
          <a:solidFill>
            <a:schemeClr val="tx1"/>
          </a:solidFill>
          <a:latin typeface="+mn-lt"/>
        </a:defRPr>
      </a:lvl9pPr>
    </p:bodyStyle>
    <p:otherStyle>
      <a:defPPr>
        <a:defRPr lang="en-US"/>
      </a:defPPr>
      <a:lvl1pPr marL="0" algn="l" defTabSz="1544513" rtl="0" eaLnBrk="1" latinLnBrk="0" hangingPunct="1">
        <a:defRPr sz="3000" kern="1200">
          <a:solidFill>
            <a:schemeClr val="tx1"/>
          </a:solidFill>
          <a:latin typeface="+mn-lt"/>
          <a:ea typeface="+mn-ea"/>
          <a:cs typeface="+mn-cs"/>
        </a:defRPr>
      </a:lvl1pPr>
      <a:lvl2pPr marL="772257" algn="l" defTabSz="1544513" rtl="0" eaLnBrk="1" latinLnBrk="0" hangingPunct="1">
        <a:defRPr sz="3000" kern="1200">
          <a:solidFill>
            <a:schemeClr val="tx1"/>
          </a:solidFill>
          <a:latin typeface="+mn-lt"/>
          <a:ea typeface="+mn-ea"/>
          <a:cs typeface="+mn-cs"/>
        </a:defRPr>
      </a:lvl2pPr>
      <a:lvl3pPr marL="1544513" algn="l" defTabSz="1544513" rtl="0" eaLnBrk="1" latinLnBrk="0" hangingPunct="1">
        <a:defRPr sz="3000" kern="1200">
          <a:solidFill>
            <a:schemeClr val="tx1"/>
          </a:solidFill>
          <a:latin typeface="+mn-lt"/>
          <a:ea typeface="+mn-ea"/>
          <a:cs typeface="+mn-cs"/>
        </a:defRPr>
      </a:lvl3pPr>
      <a:lvl4pPr marL="2316770" algn="l" defTabSz="1544513" rtl="0" eaLnBrk="1" latinLnBrk="0" hangingPunct="1">
        <a:defRPr sz="3000" kern="1200">
          <a:solidFill>
            <a:schemeClr val="tx1"/>
          </a:solidFill>
          <a:latin typeface="+mn-lt"/>
          <a:ea typeface="+mn-ea"/>
          <a:cs typeface="+mn-cs"/>
        </a:defRPr>
      </a:lvl4pPr>
      <a:lvl5pPr marL="3089026" algn="l" defTabSz="1544513" rtl="0" eaLnBrk="1" latinLnBrk="0" hangingPunct="1">
        <a:defRPr sz="3000" kern="1200">
          <a:solidFill>
            <a:schemeClr val="tx1"/>
          </a:solidFill>
          <a:latin typeface="+mn-lt"/>
          <a:ea typeface="+mn-ea"/>
          <a:cs typeface="+mn-cs"/>
        </a:defRPr>
      </a:lvl5pPr>
      <a:lvl6pPr marL="3861283" algn="l" defTabSz="1544513" rtl="0" eaLnBrk="1" latinLnBrk="0" hangingPunct="1">
        <a:defRPr sz="3000" kern="1200">
          <a:solidFill>
            <a:schemeClr val="tx1"/>
          </a:solidFill>
          <a:latin typeface="+mn-lt"/>
          <a:ea typeface="+mn-ea"/>
          <a:cs typeface="+mn-cs"/>
        </a:defRPr>
      </a:lvl6pPr>
      <a:lvl7pPr marL="4633539" algn="l" defTabSz="1544513" rtl="0" eaLnBrk="1" latinLnBrk="0" hangingPunct="1">
        <a:defRPr sz="3000" kern="1200">
          <a:solidFill>
            <a:schemeClr val="tx1"/>
          </a:solidFill>
          <a:latin typeface="+mn-lt"/>
          <a:ea typeface="+mn-ea"/>
          <a:cs typeface="+mn-cs"/>
        </a:defRPr>
      </a:lvl7pPr>
      <a:lvl8pPr marL="5405796" algn="l" defTabSz="1544513" rtl="0" eaLnBrk="1" latinLnBrk="0" hangingPunct="1">
        <a:defRPr sz="3000" kern="1200">
          <a:solidFill>
            <a:schemeClr val="tx1"/>
          </a:solidFill>
          <a:latin typeface="+mn-lt"/>
          <a:ea typeface="+mn-ea"/>
          <a:cs typeface="+mn-cs"/>
        </a:defRPr>
      </a:lvl8pPr>
      <a:lvl9pPr marL="6178052" algn="l" defTabSz="1544513" rtl="0" eaLnBrk="1" latinLnBrk="0" hangingPunct="1">
        <a:defRPr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3.xml"/><Relationship Id="rId1" Type="http://schemas.openxmlformats.org/officeDocument/2006/relationships/tags" Target="../tags/tag21.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3.xml"/><Relationship Id="rId1" Type="http://schemas.openxmlformats.org/officeDocument/2006/relationships/tags" Target="../tags/tag2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27.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3.xml"/><Relationship Id="rId1" Type="http://schemas.openxmlformats.org/officeDocument/2006/relationships/tags" Target="../tags/tag3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3.xml"/><Relationship Id="rId1" Type="http://schemas.openxmlformats.org/officeDocument/2006/relationships/tags" Target="../tags/tag3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tags" Target="../tags/tag35.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tags" Target="../tags/tag3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tags" Target="../tags/tag41.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tags" Target="../tags/tag4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tags" Target="../tags/tag45.xml"/><Relationship Id="rId4" Type="http://schemas.openxmlformats.org/officeDocument/2006/relationships/image" Target="../media/image9.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tags" Target="../tags/tag47.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3.xml"/><Relationship Id="rId1" Type="http://schemas.openxmlformats.org/officeDocument/2006/relationships/tags" Target="../tags/tag49.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3.xml"/><Relationship Id="rId1" Type="http://schemas.openxmlformats.org/officeDocument/2006/relationships/tags" Target="../tags/tag51.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3.xml"/><Relationship Id="rId1" Type="http://schemas.openxmlformats.org/officeDocument/2006/relationships/tags" Target="../tags/tag53.xml"/></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3.xml"/><Relationship Id="rId1" Type="http://schemas.openxmlformats.org/officeDocument/2006/relationships/tags" Target="../tags/tag55.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3.xml"/><Relationship Id="rId1" Type="http://schemas.openxmlformats.org/officeDocument/2006/relationships/tags" Target="../tags/tag5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2" Type="http://schemas.openxmlformats.org/officeDocument/2006/relationships/slideLayout" Target="../slideLayouts/slideLayout3.xml"/><Relationship Id="rId1" Type="http://schemas.openxmlformats.org/officeDocument/2006/relationships/tags" Target="../tags/tag6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3.xml"/><Relationship Id="rId1" Type="http://schemas.openxmlformats.org/officeDocument/2006/relationships/tags" Target="../tags/tag63.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3.xml"/><Relationship Id="rId1" Type="http://schemas.openxmlformats.org/officeDocument/2006/relationships/tags" Target="../tags/tag65.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3.xml"/><Relationship Id="rId1" Type="http://schemas.openxmlformats.org/officeDocument/2006/relationships/tags" Target="../tags/tag67.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3.xml"/><Relationship Id="rId1" Type="http://schemas.openxmlformats.org/officeDocument/2006/relationships/tags" Target="../tags/tag69.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3.xml"/><Relationship Id="rId1" Type="http://schemas.openxmlformats.org/officeDocument/2006/relationships/tags" Target="../tags/tag71.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3.xml"/><Relationship Id="rId1" Type="http://schemas.openxmlformats.org/officeDocument/2006/relationships/tags" Target="../tags/tag73.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3.xml"/><Relationship Id="rId1" Type="http://schemas.openxmlformats.org/officeDocument/2006/relationships/tags" Target="../tags/tag75.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39.xml.rels><?xml version="1.0" encoding="UTF-8" standalone="yes"?>
<Relationships xmlns="http://schemas.openxmlformats.org/package/2006/relationships"><Relationship Id="rId3" Type="http://schemas.openxmlformats.org/officeDocument/2006/relationships/notesSlide" Target="../notesSlides/notesSlide39.xml"/><Relationship Id="rId2" Type="http://schemas.openxmlformats.org/officeDocument/2006/relationships/slideLayout" Target="../slideLayouts/slideLayout3.xml"/><Relationship Id="rId1" Type="http://schemas.openxmlformats.org/officeDocument/2006/relationships/tags" Target="../tags/tag79.xml"/><Relationship Id="rId5" Type="http://schemas.openxmlformats.org/officeDocument/2006/relationships/hyperlink" Target="mailto:Jessica.Grund@thehartford.com" TargetMode="External"/><Relationship Id="rId4" Type="http://schemas.openxmlformats.org/officeDocument/2006/relationships/hyperlink" Target="mailto:Lauren.Grittith@thehartford.com"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tags" Target="../tags/tag11.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13.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3.xml"/><Relationship Id="rId1" Type="http://schemas.openxmlformats.org/officeDocument/2006/relationships/tags" Target="../tags/tag1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eaLnBrk="1" hangingPunct="1"/>
            <a:r>
              <a:rPr lang="en-US" altLang="en-US" dirty="0"/>
              <a:t>Jessica Grund and Lauren Griffith</a:t>
            </a:r>
          </a:p>
          <a:p>
            <a:pPr eaLnBrk="1" hangingPunct="1"/>
            <a:r>
              <a:rPr lang="en-US" altLang="en-US" dirty="0"/>
              <a:t>April 14, </a:t>
            </a:r>
            <a:r>
              <a:rPr lang="en-US" altLang="en-US" dirty="0" smtClean="0"/>
              <a:t>2021</a:t>
            </a:r>
            <a:endParaRPr lang="en-US" altLang="en-US" dirty="0"/>
          </a:p>
        </p:txBody>
      </p:sp>
      <p:sp>
        <p:nvSpPr>
          <p:cNvPr id="3" name="Title 2"/>
          <p:cNvSpPr>
            <a:spLocks noGrp="1"/>
          </p:cNvSpPr>
          <p:nvPr>
            <p:ph type="ctrTitle"/>
          </p:nvPr>
        </p:nvSpPr>
        <p:spPr/>
        <p:txBody>
          <a:bodyPr/>
          <a:lstStyle/>
          <a:p>
            <a:r>
              <a:rPr lang="en-US" altLang="en-US" dirty="0"/>
              <a:t>Health, Safety &amp; Wellness and The Design Professional</a:t>
            </a:r>
            <a:endParaRPr lang="en-US" dirty="0"/>
          </a:p>
        </p:txBody>
      </p:sp>
      <p:sp>
        <p:nvSpPr>
          <p:cNvPr id="6"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251300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AIA Language</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10</a:t>
            </a:fld>
            <a:endParaRPr lang="en-US" altLang="en-US" dirty="0"/>
          </a:p>
        </p:txBody>
      </p:sp>
      <p:sp>
        <p:nvSpPr>
          <p:cNvPr id="4" name="Content Placeholder 3"/>
          <p:cNvSpPr>
            <a:spLocks noGrp="1"/>
          </p:cNvSpPr>
          <p:nvPr>
            <p:ph idx="1"/>
          </p:nvPr>
        </p:nvSpPr>
        <p:spPr/>
        <p:txBody>
          <a:bodyPr/>
          <a:lstStyle/>
          <a:p>
            <a:pPr marL="0" indent="0">
              <a:buNone/>
            </a:pPr>
            <a:r>
              <a:rPr lang="en-US" i="1" dirty="0"/>
              <a:t>The Architect shall visit the site at intervals appropriate to the stage of construction, or as otherwise provided for in the contract, to become generally familiar with the progress and quality of the portion of the Work completed, and to determine, in general, if the Work observed is being performed in a manner indicating that the Work, when fully completed, will be in accordance with the Contract Documents. However, the Architect shall not be required to make exhaustive or continuous on-site inspections to check the quality or quantity of the Work. </a:t>
            </a:r>
            <a:r>
              <a:rPr lang="en-US" i="1" u="sng" dirty="0"/>
              <a:t>On the basis of the site visits, the Architect shall keep the Owner reasonably informed about the progress and quality of the portion of the Work completed, and promptly report to the Owner (I) known deviations from the Contract Documents, (2) known deviations from the most recent construction schedule submitted by the Contractor, and (3) defects and deficiencies observed in the Work.</a:t>
            </a:r>
          </a:p>
          <a:p>
            <a:endParaRPr lang="en-US" dirty="0"/>
          </a:p>
        </p:txBody>
      </p:sp>
      <p:sp>
        <p:nvSpPr>
          <p:cNvPr id="7"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2071275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AIA Language</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11</a:t>
            </a:fld>
            <a:endParaRPr lang="en-US" altLang="en-US" dirty="0"/>
          </a:p>
        </p:txBody>
      </p:sp>
      <p:sp>
        <p:nvSpPr>
          <p:cNvPr id="4" name="Content Placeholder 3"/>
          <p:cNvSpPr>
            <a:spLocks noGrp="1"/>
          </p:cNvSpPr>
          <p:nvPr>
            <p:ph idx="1"/>
          </p:nvPr>
        </p:nvSpPr>
        <p:spPr/>
        <p:txBody>
          <a:bodyPr/>
          <a:lstStyle/>
          <a:p>
            <a:pPr marL="0" indent="0">
              <a:buNone/>
            </a:pPr>
            <a:r>
              <a:rPr lang="en-US" i="1" dirty="0"/>
              <a:t>The Architect has the authority to reject Work that does not conform to the Contract Documents. Whenever the Architect considers it necessary or advisable, the Architect shall have the authority to require inspection or testing of the Work in accordance with the provisions of the Contract Documents, whether or not the Work is fabricated, installed or completed. </a:t>
            </a:r>
            <a:r>
              <a:rPr lang="en-US" i="1" u="sng" dirty="0">
                <a:uFill>
                  <a:solidFill>
                    <a:schemeClr val="accent2">
                      <a:lumMod val="50000"/>
                    </a:schemeClr>
                  </a:solidFill>
                </a:uFill>
              </a:rPr>
              <a:t>However, neither this authority of the Architect nor a decision made in good faith either to exercise or not to exercise such authority shall give rise to a duty or responsibility of the Architect to the Contractor, Subcontractors, suppliers, their agents or employees, or other persons or entities performing portions of the Work.</a:t>
            </a:r>
          </a:p>
          <a:p>
            <a:endParaRPr lang="en-US" dirty="0"/>
          </a:p>
        </p:txBody>
      </p:sp>
      <p:sp>
        <p:nvSpPr>
          <p:cNvPr id="7"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7760920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Phase 2 – Design Phase </a:t>
            </a:r>
            <a:endParaRPr lang="en-US" dirty="0"/>
          </a:p>
        </p:txBody>
      </p:sp>
      <p:sp>
        <p:nvSpPr>
          <p:cNvPr id="5"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4059204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97763" y="2075592"/>
            <a:ext cx="4243065"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Design Phase</a:t>
            </a:r>
            <a:endParaRPr lang="en-US" dirty="0"/>
          </a:p>
        </p:txBody>
      </p:sp>
      <p:sp>
        <p:nvSpPr>
          <p:cNvPr id="5" name="Content Placeholder 4"/>
          <p:cNvSpPr>
            <a:spLocks noGrp="1"/>
          </p:cNvSpPr>
          <p:nvPr>
            <p:ph idx="1"/>
          </p:nvPr>
        </p:nvSpPr>
        <p:spPr>
          <a:xfrm>
            <a:off x="532242" y="2075592"/>
            <a:ext cx="15718965" cy="6829743"/>
          </a:xfrm>
        </p:spPr>
        <p:txBody>
          <a:bodyPr/>
          <a:lstStyle/>
          <a:p>
            <a:pPr marL="0" indent="0">
              <a:buNone/>
            </a:pPr>
            <a:r>
              <a:rPr lang="en-US" dirty="0"/>
              <a:t>Documentation of Review</a:t>
            </a:r>
          </a:p>
          <a:p>
            <a:pPr lvl="1"/>
            <a:endParaRPr lang="en-US" dirty="0" smtClean="0"/>
          </a:p>
          <a:p>
            <a:pPr lvl="1"/>
            <a:endParaRPr lang="en-US" dirty="0" smtClean="0"/>
          </a:p>
          <a:p>
            <a:pPr lvl="1"/>
            <a:r>
              <a:rPr lang="en-US" dirty="0" smtClean="0"/>
              <a:t>Plans </a:t>
            </a:r>
            <a:r>
              <a:rPr lang="en-US" dirty="0"/>
              <a:t>and Specifications </a:t>
            </a:r>
          </a:p>
          <a:p>
            <a:pPr lvl="1"/>
            <a:endParaRPr lang="en-US" dirty="0" smtClean="0"/>
          </a:p>
          <a:p>
            <a:pPr lvl="1"/>
            <a:r>
              <a:rPr lang="en-US" dirty="0" smtClean="0"/>
              <a:t>Design </a:t>
            </a:r>
            <a:r>
              <a:rPr lang="en-US" dirty="0"/>
              <a:t>professionals should consider construction safety issues during the construction and maintenance of the facility and address them in the design phase of the project. By anticipating hazards and applying their design skills to eliminate them, unsafe conditions can be reduced.</a:t>
            </a:r>
          </a:p>
          <a:p>
            <a:pPr lvl="1"/>
            <a:endParaRPr lang="en-US" dirty="0" smtClean="0"/>
          </a:p>
          <a:p>
            <a:pPr lvl="1"/>
            <a:r>
              <a:rPr lang="en-US" dirty="0" smtClean="0"/>
              <a:t>If </a:t>
            </a:r>
            <a:r>
              <a:rPr lang="en-US" dirty="0"/>
              <a:t>owner directed change are not aligned with this make sure you save evidence of the correspondence. Confirm verbal conversations in email and put in the project file.  </a:t>
            </a:r>
          </a:p>
          <a:p>
            <a:endParaRPr lang="en-US" dirty="0"/>
          </a:p>
        </p:txBody>
      </p:sp>
      <p:sp>
        <p:nvSpPr>
          <p:cNvPr id="7" name="Slide Number Placeholder 6"/>
          <p:cNvSpPr>
            <a:spLocks noGrp="1"/>
          </p:cNvSpPr>
          <p:nvPr>
            <p:ph type="sldNum" sz="quarter" idx="10"/>
          </p:nvPr>
        </p:nvSpPr>
        <p:spPr/>
        <p:txBody>
          <a:bodyPr/>
          <a:lstStyle/>
          <a:p>
            <a:pPr>
              <a:defRPr/>
            </a:pPr>
            <a:fld id="{1188F9D2-5B65-4C92-8FFB-3F149C9EBFE1}" type="slidenum">
              <a:rPr lang="en-US" altLang="en-US" smtClean="0"/>
              <a:pPr>
                <a:defRPr/>
              </a:pPr>
              <a:t>13</a:t>
            </a:fld>
            <a:endParaRPr lang="en-US" altLang="en-US" dirty="0"/>
          </a:p>
        </p:txBody>
      </p:sp>
      <p:grpSp>
        <p:nvGrpSpPr>
          <p:cNvPr id="8" name="Group 7"/>
          <p:cNvGrpSpPr/>
          <p:nvPr/>
        </p:nvGrpSpPr>
        <p:grpSpPr>
          <a:xfrm>
            <a:off x="5183629" y="1773172"/>
            <a:ext cx="1039018" cy="1138239"/>
            <a:chOff x="2568576" y="2981325"/>
            <a:chExt cx="534987" cy="520701"/>
          </a:xfrm>
        </p:grpSpPr>
        <p:sp>
          <p:nvSpPr>
            <p:cNvPr id="9" name="Freeform 23"/>
            <p:cNvSpPr>
              <a:spLocks/>
            </p:cNvSpPr>
            <p:nvPr/>
          </p:nvSpPr>
          <p:spPr bwMode="auto">
            <a:xfrm>
              <a:off x="2889251" y="3130550"/>
              <a:ext cx="52388" cy="82550"/>
            </a:xfrm>
            <a:custGeom>
              <a:avLst/>
              <a:gdLst>
                <a:gd name="T0" fmla="*/ 0 w 43"/>
                <a:gd name="T1" fmla="*/ 57 h 69"/>
                <a:gd name="T2" fmla="*/ 12 w 43"/>
                <a:gd name="T3" fmla="*/ 69 h 69"/>
                <a:gd name="T4" fmla="*/ 35 w 43"/>
                <a:gd name="T5" fmla="*/ 46 h 69"/>
                <a:gd name="T6" fmla="*/ 43 w 43"/>
                <a:gd name="T7" fmla="*/ 25 h 69"/>
                <a:gd name="T8" fmla="*/ 35 w 43"/>
                <a:gd name="T9" fmla="*/ 4 h 69"/>
                <a:gd name="T10" fmla="*/ 31 w 43"/>
                <a:gd name="T11" fmla="*/ 0 h 69"/>
                <a:gd name="T12" fmla="*/ 19 w 43"/>
                <a:gd name="T13" fmla="*/ 12 h 69"/>
                <a:gd name="T14" fmla="*/ 23 w 43"/>
                <a:gd name="T15" fmla="*/ 16 h 69"/>
                <a:gd name="T16" fmla="*/ 27 w 43"/>
                <a:gd name="T17" fmla="*/ 25 h 69"/>
                <a:gd name="T18" fmla="*/ 23 w 43"/>
                <a:gd name="T19" fmla="*/ 34 h 69"/>
                <a:gd name="T20" fmla="*/ 0 w 43"/>
                <a:gd name="T21" fmla="*/ 5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69">
                  <a:moveTo>
                    <a:pt x="0" y="57"/>
                  </a:moveTo>
                  <a:cubicBezTo>
                    <a:pt x="12" y="69"/>
                    <a:pt x="12" y="69"/>
                    <a:pt x="12" y="69"/>
                  </a:cubicBezTo>
                  <a:cubicBezTo>
                    <a:pt x="35" y="46"/>
                    <a:pt x="35" y="46"/>
                    <a:pt x="35" y="46"/>
                  </a:cubicBezTo>
                  <a:cubicBezTo>
                    <a:pt x="40" y="40"/>
                    <a:pt x="43" y="33"/>
                    <a:pt x="43" y="25"/>
                  </a:cubicBezTo>
                  <a:cubicBezTo>
                    <a:pt x="43" y="17"/>
                    <a:pt x="40" y="10"/>
                    <a:pt x="35" y="4"/>
                  </a:cubicBezTo>
                  <a:cubicBezTo>
                    <a:pt x="31" y="0"/>
                    <a:pt x="31" y="0"/>
                    <a:pt x="31" y="0"/>
                  </a:cubicBezTo>
                  <a:cubicBezTo>
                    <a:pt x="19" y="12"/>
                    <a:pt x="19" y="12"/>
                    <a:pt x="19" y="12"/>
                  </a:cubicBezTo>
                  <a:cubicBezTo>
                    <a:pt x="23" y="16"/>
                    <a:pt x="23" y="16"/>
                    <a:pt x="23" y="16"/>
                  </a:cubicBezTo>
                  <a:cubicBezTo>
                    <a:pt x="26" y="18"/>
                    <a:pt x="27" y="22"/>
                    <a:pt x="27" y="25"/>
                  </a:cubicBezTo>
                  <a:cubicBezTo>
                    <a:pt x="27" y="29"/>
                    <a:pt x="26" y="32"/>
                    <a:pt x="23" y="34"/>
                  </a:cubicBezTo>
                  <a:lnTo>
                    <a:pt x="0" y="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24"/>
            <p:cNvSpPr>
              <a:spLocks/>
            </p:cNvSpPr>
            <p:nvPr/>
          </p:nvSpPr>
          <p:spPr bwMode="auto">
            <a:xfrm>
              <a:off x="2921001" y="3176588"/>
              <a:ext cx="55563" cy="80963"/>
            </a:xfrm>
            <a:custGeom>
              <a:avLst/>
              <a:gdLst>
                <a:gd name="T0" fmla="*/ 0 w 47"/>
                <a:gd name="T1" fmla="*/ 57 h 68"/>
                <a:gd name="T2" fmla="*/ 11 w 47"/>
                <a:gd name="T3" fmla="*/ 68 h 68"/>
                <a:gd name="T4" fmla="*/ 34 w 47"/>
                <a:gd name="T5" fmla="*/ 45 h 68"/>
                <a:gd name="T6" fmla="*/ 37 w 47"/>
                <a:gd name="T7" fmla="*/ 7 h 68"/>
                <a:gd name="T8" fmla="*/ 30 w 47"/>
                <a:gd name="T9" fmla="*/ 0 h 68"/>
                <a:gd name="T10" fmla="*/ 19 w 47"/>
                <a:gd name="T11" fmla="*/ 11 h 68"/>
                <a:gd name="T12" fmla="*/ 25 w 47"/>
                <a:gd name="T13" fmla="*/ 18 h 68"/>
                <a:gd name="T14" fmla="*/ 23 w 47"/>
                <a:gd name="T15" fmla="*/ 34 h 68"/>
                <a:gd name="T16" fmla="*/ 0 w 47"/>
                <a:gd name="T17" fmla="*/ 5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68">
                  <a:moveTo>
                    <a:pt x="0" y="57"/>
                  </a:moveTo>
                  <a:cubicBezTo>
                    <a:pt x="11" y="68"/>
                    <a:pt x="11" y="68"/>
                    <a:pt x="11" y="68"/>
                  </a:cubicBezTo>
                  <a:cubicBezTo>
                    <a:pt x="34" y="45"/>
                    <a:pt x="34" y="45"/>
                    <a:pt x="34" y="45"/>
                  </a:cubicBezTo>
                  <a:cubicBezTo>
                    <a:pt x="44" y="35"/>
                    <a:pt x="47" y="17"/>
                    <a:pt x="37" y="7"/>
                  </a:cubicBezTo>
                  <a:cubicBezTo>
                    <a:pt x="30" y="0"/>
                    <a:pt x="30" y="0"/>
                    <a:pt x="30" y="0"/>
                  </a:cubicBezTo>
                  <a:cubicBezTo>
                    <a:pt x="19" y="11"/>
                    <a:pt x="19" y="11"/>
                    <a:pt x="19" y="11"/>
                  </a:cubicBezTo>
                  <a:cubicBezTo>
                    <a:pt x="25" y="18"/>
                    <a:pt x="25" y="18"/>
                    <a:pt x="25" y="18"/>
                  </a:cubicBezTo>
                  <a:cubicBezTo>
                    <a:pt x="28" y="21"/>
                    <a:pt x="27" y="30"/>
                    <a:pt x="23" y="34"/>
                  </a:cubicBezTo>
                  <a:lnTo>
                    <a:pt x="0" y="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25"/>
            <p:cNvSpPr>
              <a:spLocks noEditPoints="1"/>
            </p:cNvSpPr>
            <p:nvPr/>
          </p:nvSpPr>
          <p:spPr bwMode="auto">
            <a:xfrm>
              <a:off x="2687638" y="3224213"/>
              <a:ext cx="415925" cy="277813"/>
            </a:xfrm>
            <a:custGeom>
              <a:avLst/>
              <a:gdLst>
                <a:gd name="T0" fmla="*/ 95 w 346"/>
                <a:gd name="T1" fmla="*/ 148 h 232"/>
                <a:gd name="T2" fmla="*/ 97 w 346"/>
                <a:gd name="T3" fmla="*/ 148 h 232"/>
                <a:gd name="T4" fmla="*/ 159 w 346"/>
                <a:gd name="T5" fmla="*/ 125 h 232"/>
                <a:gd name="T6" fmla="*/ 257 w 346"/>
                <a:gd name="T7" fmla="*/ 223 h 232"/>
                <a:gd name="T8" fmla="*/ 272 w 346"/>
                <a:gd name="T9" fmla="*/ 229 h 232"/>
                <a:gd name="T10" fmla="*/ 287 w 346"/>
                <a:gd name="T11" fmla="*/ 223 h 232"/>
                <a:gd name="T12" fmla="*/ 338 w 346"/>
                <a:gd name="T13" fmla="*/ 173 h 232"/>
                <a:gd name="T14" fmla="*/ 338 w 346"/>
                <a:gd name="T15" fmla="*/ 143 h 232"/>
                <a:gd name="T16" fmla="*/ 241 w 346"/>
                <a:gd name="T17" fmla="*/ 46 h 232"/>
                <a:gd name="T18" fmla="*/ 250 w 346"/>
                <a:gd name="T19" fmla="*/ 37 h 232"/>
                <a:gd name="T20" fmla="*/ 252 w 346"/>
                <a:gd name="T21" fmla="*/ 0 h 232"/>
                <a:gd name="T22" fmla="*/ 240 w 346"/>
                <a:gd name="T23" fmla="*/ 11 h 232"/>
                <a:gd name="T24" fmla="*/ 239 w 346"/>
                <a:gd name="T25" fmla="*/ 25 h 232"/>
                <a:gd name="T26" fmla="*/ 174 w 346"/>
                <a:gd name="T27" fmla="*/ 90 h 232"/>
                <a:gd name="T28" fmla="*/ 97 w 346"/>
                <a:gd name="T29" fmla="*/ 132 h 232"/>
                <a:gd name="T30" fmla="*/ 91 w 346"/>
                <a:gd name="T31" fmla="*/ 132 h 232"/>
                <a:gd name="T32" fmla="*/ 88 w 346"/>
                <a:gd name="T33" fmla="*/ 132 h 232"/>
                <a:gd name="T34" fmla="*/ 0 w 346"/>
                <a:gd name="T35" fmla="*/ 221 h 232"/>
                <a:gd name="T36" fmla="*/ 12 w 346"/>
                <a:gd name="T37" fmla="*/ 232 h 232"/>
                <a:gd name="T38" fmla="*/ 95 w 346"/>
                <a:gd name="T39" fmla="*/ 148 h 232"/>
                <a:gd name="T40" fmla="*/ 326 w 346"/>
                <a:gd name="T41" fmla="*/ 161 h 232"/>
                <a:gd name="T42" fmla="*/ 276 w 346"/>
                <a:gd name="T43" fmla="*/ 212 h 232"/>
                <a:gd name="T44" fmla="*/ 268 w 346"/>
                <a:gd name="T45" fmla="*/ 212 h 232"/>
                <a:gd name="T46" fmla="*/ 236 w 346"/>
                <a:gd name="T47" fmla="*/ 180 h 232"/>
                <a:gd name="T48" fmla="*/ 294 w 346"/>
                <a:gd name="T49" fmla="*/ 122 h 232"/>
                <a:gd name="T50" fmla="*/ 326 w 346"/>
                <a:gd name="T51" fmla="*/ 154 h 232"/>
                <a:gd name="T52" fmla="*/ 326 w 346"/>
                <a:gd name="T53" fmla="*/ 161 h 232"/>
                <a:gd name="T54" fmla="*/ 185 w 346"/>
                <a:gd name="T55" fmla="*/ 102 h 232"/>
                <a:gd name="T56" fmla="*/ 230 w 346"/>
                <a:gd name="T57" fmla="*/ 57 h 232"/>
                <a:gd name="T58" fmla="*/ 283 w 346"/>
                <a:gd name="T59" fmla="*/ 111 h 232"/>
                <a:gd name="T60" fmla="*/ 260 w 346"/>
                <a:gd name="T61" fmla="*/ 134 h 232"/>
                <a:gd name="T62" fmla="*/ 217 w 346"/>
                <a:gd name="T63" fmla="*/ 91 h 232"/>
                <a:gd name="T64" fmla="*/ 206 w 346"/>
                <a:gd name="T65" fmla="*/ 102 h 232"/>
                <a:gd name="T66" fmla="*/ 248 w 346"/>
                <a:gd name="T67" fmla="*/ 145 h 232"/>
                <a:gd name="T68" fmla="*/ 225 w 346"/>
                <a:gd name="T69" fmla="*/ 169 h 232"/>
                <a:gd name="T70" fmla="*/ 171 w 346"/>
                <a:gd name="T71" fmla="*/ 115 h 232"/>
                <a:gd name="T72" fmla="*/ 185 w 346"/>
                <a:gd name="T73" fmla="*/ 102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6" h="232">
                  <a:moveTo>
                    <a:pt x="95" y="148"/>
                  </a:moveTo>
                  <a:cubicBezTo>
                    <a:pt x="96" y="148"/>
                    <a:pt x="96" y="148"/>
                    <a:pt x="97" y="148"/>
                  </a:cubicBezTo>
                  <a:cubicBezTo>
                    <a:pt x="113" y="147"/>
                    <a:pt x="130" y="147"/>
                    <a:pt x="159" y="125"/>
                  </a:cubicBezTo>
                  <a:cubicBezTo>
                    <a:pt x="257" y="223"/>
                    <a:pt x="257" y="223"/>
                    <a:pt x="257" y="223"/>
                  </a:cubicBezTo>
                  <a:cubicBezTo>
                    <a:pt x="261" y="227"/>
                    <a:pt x="267" y="229"/>
                    <a:pt x="272" y="229"/>
                  </a:cubicBezTo>
                  <a:cubicBezTo>
                    <a:pt x="278" y="229"/>
                    <a:pt x="283" y="227"/>
                    <a:pt x="287" y="223"/>
                  </a:cubicBezTo>
                  <a:cubicBezTo>
                    <a:pt x="338" y="173"/>
                    <a:pt x="338" y="173"/>
                    <a:pt x="338" y="173"/>
                  </a:cubicBezTo>
                  <a:cubicBezTo>
                    <a:pt x="346" y="164"/>
                    <a:pt x="346" y="151"/>
                    <a:pt x="338" y="143"/>
                  </a:cubicBezTo>
                  <a:cubicBezTo>
                    <a:pt x="241" y="46"/>
                    <a:pt x="241" y="46"/>
                    <a:pt x="241" y="46"/>
                  </a:cubicBezTo>
                  <a:cubicBezTo>
                    <a:pt x="250" y="37"/>
                    <a:pt x="250" y="37"/>
                    <a:pt x="250" y="37"/>
                  </a:cubicBezTo>
                  <a:cubicBezTo>
                    <a:pt x="260" y="26"/>
                    <a:pt x="261" y="9"/>
                    <a:pt x="252" y="0"/>
                  </a:cubicBezTo>
                  <a:cubicBezTo>
                    <a:pt x="240" y="11"/>
                    <a:pt x="240" y="11"/>
                    <a:pt x="240" y="11"/>
                  </a:cubicBezTo>
                  <a:cubicBezTo>
                    <a:pt x="243" y="14"/>
                    <a:pt x="243" y="21"/>
                    <a:pt x="239" y="25"/>
                  </a:cubicBezTo>
                  <a:cubicBezTo>
                    <a:pt x="174" y="90"/>
                    <a:pt x="174" y="90"/>
                    <a:pt x="174" y="90"/>
                  </a:cubicBezTo>
                  <a:cubicBezTo>
                    <a:pt x="132" y="131"/>
                    <a:pt x="115" y="131"/>
                    <a:pt x="97" y="132"/>
                  </a:cubicBezTo>
                  <a:cubicBezTo>
                    <a:pt x="95" y="132"/>
                    <a:pt x="93" y="132"/>
                    <a:pt x="91" y="132"/>
                  </a:cubicBezTo>
                  <a:cubicBezTo>
                    <a:pt x="88" y="132"/>
                    <a:pt x="88" y="132"/>
                    <a:pt x="88" y="132"/>
                  </a:cubicBezTo>
                  <a:cubicBezTo>
                    <a:pt x="0" y="221"/>
                    <a:pt x="0" y="221"/>
                    <a:pt x="0" y="221"/>
                  </a:cubicBezTo>
                  <a:cubicBezTo>
                    <a:pt x="12" y="232"/>
                    <a:pt x="12" y="232"/>
                    <a:pt x="12" y="232"/>
                  </a:cubicBezTo>
                  <a:lnTo>
                    <a:pt x="95" y="148"/>
                  </a:lnTo>
                  <a:close/>
                  <a:moveTo>
                    <a:pt x="326" y="161"/>
                  </a:moveTo>
                  <a:cubicBezTo>
                    <a:pt x="276" y="212"/>
                    <a:pt x="276" y="212"/>
                    <a:pt x="276" y="212"/>
                  </a:cubicBezTo>
                  <a:cubicBezTo>
                    <a:pt x="274" y="214"/>
                    <a:pt x="270" y="214"/>
                    <a:pt x="268" y="212"/>
                  </a:cubicBezTo>
                  <a:cubicBezTo>
                    <a:pt x="236" y="180"/>
                    <a:pt x="236" y="180"/>
                    <a:pt x="236" y="180"/>
                  </a:cubicBezTo>
                  <a:cubicBezTo>
                    <a:pt x="294" y="122"/>
                    <a:pt x="294" y="122"/>
                    <a:pt x="294" y="122"/>
                  </a:cubicBezTo>
                  <a:cubicBezTo>
                    <a:pt x="326" y="154"/>
                    <a:pt x="326" y="154"/>
                    <a:pt x="326" y="154"/>
                  </a:cubicBezTo>
                  <a:cubicBezTo>
                    <a:pt x="328" y="156"/>
                    <a:pt x="328" y="159"/>
                    <a:pt x="326" y="161"/>
                  </a:cubicBezTo>
                  <a:close/>
                  <a:moveTo>
                    <a:pt x="185" y="102"/>
                  </a:moveTo>
                  <a:cubicBezTo>
                    <a:pt x="230" y="57"/>
                    <a:pt x="230" y="57"/>
                    <a:pt x="230" y="57"/>
                  </a:cubicBezTo>
                  <a:cubicBezTo>
                    <a:pt x="283" y="111"/>
                    <a:pt x="283" y="111"/>
                    <a:pt x="283" y="111"/>
                  </a:cubicBezTo>
                  <a:cubicBezTo>
                    <a:pt x="260" y="134"/>
                    <a:pt x="260" y="134"/>
                    <a:pt x="260" y="134"/>
                  </a:cubicBezTo>
                  <a:cubicBezTo>
                    <a:pt x="217" y="91"/>
                    <a:pt x="217" y="91"/>
                    <a:pt x="217" y="91"/>
                  </a:cubicBezTo>
                  <a:cubicBezTo>
                    <a:pt x="206" y="102"/>
                    <a:pt x="206" y="102"/>
                    <a:pt x="206" y="102"/>
                  </a:cubicBezTo>
                  <a:cubicBezTo>
                    <a:pt x="248" y="145"/>
                    <a:pt x="248" y="145"/>
                    <a:pt x="248" y="145"/>
                  </a:cubicBezTo>
                  <a:cubicBezTo>
                    <a:pt x="225" y="169"/>
                    <a:pt x="225" y="169"/>
                    <a:pt x="225" y="169"/>
                  </a:cubicBezTo>
                  <a:cubicBezTo>
                    <a:pt x="171" y="115"/>
                    <a:pt x="171" y="115"/>
                    <a:pt x="171" y="115"/>
                  </a:cubicBezTo>
                  <a:cubicBezTo>
                    <a:pt x="175" y="111"/>
                    <a:pt x="180" y="107"/>
                    <a:pt x="185" y="1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noEditPoints="1"/>
            </p:cNvSpPr>
            <p:nvPr/>
          </p:nvSpPr>
          <p:spPr bwMode="auto">
            <a:xfrm>
              <a:off x="2568576" y="2981325"/>
              <a:ext cx="344488" cy="425450"/>
            </a:xfrm>
            <a:custGeom>
              <a:avLst/>
              <a:gdLst>
                <a:gd name="T0" fmla="*/ 12 w 288"/>
                <a:gd name="T1" fmla="*/ 354 h 354"/>
                <a:gd name="T2" fmla="*/ 108 w 288"/>
                <a:gd name="T3" fmla="*/ 256 h 354"/>
                <a:gd name="T4" fmla="*/ 107 w 288"/>
                <a:gd name="T5" fmla="*/ 252 h 354"/>
                <a:gd name="T6" fmla="*/ 120 w 288"/>
                <a:gd name="T7" fmla="*/ 186 h 354"/>
                <a:gd name="T8" fmla="*/ 167 w 288"/>
                <a:gd name="T9" fmla="*/ 180 h 354"/>
                <a:gd name="T10" fmla="*/ 243 w 288"/>
                <a:gd name="T11" fmla="*/ 104 h 354"/>
                <a:gd name="T12" fmla="*/ 263 w 288"/>
                <a:gd name="T13" fmla="*/ 104 h 354"/>
                <a:gd name="T14" fmla="*/ 263 w 288"/>
                <a:gd name="T15" fmla="*/ 124 h 354"/>
                <a:gd name="T16" fmla="*/ 241 w 288"/>
                <a:gd name="T17" fmla="*/ 146 h 354"/>
                <a:gd name="T18" fmla="*/ 253 w 288"/>
                <a:gd name="T19" fmla="*/ 157 h 354"/>
                <a:gd name="T20" fmla="*/ 274 w 288"/>
                <a:gd name="T21" fmla="*/ 136 h 354"/>
                <a:gd name="T22" fmla="*/ 275 w 288"/>
                <a:gd name="T23" fmla="*/ 93 h 354"/>
                <a:gd name="T24" fmla="*/ 232 w 288"/>
                <a:gd name="T25" fmla="*/ 92 h 354"/>
                <a:gd name="T26" fmla="*/ 209 w 288"/>
                <a:gd name="T27" fmla="*/ 116 h 354"/>
                <a:gd name="T28" fmla="*/ 127 w 288"/>
                <a:gd name="T29" fmla="*/ 34 h 354"/>
                <a:gd name="T30" fmla="*/ 27 w 288"/>
                <a:gd name="T31" fmla="*/ 1 h 354"/>
                <a:gd name="T32" fmla="*/ 16 w 288"/>
                <a:gd name="T33" fmla="*/ 4 h 354"/>
                <a:gd name="T34" fmla="*/ 14 w 288"/>
                <a:gd name="T35" fmla="*/ 14 h 354"/>
                <a:gd name="T36" fmla="*/ 46 w 288"/>
                <a:gd name="T37" fmla="*/ 115 h 354"/>
                <a:gd name="T38" fmla="*/ 65 w 288"/>
                <a:gd name="T39" fmla="*/ 133 h 354"/>
                <a:gd name="T40" fmla="*/ 65 w 288"/>
                <a:gd name="T41" fmla="*/ 133 h 354"/>
                <a:gd name="T42" fmla="*/ 108 w 288"/>
                <a:gd name="T43" fmla="*/ 176 h 354"/>
                <a:gd name="T44" fmla="*/ 91 w 288"/>
                <a:gd name="T45" fmla="*/ 250 h 354"/>
                <a:gd name="T46" fmla="*/ 0 w 288"/>
                <a:gd name="T47" fmla="*/ 343 h 354"/>
                <a:gd name="T48" fmla="*/ 12 w 288"/>
                <a:gd name="T49" fmla="*/ 354 h 354"/>
                <a:gd name="T50" fmla="*/ 36 w 288"/>
                <a:gd name="T51" fmla="*/ 31 h 354"/>
                <a:gd name="T52" fmla="*/ 44 w 288"/>
                <a:gd name="T53" fmla="*/ 24 h 354"/>
                <a:gd name="T54" fmla="*/ 111 w 288"/>
                <a:gd name="T55" fmla="*/ 46 h 354"/>
                <a:gd name="T56" fmla="*/ 100 w 288"/>
                <a:gd name="T57" fmla="*/ 53 h 354"/>
                <a:gd name="T58" fmla="*/ 90 w 288"/>
                <a:gd name="T59" fmla="*/ 78 h 354"/>
                <a:gd name="T60" fmla="*/ 65 w 288"/>
                <a:gd name="T61" fmla="*/ 87 h 354"/>
                <a:gd name="T62" fmla="*/ 58 w 288"/>
                <a:gd name="T63" fmla="*/ 98 h 354"/>
                <a:gd name="T64" fmla="*/ 36 w 288"/>
                <a:gd name="T65" fmla="*/ 31 h 354"/>
                <a:gd name="T66" fmla="*/ 76 w 288"/>
                <a:gd name="T67" fmla="*/ 99 h 354"/>
                <a:gd name="T68" fmla="*/ 100 w 288"/>
                <a:gd name="T69" fmla="*/ 99 h 354"/>
                <a:gd name="T70" fmla="*/ 151 w 288"/>
                <a:gd name="T71" fmla="*/ 150 h 354"/>
                <a:gd name="T72" fmla="*/ 162 w 288"/>
                <a:gd name="T73" fmla="*/ 139 h 354"/>
                <a:gd name="T74" fmla="*/ 111 w 288"/>
                <a:gd name="T75" fmla="*/ 87 h 354"/>
                <a:gd name="T76" fmla="*/ 111 w 288"/>
                <a:gd name="T77" fmla="*/ 64 h 354"/>
                <a:gd name="T78" fmla="*/ 134 w 288"/>
                <a:gd name="T79" fmla="*/ 64 h 354"/>
                <a:gd name="T80" fmla="*/ 197 w 288"/>
                <a:gd name="T81" fmla="*/ 127 h 354"/>
                <a:gd name="T82" fmla="*/ 155 w 288"/>
                <a:gd name="T83" fmla="*/ 169 h 354"/>
                <a:gd name="T84" fmla="*/ 123 w 288"/>
                <a:gd name="T85" fmla="*/ 169 h 354"/>
                <a:gd name="T86" fmla="*/ 122 w 288"/>
                <a:gd name="T87" fmla="*/ 168 h 354"/>
                <a:gd name="T88" fmla="*/ 76 w 288"/>
                <a:gd name="T89" fmla="*/ 122 h 354"/>
                <a:gd name="T90" fmla="*/ 76 w 288"/>
                <a:gd name="T91" fmla="*/ 99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8" h="354">
                  <a:moveTo>
                    <a:pt x="12" y="354"/>
                  </a:moveTo>
                  <a:cubicBezTo>
                    <a:pt x="108" y="256"/>
                    <a:pt x="108" y="256"/>
                    <a:pt x="108" y="256"/>
                  </a:cubicBezTo>
                  <a:cubicBezTo>
                    <a:pt x="107" y="252"/>
                    <a:pt x="107" y="252"/>
                    <a:pt x="107" y="252"/>
                  </a:cubicBezTo>
                  <a:cubicBezTo>
                    <a:pt x="105" y="231"/>
                    <a:pt x="109" y="209"/>
                    <a:pt x="120" y="186"/>
                  </a:cubicBezTo>
                  <a:cubicBezTo>
                    <a:pt x="135" y="195"/>
                    <a:pt x="154" y="193"/>
                    <a:pt x="167" y="180"/>
                  </a:cubicBezTo>
                  <a:cubicBezTo>
                    <a:pt x="243" y="104"/>
                    <a:pt x="243" y="104"/>
                    <a:pt x="243" y="104"/>
                  </a:cubicBezTo>
                  <a:cubicBezTo>
                    <a:pt x="251" y="97"/>
                    <a:pt x="259" y="99"/>
                    <a:pt x="263" y="104"/>
                  </a:cubicBezTo>
                  <a:cubicBezTo>
                    <a:pt x="268" y="109"/>
                    <a:pt x="270" y="117"/>
                    <a:pt x="263" y="124"/>
                  </a:cubicBezTo>
                  <a:cubicBezTo>
                    <a:pt x="241" y="146"/>
                    <a:pt x="241" y="146"/>
                    <a:pt x="241" y="146"/>
                  </a:cubicBezTo>
                  <a:cubicBezTo>
                    <a:pt x="253" y="157"/>
                    <a:pt x="253" y="157"/>
                    <a:pt x="253" y="157"/>
                  </a:cubicBezTo>
                  <a:cubicBezTo>
                    <a:pt x="274" y="136"/>
                    <a:pt x="274" y="136"/>
                    <a:pt x="274" y="136"/>
                  </a:cubicBezTo>
                  <a:cubicBezTo>
                    <a:pt x="288" y="122"/>
                    <a:pt x="285" y="104"/>
                    <a:pt x="275" y="93"/>
                  </a:cubicBezTo>
                  <a:cubicBezTo>
                    <a:pt x="265" y="82"/>
                    <a:pt x="246" y="79"/>
                    <a:pt x="232" y="92"/>
                  </a:cubicBezTo>
                  <a:cubicBezTo>
                    <a:pt x="209" y="116"/>
                    <a:pt x="209" y="116"/>
                    <a:pt x="209" y="116"/>
                  </a:cubicBezTo>
                  <a:cubicBezTo>
                    <a:pt x="127" y="34"/>
                    <a:pt x="127" y="34"/>
                    <a:pt x="127" y="34"/>
                  </a:cubicBezTo>
                  <a:cubicBezTo>
                    <a:pt x="27" y="1"/>
                    <a:pt x="27" y="1"/>
                    <a:pt x="27" y="1"/>
                  </a:cubicBezTo>
                  <a:cubicBezTo>
                    <a:pt x="23" y="0"/>
                    <a:pt x="19" y="1"/>
                    <a:pt x="16" y="4"/>
                  </a:cubicBezTo>
                  <a:cubicBezTo>
                    <a:pt x="14" y="7"/>
                    <a:pt x="13" y="11"/>
                    <a:pt x="14" y="14"/>
                  </a:cubicBezTo>
                  <a:cubicBezTo>
                    <a:pt x="46" y="115"/>
                    <a:pt x="46" y="115"/>
                    <a:pt x="46" y="115"/>
                  </a:cubicBezTo>
                  <a:cubicBezTo>
                    <a:pt x="65" y="133"/>
                    <a:pt x="65" y="133"/>
                    <a:pt x="65" y="133"/>
                  </a:cubicBezTo>
                  <a:cubicBezTo>
                    <a:pt x="65" y="133"/>
                    <a:pt x="65" y="133"/>
                    <a:pt x="65" y="133"/>
                  </a:cubicBezTo>
                  <a:cubicBezTo>
                    <a:pt x="108" y="176"/>
                    <a:pt x="108" y="176"/>
                    <a:pt x="108" y="176"/>
                  </a:cubicBezTo>
                  <a:cubicBezTo>
                    <a:pt x="94" y="201"/>
                    <a:pt x="89" y="226"/>
                    <a:pt x="91" y="250"/>
                  </a:cubicBezTo>
                  <a:cubicBezTo>
                    <a:pt x="0" y="343"/>
                    <a:pt x="0" y="343"/>
                    <a:pt x="0" y="343"/>
                  </a:cubicBezTo>
                  <a:lnTo>
                    <a:pt x="12" y="354"/>
                  </a:lnTo>
                  <a:close/>
                  <a:moveTo>
                    <a:pt x="36" y="31"/>
                  </a:moveTo>
                  <a:cubicBezTo>
                    <a:pt x="44" y="24"/>
                    <a:pt x="44" y="24"/>
                    <a:pt x="44" y="24"/>
                  </a:cubicBezTo>
                  <a:cubicBezTo>
                    <a:pt x="111" y="46"/>
                    <a:pt x="111" y="46"/>
                    <a:pt x="111" y="46"/>
                  </a:cubicBezTo>
                  <a:cubicBezTo>
                    <a:pt x="107" y="47"/>
                    <a:pt x="103" y="50"/>
                    <a:pt x="100" y="53"/>
                  </a:cubicBezTo>
                  <a:cubicBezTo>
                    <a:pt x="93" y="60"/>
                    <a:pt x="90" y="69"/>
                    <a:pt x="90" y="78"/>
                  </a:cubicBezTo>
                  <a:cubicBezTo>
                    <a:pt x="81" y="77"/>
                    <a:pt x="72" y="80"/>
                    <a:pt x="65" y="87"/>
                  </a:cubicBezTo>
                  <a:cubicBezTo>
                    <a:pt x="62" y="91"/>
                    <a:pt x="60" y="94"/>
                    <a:pt x="58" y="98"/>
                  </a:cubicBezTo>
                  <a:lnTo>
                    <a:pt x="36" y="31"/>
                  </a:lnTo>
                  <a:close/>
                  <a:moveTo>
                    <a:pt x="76" y="99"/>
                  </a:moveTo>
                  <a:cubicBezTo>
                    <a:pt x="83" y="92"/>
                    <a:pt x="93" y="92"/>
                    <a:pt x="100" y="99"/>
                  </a:cubicBezTo>
                  <a:cubicBezTo>
                    <a:pt x="151" y="150"/>
                    <a:pt x="151" y="150"/>
                    <a:pt x="151" y="150"/>
                  </a:cubicBezTo>
                  <a:cubicBezTo>
                    <a:pt x="162" y="139"/>
                    <a:pt x="162" y="139"/>
                    <a:pt x="162" y="139"/>
                  </a:cubicBezTo>
                  <a:cubicBezTo>
                    <a:pt x="111" y="87"/>
                    <a:pt x="111" y="87"/>
                    <a:pt x="111" y="87"/>
                  </a:cubicBezTo>
                  <a:cubicBezTo>
                    <a:pt x="105" y="81"/>
                    <a:pt x="105" y="70"/>
                    <a:pt x="111" y="64"/>
                  </a:cubicBezTo>
                  <a:cubicBezTo>
                    <a:pt x="118" y="58"/>
                    <a:pt x="128" y="58"/>
                    <a:pt x="134" y="64"/>
                  </a:cubicBezTo>
                  <a:cubicBezTo>
                    <a:pt x="197" y="127"/>
                    <a:pt x="197" y="127"/>
                    <a:pt x="197" y="127"/>
                  </a:cubicBezTo>
                  <a:cubicBezTo>
                    <a:pt x="155" y="169"/>
                    <a:pt x="155" y="169"/>
                    <a:pt x="155" y="169"/>
                  </a:cubicBezTo>
                  <a:cubicBezTo>
                    <a:pt x="146" y="178"/>
                    <a:pt x="132" y="178"/>
                    <a:pt x="123" y="169"/>
                  </a:cubicBezTo>
                  <a:cubicBezTo>
                    <a:pt x="122" y="168"/>
                    <a:pt x="122" y="168"/>
                    <a:pt x="122" y="168"/>
                  </a:cubicBezTo>
                  <a:cubicBezTo>
                    <a:pt x="76" y="122"/>
                    <a:pt x="76" y="122"/>
                    <a:pt x="76" y="122"/>
                  </a:cubicBezTo>
                  <a:cubicBezTo>
                    <a:pt x="70" y="116"/>
                    <a:pt x="70" y="105"/>
                    <a:pt x="76" y="9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11592835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Phase 3 – Construction Administration </a:t>
            </a:r>
            <a:endParaRPr lang="en-US" dirty="0"/>
          </a:p>
        </p:txBody>
      </p:sp>
      <p:sp>
        <p:nvSpPr>
          <p:cNvPr id="5"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25432532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559594" y="4497387"/>
            <a:ext cx="10668000"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597763" y="2075592"/>
            <a:ext cx="3771831"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Construction Phase</a:t>
            </a:r>
            <a:endParaRPr lang="en-US" dirty="0"/>
          </a:p>
        </p:txBody>
      </p:sp>
      <p:sp>
        <p:nvSpPr>
          <p:cNvPr id="5" name="Content Placeholder 4"/>
          <p:cNvSpPr>
            <a:spLocks noGrp="1"/>
          </p:cNvSpPr>
          <p:nvPr>
            <p:ph idx="1"/>
          </p:nvPr>
        </p:nvSpPr>
        <p:spPr>
          <a:xfrm>
            <a:off x="532242" y="2075592"/>
            <a:ext cx="15718965" cy="6829743"/>
          </a:xfrm>
        </p:spPr>
        <p:txBody>
          <a:bodyPr/>
          <a:lstStyle/>
          <a:p>
            <a:pPr marL="0" indent="0">
              <a:buNone/>
            </a:pPr>
            <a:r>
              <a:rPr lang="en-US" dirty="0" smtClean="0"/>
              <a:t>Attending Site Visits:</a:t>
            </a:r>
          </a:p>
          <a:p>
            <a:pPr lvl="1"/>
            <a:endParaRPr lang="en-US" dirty="0" smtClean="0"/>
          </a:p>
          <a:p>
            <a:pPr lvl="1"/>
            <a:r>
              <a:rPr lang="en-US" dirty="0" smtClean="0"/>
              <a:t>What </a:t>
            </a:r>
            <a:r>
              <a:rPr lang="en-US" dirty="0"/>
              <a:t>is required by the contract? </a:t>
            </a:r>
          </a:p>
          <a:p>
            <a:endParaRPr lang="en-US" dirty="0" smtClean="0"/>
          </a:p>
          <a:p>
            <a:pPr marL="0" indent="0">
              <a:buNone/>
            </a:pPr>
            <a:endParaRPr lang="en-US" dirty="0" smtClean="0"/>
          </a:p>
          <a:p>
            <a:pPr marL="0" indent="0">
              <a:buNone/>
            </a:pPr>
            <a:r>
              <a:rPr lang="en-US" dirty="0" smtClean="0"/>
              <a:t>Site </a:t>
            </a:r>
            <a:r>
              <a:rPr lang="en-US" dirty="0"/>
              <a:t>Visits should be well documented and notes saved to the file.</a:t>
            </a:r>
          </a:p>
          <a:p>
            <a:pPr lvl="1"/>
            <a:endParaRPr lang="en-US" dirty="0" smtClean="0"/>
          </a:p>
          <a:p>
            <a:pPr lvl="1"/>
            <a:r>
              <a:rPr lang="en-US" dirty="0" smtClean="0"/>
              <a:t>These </a:t>
            </a:r>
            <a:r>
              <a:rPr lang="en-US" dirty="0"/>
              <a:t>notes are critical in your defense in the event of a claim for bodily injury.</a:t>
            </a:r>
          </a:p>
          <a:p>
            <a:pPr lvl="1"/>
            <a:endParaRPr lang="en-US" dirty="0" smtClean="0"/>
          </a:p>
          <a:p>
            <a:pPr lvl="1"/>
            <a:r>
              <a:rPr lang="en-US" dirty="0" smtClean="0"/>
              <a:t>Showing </a:t>
            </a:r>
            <a:r>
              <a:rPr lang="en-US" dirty="0"/>
              <a:t>what you knew and what the conditions were on the day of the visit could be a key component to your defense.</a:t>
            </a:r>
          </a:p>
          <a:p>
            <a:endParaRPr lang="en-US" dirty="0"/>
          </a:p>
        </p:txBody>
      </p:sp>
      <p:sp>
        <p:nvSpPr>
          <p:cNvPr id="7" name="Slide Number Placeholder 6"/>
          <p:cNvSpPr>
            <a:spLocks noGrp="1"/>
          </p:cNvSpPr>
          <p:nvPr>
            <p:ph type="sldNum" sz="quarter" idx="10"/>
          </p:nvPr>
        </p:nvSpPr>
        <p:spPr/>
        <p:txBody>
          <a:bodyPr/>
          <a:lstStyle/>
          <a:p>
            <a:pPr>
              <a:defRPr/>
            </a:pPr>
            <a:fld id="{1188F9D2-5B65-4C92-8FFB-3F149C9EBFE1}" type="slidenum">
              <a:rPr lang="en-US" altLang="en-US" smtClean="0"/>
              <a:pPr>
                <a:defRPr/>
              </a:pPr>
              <a:t>15</a:t>
            </a:fld>
            <a:endParaRPr lang="en-US" altLang="en-US" dirty="0"/>
          </a:p>
        </p:txBody>
      </p:sp>
      <p:grpSp>
        <p:nvGrpSpPr>
          <p:cNvPr id="21" name="Group 20"/>
          <p:cNvGrpSpPr/>
          <p:nvPr/>
        </p:nvGrpSpPr>
        <p:grpSpPr>
          <a:xfrm>
            <a:off x="4674395" y="1741424"/>
            <a:ext cx="1295400" cy="1079564"/>
            <a:chOff x="2530475" y="3448050"/>
            <a:chExt cx="806450" cy="679450"/>
          </a:xfrm>
        </p:grpSpPr>
        <p:sp>
          <p:nvSpPr>
            <p:cNvPr id="14" name="Freeform 19"/>
            <p:cNvSpPr>
              <a:spLocks noEditPoints="1"/>
            </p:cNvSpPr>
            <p:nvPr/>
          </p:nvSpPr>
          <p:spPr bwMode="auto">
            <a:xfrm>
              <a:off x="2787650" y="3971925"/>
              <a:ext cx="111125" cy="111125"/>
            </a:xfrm>
            <a:custGeom>
              <a:avLst/>
              <a:gdLst>
                <a:gd name="T0" fmla="*/ 0 w 32"/>
                <a:gd name="T1" fmla="*/ 16 h 32"/>
                <a:gd name="T2" fmla="*/ 16 w 32"/>
                <a:gd name="T3" fmla="*/ 32 h 32"/>
                <a:gd name="T4" fmla="*/ 32 w 32"/>
                <a:gd name="T5" fmla="*/ 16 h 32"/>
                <a:gd name="T6" fmla="*/ 16 w 32"/>
                <a:gd name="T7" fmla="*/ 0 h 32"/>
                <a:gd name="T8" fmla="*/ 0 w 32"/>
                <a:gd name="T9" fmla="*/ 16 h 32"/>
                <a:gd name="T10" fmla="*/ 16 w 32"/>
                <a:gd name="T11" fmla="*/ 8 h 32"/>
                <a:gd name="T12" fmla="*/ 24 w 32"/>
                <a:gd name="T13" fmla="*/ 16 h 32"/>
                <a:gd name="T14" fmla="*/ 16 w 32"/>
                <a:gd name="T15" fmla="*/ 24 h 32"/>
                <a:gd name="T16" fmla="*/ 8 w 32"/>
                <a:gd name="T17" fmla="*/ 16 h 32"/>
                <a:gd name="T18" fmla="*/ 16 w 32"/>
                <a:gd name="T19"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0" y="16"/>
                  </a:moveTo>
                  <a:cubicBezTo>
                    <a:pt x="0" y="25"/>
                    <a:pt x="7" y="32"/>
                    <a:pt x="16" y="32"/>
                  </a:cubicBezTo>
                  <a:cubicBezTo>
                    <a:pt x="25" y="32"/>
                    <a:pt x="32" y="25"/>
                    <a:pt x="32" y="16"/>
                  </a:cubicBezTo>
                  <a:cubicBezTo>
                    <a:pt x="32" y="7"/>
                    <a:pt x="25" y="0"/>
                    <a:pt x="16" y="0"/>
                  </a:cubicBezTo>
                  <a:cubicBezTo>
                    <a:pt x="7" y="0"/>
                    <a:pt x="0" y="7"/>
                    <a:pt x="0" y="16"/>
                  </a:cubicBezTo>
                  <a:close/>
                  <a:moveTo>
                    <a:pt x="16" y="8"/>
                  </a:moveTo>
                  <a:cubicBezTo>
                    <a:pt x="21" y="8"/>
                    <a:pt x="24" y="12"/>
                    <a:pt x="24" y="16"/>
                  </a:cubicBezTo>
                  <a:cubicBezTo>
                    <a:pt x="24" y="21"/>
                    <a:pt x="21" y="24"/>
                    <a:pt x="16" y="24"/>
                  </a:cubicBezTo>
                  <a:cubicBezTo>
                    <a:pt x="12" y="24"/>
                    <a:pt x="8" y="21"/>
                    <a:pt x="8" y="16"/>
                  </a:cubicBezTo>
                  <a:cubicBezTo>
                    <a:pt x="8" y="12"/>
                    <a:pt x="12" y="8"/>
                    <a:pt x="16" y="8"/>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20"/>
            <p:cNvSpPr>
              <a:spLocks noEditPoints="1"/>
            </p:cNvSpPr>
            <p:nvPr/>
          </p:nvSpPr>
          <p:spPr bwMode="auto">
            <a:xfrm>
              <a:off x="3162300" y="3971925"/>
              <a:ext cx="111125" cy="111125"/>
            </a:xfrm>
            <a:custGeom>
              <a:avLst/>
              <a:gdLst>
                <a:gd name="T0" fmla="*/ 16 w 32"/>
                <a:gd name="T1" fmla="*/ 32 h 32"/>
                <a:gd name="T2" fmla="*/ 32 w 32"/>
                <a:gd name="T3" fmla="*/ 16 h 32"/>
                <a:gd name="T4" fmla="*/ 16 w 32"/>
                <a:gd name="T5" fmla="*/ 0 h 32"/>
                <a:gd name="T6" fmla="*/ 0 w 32"/>
                <a:gd name="T7" fmla="*/ 16 h 32"/>
                <a:gd name="T8" fmla="*/ 16 w 32"/>
                <a:gd name="T9" fmla="*/ 32 h 32"/>
                <a:gd name="T10" fmla="*/ 16 w 32"/>
                <a:gd name="T11" fmla="*/ 8 h 32"/>
                <a:gd name="T12" fmla="*/ 24 w 32"/>
                <a:gd name="T13" fmla="*/ 16 h 32"/>
                <a:gd name="T14" fmla="*/ 16 w 32"/>
                <a:gd name="T15" fmla="*/ 24 h 32"/>
                <a:gd name="T16" fmla="*/ 8 w 32"/>
                <a:gd name="T17" fmla="*/ 16 h 32"/>
                <a:gd name="T18" fmla="*/ 16 w 32"/>
                <a:gd name="T19"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32"/>
                  </a:moveTo>
                  <a:cubicBezTo>
                    <a:pt x="25" y="32"/>
                    <a:pt x="32" y="25"/>
                    <a:pt x="32" y="16"/>
                  </a:cubicBezTo>
                  <a:cubicBezTo>
                    <a:pt x="32" y="7"/>
                    <a:pt x="25" y="0"/>
                    <a:pt x="16" y="0"/>
                  </a:cubicBezTo>
                  <a:cubicBezTo>
                    <a:pt x="8" y="0"/>
                    <a:pt x="0" y="7"/>
                    <a:pt x="0" y="16"/>
                  </a:cubicBezTo>
                  <a:cubicBezTo>
                    <a:pt x="0" y="25"/>
                    <a:pt x="8" y="32"/>
                    <a:pt x="16" y="32"/>
                  </a:cubicBezTo>
                  <a:close/>
                  <a:moveTo>
                    <a:pt x="16" y="8"/>
                  </a:moveTo>
                  <a:cubicBezTo>
                    <a:pt x="21" y="8"/>
                    <a:pt x="24" y="12"/>
                    <a:pt x="24" y="16"/>
                  </a:cubicBezTo>
                  <a:cubicBezTo>
                    <a:pt x="24" y="21"/>
                    <a:pt x="21" y="24"/>
                    <a:pt x="16" y="24"/>
                  </a:cubicBezTo>
                  <a:cubicBezTo>
                    <a:pt x="12" y="24"/>
                    <a:pt x="8" y="21"/>
                    <a:pt x="8" y="16"/>
                  </a:cubicBezTo>
                  <a:cubicBezTo>
                    <a:pt x="8" y="12"/>
                    <a:pt x="12" y="8"/>
                    <a:pt x="16" y="8"/>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21"/>
            <p:cNvSpPr>
              <a:spLocks noEditPoints="1"/>
            </p:cNvSpPr>
            <p:nvPr/>
          </p:nvSpPr>
          <p:spPr bwMode="auto">
            <a:xfrm>
              <a:off x="2913063" y="3971925"/>
              <a:ext cx="111125" cy="111125"/>
            </a:xfrm>
            <a:custGeom>
              <a:avLst/>
              <a:gdLst>
                <a:gd name="T0" fmla="*/ 16 w 32"/>
                <a:gd name="T1" fmla="*/ 32 h 32"/>
                <a:gd name="T2" fmla="*/ 32 w 32"/>
                <a:gd name="T3" fmla="*/ 16 h 32"/>
                <a:gd name="T4" fmla="*/ 16 w 32"/>
                <a:gd name="T5" fmla="*/ 0 h 32"/>
                <a:gd name="T6" fmla="*/ 0 w 32"/>
                <a:gd name="T7" fmla="*/ 16 h 32"/>
                <a:gd name="T8" fmla="*/ 16 w 32"/>
                <a:gd name="T9" fmla="*/ 32 h 32"/>
                <a:gd name="T10" fmla="*/ 16 w 32"/>
                <a:gd name="T11" fmla="*/ 8 h 32"/>
                <a:gd name="T12" fmla="*/ 24 w 32"/>
                <a:gd name="T13" fmla="*/ 16 h 32"/>
                <a:gd name="T14" fmla="*/ 16 w 32"/>
                <a:gd name="T15" fmla="*/ 24 h 32"/>
                <a:gd name="T16" fmla="*/ 8 w 32"/>
                <a:gd name="T17" fmla="*/ 16 h 32"/>
                <a:gd name="T18" fmla="*/ 16 w 32"/>
                <a:gd name="T19"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32"/>
                  </a:moveTo>
                  <a:cubicBezTo>
                    <a:pt x="25" y="32"/>
                    <a:pt x="32" y="25"/>
                    <a:pt x="32" y="16"/>
                  </a:cubicBezTo>
                  <a:cubicBezTo>
                    <a:pt x="32" y="7"/>
                    <a:pt x="25" y="0"/>
                    <a:pt x="16" y="0"/>
                  </a:cubicBezTo>
                  <a:cubicBezTo>
                    <a:pt x="8" y="0"/>
                    <a:pt x="0" y="7"/>
                    <a:pt x="0" y="16"/>
                  </a:cubicBezTo>
                  <a:cubicBezTo>
                    <a:pt x="0" y="25"/>
                    <a:pt x="8" y="32"/>
                    <a:pt x="16" y="32"/>
                  </a:cubicBezTo>
                  <a:close/>
                  <a:moveTo>
                    <a:pt x="16" y="8"/>
                  </a:moveTo>
                  <a:cubicBezTo>
                    <a:pt x="21" y="8"/>
                    <a:pt x="24" y="12"/>
                    <a:pt x="24" y="16"/>
                  </a:cubicBezTo>
                  <a:cubicBezTo>
                    <a:pt x="24" y="21"/>
                    <a:pt x="21" y="24"/>
                    <a:pt x="16" y="24"/>
                  </a:cubicBezTo>
                  <a:cubicBezTo>
                    <a:pt x="12" y="24"/>
                    <a:pt x="8" y="21"/>
                    <a:pt x="8" y="16"/>
                  </a:cubicBezTo>
                  <a:cubicBezTo>
                    <a:pt x="8" y="12"/>
                    <a:pt x="12" y="8"/>
                    <a:pt x="16" y="8"/>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22"/>
            <p:cNvSpPr>
              <a:spLocks noEditPoints="1"/>
            </p:cNvSpPr>
            <p:nvPr/>
          </p:nvSpPr>
          <p:spPr bwMode="auto">
            <a:xfrm>
              <a:off x="3038475" y="3971925"/>
              <a:ext cx="109537" cy="111125"/>
            </a:xfrm>
            <a:custGeom>
              <a:avLst/>
              <a:gdLst>
                <a:gd name="T0" fmla="*/ 16 w 32"/>
                <a:gd name="T1" fmla="*/ 32 h 32"/>
                <a:gd name="T2" fmla="*/ 32 w 32"/>
                <a:gd name="T3" fmla="*/ 16 h 32"/>
                <a:gd name="T4" fmla="*/ 16 w 32"/>
                <a:gd name="T5" fmla="*/ 0 h 32"/>
                <a:gd name="T6" fmla="*/ 0 w 32"/>
                <a:gd name="T7" fmla="*/ 16 h 32"/>
                <a:gd name="T8" fmla="*/ 16 w 32"/>
                <a:gd name="T9" fmla="*/ 32 h 32"/>
                <a:gd name="T10" fmla="*/ 16 w 32"/>
                <a:gd name="T11" fmla="*/ 8 h 32"/>
                <a:gd name="T12" fmla="*/ 24 w 32"/>
                <a:gd name="T13" fmla="*/ 16 h 32"/>
                <a:gd name="T14" fmla="*/ 16 w 32"/>
                <a:gd name="T15" fmla="*/ 24 h 32"/>
                <a:gd name="T16" fmla="*/ 8 w 32"/>
                <a:gd name="T17" fmla="*/ 16 h 32"/>
                <a:gd name="T18" fmla="*/ 16 w 32"/>
                <a:gd name="T19" fmla="*/ 8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 h="32">
                  <a:moveTo>
                    <a:pt x="16" y="32"/>
                  </a:moveTo>
                  <a:cubicBezTo>
                    <a:pt x="25" y="32"/>
                    <a:pt x="32" y="25"/>
                    <a:pt x="32" y="16"/>
                  </a:cubicBezTo>
                  <a:cubicBezTo>
                    <a:pt x="32" y="7"/>
                    <a:pt x="25" y="0"/>
                    <a:pt x="16" y="0"/>
                  </a:cubicBezTo>
                  <a:cubicBezTo>
                    <a:pt x="8" y="0"/>
                    <a:pt x="0" y="7"/>
                    <a:pt x="0" y="16"/>
                  </a:cubicBezTo>
                  <a:cubicBezTo>
                    <a:pt x="0" y="25"/>
                    <a:pt x="8" y="32"/>
                    <a:pt x="16" y="32"/>
                  </a:cubicBezTo>
                  <a:close/>
                  <a:moveTo>
                    <a:pt x="16" y="8"/>
                  </a:moveTo>
                  <a:cubicBezTo>
                    <a:pt x="21" y="8"/>
                    <a:pt x="24" y="12"/>
                    <a:pt x="24" y="16"/>
                  </a:cubicBezTo>
                  <a:cubicBezTo>
                    <a:pt x="24" y="21"/>
                    <a:pt x="21" y="24"/>
                    <a:pt x="16" y="24"/>
                  </a:cubicBezTo>
                  <a:cubicBezTo>
                    <a:pt x="12" y="24"/>
                    <a:pt x="8" y="21"/>
                    <a:pt x="8" y="16"/>
                  </a:cubicBezTo>
                  <a:cubicBezTo>
                    <a:pt x="8" y="12"/>
                    <a:pt x="12" y="8"/>
                    <a:pt x="16" y="8"/>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23"/>
            <p:cNvSpPr>
              <a:spLocks noEditPoints="1"/>
            </p:cNvSpPr>
            <p:nvPr/>
          </p:nvSpPr>
          <p:spPr bwMode="auto">
            <a:xfrm>
              <a:off x="2530475" y="3448050"/>
              <a:ext cx="806450" cy="679450"/>
            </a:xfrm>
            <a:custGeom>
              <a:avLst/>
              <a:gdLst>
                <a:gd name="T0" fmla="*/ 223 w 232"/>
                <a:gd name="T1" fmla="*/ 110 h 196"/>
                <a:gd name="T2" fmla="*/ 215 w 232"/>
                <a:gd name="T3" fmla="*/ 77 h 196"/>
                <a:gd name="T4" fmla="*/ 224 w 232"/>
                <a:gd name="T5" fmla="*/ 56 h 196"/>
                <a:gd name="T6" fmla="*/ 225 w 232"/>
                <a:gd name="T7" fmla="*/ 47 h 196"/>
                <a:gd name="T8" fmla="*/ 207 w 232"/>
                <a:gd name="T9" fmla="*/ 77 h 196"/>
                <a:gd name="T10" fmla="*/ 174 w 232"/>
                <a:gd name="T11" fmla="*/ 77 h 196"/>
                <a:gd name="T12" fmla="*/ 143 w 232"/>
                <a:gd name="T13" fmla="*/ 15 h 196"/>
                <a:gd name="T14" fmla="*/ 81 w 232"/>
                <a:gd name="T15" fmla="*/ 43 h 196"/>
                <a:gd name="T16" fmla="*/ 17 w 232"/>
                <a:gd name="T17" fmla="*/ 12 h 196"/>
                <a:gd name="T18" fmla="*/ 16 w 232"/>
                <a:gd name="T19" fmla="*/ 14 h 196"/>
                <a:gd name="T20" fmla="*/ 0 w 232"/>
                <a:gd name="T21" fmla="*/ 94 h 196"/>
                <a:gd name="T22" fmla="*/ 7 w 232"/>
                <a:gd name="T23" fmla="*/ 130 h 196"/>
                <a:gd name="T24" fmla="*/ 45 w 232"/>
                <a:gd name="T25" fmla="*/ 131 h 196"/>
                <a:gd name="T26" fmla="*/ 59 w 232"/>
                <a:gd name="T27" fmla="*/ 91 h 196"/>
                <a:gd name="T28" fmla="*/ 56 w 232"/>
                <a:gd name="T29" fmla="*/ 81 h 196"/>
                <a:gd name="T30" fmla="*/ 46 w 232"/>
                <a:gd name="T31" fmla="*/ 90 h 196"/>
                <a:gd name="T32" fmla="*/ 74 w 232"/>
                <a:gd name="T33" fmla="*/ 83 h 196"/>
                <a:gd name="T34" fmla="*/ 77 w 232"/>
                <a:gd name="T35" fmla="*/ 132 h 196"/>
                <a:gd name="T36" fmla="*/ 89 w 232"/>
                <a:gd name="T37" fmla="*/ 139 h 196"/>
                <a:gd name="T38" fmla="*/ 89 w 232"/>
                <a:gd name="T39" fmla="*/ 196 h 196"/>
                <a:gd name="T40" fmla="*/ 228 w 232"/>
                <a:gd name="T41" fmla="*/ 167 h 196"/>
                <a:gd name="T42" fmla="*/ 198 w 232"/>
                <a:gd name="T43" fmla="*/ 132 h 196"/>
                <a:gd name="T44" fmla="*/ 48 w 232"/>
                <a:gd name="T45" fmla="*/ 113 h 196"/>
                <a:gd name="T46" fmla="*/ 11 w 232"/>
                <a:gd name="T47" fmla="*/ 123 h 196"/>
                <a:gd name="T48" fmla="*/ 13 w 232"/>
                <a:gd name="T49" fmla="*/ 90 h 196"/>
                <a:gd name="T50" fmla="*/ 33 w 232"/>
                <a:gd name="T51" fmla="*/ 36 h 196"/>
                <a:gd name="T52" fmla="*/ 30 w 232"/>
                <a:gd name="T53" fmla="*/ 10 h 196"/>
                <a:gd name="T54" fmla="*/ 74 w 232"/>
                <a:gd name="T55" fmla="*/ 61 h 196"/>
                <a:gd name="T56" fmla="*/ 200 w 232"/>
                <a:gd name="T57" fmla="*/ 147 h 196"/>
                <a:gd name="T58" fmla="*/ 200 w 232"/>
                <a:gd name="T59" fmla="*/ 188 h 196"/>
                <a:gd name="T60" fmla="*/ 69 w 232"/>
                <a:gd name="T61" fmla="*/ 167 h 196"/>
                <a:gd name="T62" fmla="*/ 102 w 232"/>
                <a:gd name="T63" fmla="*/ 139 h 196"/>
                <a:gd name="T64" fmla="*/ 190 w 232"/>
                <a:gd name="T65" fmla="*/ 139 h 196"/>
                <a:gd name="T66" fmla="*/ 73 w 232"/>
                <a:gd name="T67" fmla="*/ 121 h 196"/>
                <a:gd name="T68" fmla="*/ 82 w 232"/>
                <a:gd name="T69" fmla="*/ 114 h 196"/>
                <a:gd name="T70" fmla="*/ 105 w 232"/>
                <a:gd name="T71" fmla="*/ 23 h 196"/>
                <a:gd name="T72" fmla="*/ 152 w 232"/>
                <a:gd name="T73" fmla="*/ 81 h 196"/>
                <a:gd name="T74" fmla="*/ 170 w 232"/>
                <a:gd name="T75" fmla="*/ 111 h 196"/>
                <a:gd name="T76" fmla="*/ 178 w 232"/>
                <a:gd name="T77" fmla="*/ 85 h 196"/>
                <a:gd name="T78" fmla="*/ 186 w 232"/>
                <a:gd name="T79" fmla="*/ 115 h 196"/>
                <a:gd name="T80" fmla="*/ 194 w 232"/>
                <a:gd name="T81" fmla="*/ 85 h 196"/>
                <a:gd name="T82" fmla="*/ 202 w 232"/>
                <a:gd name="T83" fmla="*/ 111 h 196"/>
                <a:gd name="T84" fmla="*/ 215 w 232"/>
                <a:gd name="T85" fmla="*/ 114 h 196"/>
                <a:gd name="T86" fmla="*/ 224 w 232"/>
                <a:gd name="T87" fmla="*/ 121 h 1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32" h="196">
                  <a:moveTo>
                    <a:pt x="220" y="132"/>
                  </a:moveTo>
                  <a:cubicBezTo>
                    <a:pt x="227" y="132"/>
                    <a:pt x="232" y="127"/>
                    <a:pt x="232" y="121"/>
                  </a:cubicBezTo>
                  <a:cubicBezTo>
                    <a:pt x="232" y="116"/>
                    <a:pt x="228" y="111"/>
                    <a:pt x="223" y="110"/>
                  </a:cubicBezTo>
                  <a:cubicBezTo>
                    <a:pt x="223" y="81"/>
                    <a:pt x="223" y="81"/>
                    <a:pt x="223" y="81"/>
                  </a:cubicBezTo>
                  <a:cubicBezTo>
                    <a:pt x="223" y="79"/>
                    <a:pt x="221" y="77"/>
                    <a:pt x="219" y="77"/>
                  </a:cubicBezTo>
                  <a:cubicBezTo>
                    <a:pt x="215" y="77"/>
                    <a:pt x="215" y="77"/>
                    <a:pt x="215" y="77"/>
                  </a:cubicBezTo>
                  <a:cubicBezTo>
                    <a:pt x="215" y="76"/>
                    <a:pt x="215" y="76"/>
                    <a:pt x="215" y="76"/>
                  </a:cubicBezTo>
                  <a:cubicBezTo>
                    <a:pt x="215" y="59"/>
                    <a:pt x="215" y="59"/>
                    <a:pt x="215" y="59"/>
                  </a:cubicBezTo>
                  <a:cubicBezTo>
                    <a:pt x="224" y="56"/>
                    <a:pt x="224" y="56"/>
                    <a:pt x="224" y="56"/>
                  </a:cubicBezTo>
                  <a:cubicBezTo>
                    <a:pt x="228" y="54"/>
                    <a:pt x="228" y="54"/>
                    <a:pt x="228" y="54"/>
                  </a:cubicBezTo>
                  <a:cubicBezTo>
                    <a:pt x="230" y="53"/>
                    <a:pt x="231" y="51"/>
                    <a:pt x="230" y="49"/>
                  </a:cubicBezTo>
                  <a:cubicBezTo>
                    <a:pt x="229" y="47"/>
                    <a:pt x="227" y="46"/>
                    <a:pt x="225" y="47"/>
                  </a:cubicBezTo>
                  <a:cubicBezTo>
                    <a:pt x="209" y="53"/>
                    <a:pt x="209" y="53"/>
                    <a:pt x="209" y="53"/>
                  </a:cubicBezTo>
                  <a:cubicBezTo>
                    <a:pt x="208" y="53"/>
                    <a:pt x="207" y="55"/>
                    <a:pt x="207" y="56"/>
                  </a:cubicBezTo>
                  <a:cubicBezTo>
                    <a:pt x="207" y="77"/>
                    <a:pt x="207" y="77"/>
                    <a:pt x="207" y="77"/>
                  </a:cubicBezTo>
                  <a:cubicBezTo>
                    <a:pt x="198" y="77"/>
                    <a:pt x="198" y="77"/>
                    <a:pt x="198" y="77"/>
                  </a:cubicBezTo>
                  <a:cubicBezTo>
                    <a:pt x="198" y="77"/>
                    <a:pt x="186" y="77"/>
                    <a:pt x="186" y="77"/>
                  </a:cubicBezTo>
                  <a:cubicBezTo>
                    <a:pt x="186" y="77"/>
                    <a:pt x="174" y="77"/>
                    <a:pt x="174" y="77"/>
                  </a:cubicBezTo>
                  <a:cubicBezTo>
                    <a:pt x="174" y="77"/>
                    <a:pt x="160" y="77"/>
                    <a:pt x="160" y="77"/>
                  </a:cubicBezTo>
                  <a:cubicBezTo>
                    <a:pt x="160" y="32"/>
                    <a:pt x="160" y="32"/>
                    <a:pt x="160" y="32"/>
                  </a:cubicBezTo>
                  <a:cubicBezTo>
                    <a:pt x="160" y="23"/>
                    <a:pt x="152" y="15"/>
                    <a:pt x="143" y="15"/>
                  </a:cubicBezTo>
                  <a:cubicBezTo>
                    <a:pt x="105" y="15"/>
                    <a:pt x="105" y="15"/>
                    <a:pt x="105" y="15"/>
                  </a:cubicBezTo>
                  <a:cubicBezTo>
                    <a:pt x="98" y="15"/>
                    <a:pt x="92" y="19"/>
                    <a:pt x="89" y="25"/>
                  </a:cubicBezTo>
                  <a:cubicBezTo>
                    <a:pt x="81" y="43"/>
                    <a:pt x="81" y="43"/>
                    <a:pt x="81" y="43"/>
                  </a:cubicBezTo>
                  <a:cubicBezTo>
                    <a:pt x="33" y="1"/>
                    <a:pt x="33" y="1"/>
                    <a:pt x="33" y="1"/>
                  </a:cubicBezTo>
                  <a:cubicBezTo>
                    <a:pt x="31" y="0"/>
                    <a:pt x="29" y="0"/>
                    <a:pt x="27" y="2"/>
                  </a:cubicBezTo>
                  <a:cubicBezTo>
                    <a:pt x="17" y="12"/>
                    <a:pt x="17" y="12"/>
                    <a:pt x="17" y="12"/>
                  </a:cubicBezTo>
                  <a:cubicBezTo>
                    <a:pt x="17" y="12"/>
                    <a:pt x="17" y="12"/>
                    <a:pt x="17" y="12"/>
                  </a:cubicBezTo>
                  <a:cubicBezTo>
                    <a:pt x="17" y="12"/>
                    <a:pt x="17" y="13"/>
                    <a:pt x="17" y="13"/>
                  </a:cubicBezTo>
                  <a:cubicBezTo>
                    <a:pt x="16" y="13"/>
                    <a:pt x="16" y="13"/>
                    <a:pt x="16" y="14"/>
                  </a:cubicBezTo>
                  <a:cubicBezTo>
                    <a:pt x="16" y="14"/>
                    <a:pt x="16" y="14"/>
                    <a:pt x="16" y="14"/>
                  </a:cubicBezTo>
                  <a:cubicBezTo>
                    <a:pt x="0" y="93"/>
                    <a:pt x="0" y="93"/>
                    <a:pt x="0" y="93"/>
                  </a:cubicBezTo>
                  <a:cubicBezTo>
                    <a:pt x="0" y="93"/>
                    <a:pt x="0" y="93"/>
                    <a:pt x="0" y="94"/>
                  </a:cubicBezTo>
                  <a:cubicBezTo>
                    <a:pt x="0" y="94"/>
                    <a:pt x="0" y="94"/>
                    <a:pt x="0" y="94"/>
                  </a:cubicBezTo>
                  <a:cubicBezTo>
                    <a:pt x="4" y="127"/>
                    <a:pt x="4" y="127"/>
                    <a:pt x="4" y="127"/>
                  </a:cubicBezTo>
                  <a:cubicBezTo>
                    <a:pt x="4" y="129"/>
                    <a:pt x="5" y="130"/>
                    <a:pt x="7" y="130"/>
                  </a:cubicBezTo>
                  <a:cubicBezTo>
                    <a:pt x="25" y="134"/>
                    <a:pt x="25" y="134"/>
                    <a:pt x="25" y="134"/>
                  </a:cubicBezTo>
                  <a:cubicBezTo>
                    <a:pt x="27" y="135"/>
                    <a:pt x="29" y="135"/>
                    <a:pt x="31" y="135"/>
                  </a:cubicBezTo>
                  <a:cubicBezTo>
                    <a:pt x="36" y="135"/>
                    <a:pt x="40" y="134"/>
                    <a:pt x="45" y="131"/>
                  </a:cubicBezTo>
                  <a:cubicBezTo>
                    <a:pt x="50" y="127"/>
                    <a:pt x="54" y="121"/>
                    <a:pt x="56" y="115"/>
                  </a:cubicBezTo>
                  <a:cubicBezTo>
                    <a:pt x="59" y="94"/>
                    <a:pt x="59" y="94"/>
                    <a:pt x="59" y="94"/>
                  </a:cubicBezTo>
                  <a:cubicBezTo>
                    <a:pt x="60" y="93"/>
                    <a:pt x="59" y="92"/>
                    <a:pt x="59" y="91"/>
                  </a:cubicBezTo>
                  <a:cubicBezTo>
                    <a:pt x="58" y="90"/>
                    <a:pt x="57" y="90"/>
                    <a:pt x="56" y="90"/>
                  </a:cubicBezTo>
                  <a:cubicBezTo>
                    <a:pt x="56" y="90"/>
                    <a:pt x="54" y="90"/>
                    <a:pt x="54" y="90"/>
                  </a:cubicBezTo>
                  <a:cubicBezTo>
                    <a:pt x="56" y="81"/>
                    <a:pt x="56" y="81"/>
                    <a:pt x="56" y="81"/>
                  </a:cubicBezTo>
                  <a:cubicBezTo>
                    <a:pt x="56" y="79"/>
                    <a:pt x="55" y="77"/>
                    <a:pt x="52" y="76"/>
                  </a:cubicBezTo>
                  <a:cubicBezTo>
                    <a:pt x="50" y="76"/>
                    <a:pt x="48" y="78"/>
                    <a:pt x="48" y="80"/>
                  </a:cubicBezTo>
                  <a:cubicBezTo>
                    <a:pt x="46" y="90"/>
                    <a:pt x="46" y="90"/>
                    <a:pt x="46" y="90"/>
                  </a:cubicBezTo>
                  <a:cubicBezTo>
                    <a:pt x="21" y="90"/>
                    <a:pt x="21" y="90"/>
                    <a:pt x="21" y="90"/>
                  </a:cubicBezTo>
                  <a:cubicBezTo>
                    <a:pt x="39" y="43"/>
                    <a:pt x="39" y="43"/>
                    <a:pt x="39" y="43"/>
                  </a:cubicBezTo>
                  <a:cubicBezTo>
                    <a:pt x="74" y="83"/>
                    <a:pt x="74" y="83"/>
                    <a:pt x="74" y="83"/>
                  </a:cubicBezTo>
                  <a:cubicBezTo>
                    <a:pt x="74" y="110"/>
                    <a:pt x="74" y="110"/>
                    <a:pt x="74" y="110"/>
                  </a:cubicBezTo>
                  <a:cubicBezTo>
                    <a:pt x="69" y="111"/>
                    <a:pt x="65" y="116"/>
                    <a:pt x="65" y="121"/>
                  </a:cubicBezTo>
                  <a:cubicBezTo>
                    <a:pt x="65" y="127"/>
                    <a:pt x="70" y="132"/>
                    <a:pt x="77" y="132"/>
                  </a:cubicBezTo>
                  <a:cubicBezTo>
                    <a:pt x="94" y="132"/>
                    <a:pt x="94" y="132"/>
                    <a:pt x="94" y="132"/>
                  </a:cubicBezTo>
                  <a:cubicBezTo>
                    <a:pt x="94" y="139"/>
                    <a:pt x="94" y="139"/>
                    <a:pt x="94" y="139"/>
                  </a:cubicBezTo>
                  <a:cubicBezTo>
                    <a:pt x="89" y="139"/>
                    <a:pt x="89" y="139"/>
                    <a:pt x="89" y="139"/>
                  </a:cubicBezTo>
                  <a:cubicBezTo>
                    <a:pt x="74" y="139"/>
                    <a:pt x="61" y="151"/>
                    <a:pt x="61" y="167"/>
                  </a:cubicBezTo>
                  <a:cubicBezTo>
                    <a:pt x="61" y="168"/>
                    <a:pt x="61" y="168"/>
                    <a:pt x="61" y="168"/>
                  </a:cubicBezTo>
                  <a:cubicBezTo>
                    <a:pt x="61" y="184"/>
                    <a:pt x="74" y="196"/>
                    <a:pt x="89" y="196"/>
                  </a:cubicBezTo>
                  <a:cubicBezTo>
                    <a:pt x="200" y="196"/>
                    <a:pt x="200" y="196"/>
                    <a:pt x="200" y="196"/>
                  </a:cubicBezTo>
                  <a:cubicBezTo>
                    <a:pt x="215" y="196"/>
                    <a:pt x="228" y="184"/>
                    <a:pt x="228" y="168"/>
                  </a:cubicBezTo>
                  <a:cubicBezTo>
                    <a:pt x="228" y="167"/>
                    <a:pt x="228" y="167"/>
                    <a:pt x="228" y="167"/>
                  </a:cubicBezTo>
                  <a:cubicBezTo>
                    <a:pt x="228" y="151"/>
                    <a:pt x="215" y="139"/>
                    <a:pt x="200" y="139"/>
                  </a:cubicBezTo>
                  <a:cubicBezTo>
                    <a:pt x="198" y="139"/>
                    <a:pt x="198" y="139"/>
                    <a:pt x="198" y="139"/>
                  </a:cubicBezTo>
                  <a:cubicBezTo>
                    <a:pt x="198" y="132"/>
                    <a:pt x="198" y="132"/>
                    <a:pt x="198" y="132"/>
                  </a:cubicBezTo>
                  <a:lnTo>
                    <a:pt x="220" y="132"/>
                  </a:lnTo>
                  <a:close/>
                  <a:moveTo>
                    <a:pt x="51" y="98"/>
                  </a:moveTo>
                  <a:cubicBezTo>
                    <a:pt x="48" y="113"/>
                    <a:pt x="48" y="113"/>
                    <a:pt x="48" y="113"/>
                  </a:cubicBezTo>
                  <a:cubicBezTo>
                    <a:pt x="47" y="118"/>
                    <a:pt x="44" y="122"/>
                    <a:pt x="40" y="124"/>
                  </a:cubicBezTo>
                  <a:cubicBezTo>
                    <a:pt x="36" y="127"/>
                    <a:pt x="31" y="128"/>
                    <a:pt x="27" y="127"/>
                  </a:cubicBezTo>
                  <a:cubicBezTo>
                    <a:pt x="11" y="123"/>
                    <a:pt x="11" y="123"/>
                    <a:pt x="11" y="123"/>
                  </a:cubicBezTo>
                  <a:cubicBezTo>
                    <a:pt x="8" y="98"/>
                    <a:pt x="8" y="98"/>
                    <a:pt x="8" y="98"/>
                  </a:cubicBezTo>
                  <a:lnTo>
                    <a:pt x="51" y="98"/>
                  </a:lnTo>
                  <a:close/>
                  <a:moveTo>
                    <a:pt x="13" y="90"/>
                  </a:moveTo>
                  <a:cubicBezTo>
                    <a:pt x="9" y="90"/>
                    <a:pt x="9" y="90"/>
                    <a:pt x="9" y="90"/>
                  </a:cubicBezTo>
                  <a:cubicBezTo>
                    <a:pt x="22" y="24"/>
                    <a:pt x="22" y="24"/>
                    <a:pt x="22" y="24"/>
                  </a:cubicBezTo>
                  <a:cubicBezTo>
                    <a:pt x="33" y="36"/>
                    <a:pt x="33" y="36"/>
                    <a:pt x="33" y="36"/>
                  </a:cubicBezTo>
                  <a:lnTo>
                    <a:pt x="13" y="90"/>
                  </a:lnTo>
                  <a:close/>
                  <a:moveTo>
                    <a:pt x="25" y="15"/>
                  </a:moveTo>
                  <a:cubicBezTo>
                    <a:pt x="30" y="10"/>
                    <a:pt x="30" y="10"/>
                    <a:pt x="30" y="10"/>
                  </a:cubicBezTo>
                  <a:cubicBezTo>
                    <a:pt x="78" y="51"/>
                    <a:pt x="78" y="51"/>
                    <a:pt x="78" y="51"/>
                  </a:cubicBezTo>
                  <a:cubicBezTo>
                    <a:pt x="74" y="59"/>
                    <a:pt x="74" y="59"/>
                    <a:pt x="74" y="59"/>
                  </a:cubicBezTo>
                  <a:cubicBezTo>
                    <a:pt x="74" y="60"/>
                    <a:pt x="74" y="61"/>
                    <a:pt x="74" y="61"/>
                  </a:cubicBezTo>
                  <a:cubicBezTo>
                    <a:pt x="74" y="71"/>
                    <a:pt x="74" y="71"/>
                    <a:pt x="74" y="71"/>
                  </a:cubicBezTo>
                  <a:lnTo>
                    <a:pt x="25" y="15"/>
                  </a:lnTo>
                  <a:close/>
                  <a:moveTo>
                    <a:pt x="200" y="147"/>
                  </a:moveTo>
                  <a:cubicBezTo>
                    <a:pt x="211" y="147"/>
                    <a:pt x="220" y="155"/>
                    <a:pt x="220" y="167"/>
                  </a:cubicBezTo>
                  <a:cubicBezTo>
                    <a:pt x="220" y="168"/>
                    <a:pt x="220" y="168"/>
                    <a:pt x="220" y="168"/>
                  </a:cubicBezTo>
                  <a:cubicBezTo>
                    <a:pt x="220" y="179"/>
                    <a:pt x="211" y="188"/>
                    <a:pt x="200" y="188"/>
                  </a:cubicBezTo>
                  <a:cubicBezTo>
                    <a:pt x="89" y="188"/>
                    <a:pt x="89" y="188"/>
                    <a:pt x="89" y="188"/>
                  </a:cubicBezTo>
                  <a:cubicBezTo>
                    <a:pt x="78" y="188"/>
                    <a:pt x="69" y="179"/>
                    <a:pt x="69" y="168"/>
                  </a:cubicBezTo>
                  <a:cubicBezTo>
                    <a:pt x="69" y="167"/>
                    <a:pt x="69" y="167"/>
                    <a:pt x="69" y="167"/>
                  </a:cubicBezTo>
                  <a:cubicBezTo>
                    <a:pt x="69" y="155"/>
                    <a:pt x="78" y="147"/>
                    <a:pt x="89" y="147"/>
                  </a:cubicBezTo>
                  <a:lnTo>
                    <a:pt x="200" y="147"/>
                  </a:lnTo>
                  <a:close/>
                  <a:moveTo>
                    <a:pt x="102" y="139"/>
                  </a:moveTo>
                  <a:cubicBezTo>
                    <a:pt x="102" y="132"/>
                    <a:pt x="102" y="132"/>
                    <a:pt x="102" y="132"/>
                  </a:cubicBezTo>
                  <a:cubicBezTo>
                    <a:pt x="190" y="132"/>
                    <a:pt x="190" y="132"/>
                    <a:pt x="190" y="132"/>
                  </a:cubicBezTo>
                  <a:cubicBezTo>
                    <a:pt x="190" y="139"/>
                    <a:pt x="190" y="139"/>
                    <a:pt x="190" y="139"/>
                  </a:cubicBezTo>
                  <a:lnTo>
                    <a:pt x="102" y="139"/>
                  </a:lnTo>
                  <a:close/>
                  <a:moveTo>
                    <a:pt x="77" y="124"/>
                  </a:moveTo>
                  <a:cubicBezTo>
                    <a:pt x="75" y="124"/>
                    <a:pt x="73" y="123"/>
                    <a:pt x="73" y="121"/>
                  </a:cubicBezTo>
                  <a:cubicBezTo>
                    <a:pt x="73" y="119"/>
                    <a:pt x="75" y="118"/>
                    <a:pt x="77" y="118"/>
                  </a:cubicBezTo>
                  <a:cubicBezTo>
                    <a:pt x="78" y="118"/>
                    <a:pt x="78" y="118"/>
                    <a:pt x="78" y="118"/>
                  </a:cubicBezTo>
                  <a:cubicBezTo>
                    <a:pt x="80" y="118"/>
                    <a:pt x="82" y="116"/>
                    <a:pt x="82" y="114"/>
                  </a:cubicBezTo>
                  <a:cubicBezTo>
                    <a:pt x="82" y="62"/>
                    <a:pt x="82" y="62"/>
                    <a:pt x="82" y="62"/>
                  </a:cubicBezTo>
                  <a:cubicBezTo>
                    <a:pt x="97" y="29"/>
                    <a:pt x="97" y="29"/>
                    <a:pt x="97" y="29"/>
                  </a:cubicBezTo>
                  <a:cubicBezTo>
                    <a:pt x="98" y="26"/>
                    <a:pt x="101" y="23"/>
                    <a:pt x="105" y="23"/>
                  </a:cubicBezTo>
                  <a:cubicBezTo>
                    <a:pt x="143" y="23"/>
                    <a:pt x="143" y="23"/>
                    <a:pt x="143" y="23"/>
                  </a:cubicBezTo>
                  <a:cubicBezTo>
                    <a:pt x="148" y="23"/>
                    <a:pt x="152" y="28"/>
                    <a:pt x="152" y="32"/>
                  </a:cubicBezTo>
                  <a:cubicBezTo>
                    <a:pt x="152" y="81"/>
                    <a:pt x="152" y="81"/>
                    <a:pt x="152" y="81"/>
                  </a:cubicBezTo>
                  <a:cubicBezTo>
                    <a:pt x="152" y="83"/>
                    <a:pt x="154" y="85"/>
                    <a:pt x="156" y="85"/>
                  </a:cubicBezTo>
                  <a:cubicBezTo>
                    <a:pt x="170" y="85"/>
                    <a:pt x="170" y="85"/>
                    <a:pt x="170" y="85"/>
                  </a:cubicBezTo>
                  <a:cubicBezTo>
                    <a:pt x="170" y="111"/>
                    <a:pt x="170" y="111"/>
                    <a:pt x="170" y="111"/>
                  </a:cubicBezTo>
                  <a:cubicBezTo>
                    <a:pt x="170" y="113"/>
                    <a:pt x="171" y="115"/>
                    <a:pt x="174" y="115"/>
                  </a:cubicBezTo>
                  <a:cubicBezTo>
                    <a:pt x="176" y="115"/>
                    <a:pt x="178" y="113"/>
                    <a:pt x="178" y="111"/>
                  </a:cubicBezTo>
                  <a:cubicBezTo>
                    <a:pt x="178" y="85"/>
                    <a:pt x="178" y="85"/>
                    <a:pt x="178" y="85"/>
                  </a:cubicBezTo>
                  <a:cubicBezTo>
                    <a:pt x="182" y="85"/>
                    <a:pt x="182" y="85"/>
                    <a:pt x="182" y="85"/>
                  </a:cubicBezTo>
                  <a:cubicBezTo>
                    <a:pt x="182" y="111"/>
                    <a:pt x="182" y="111"/>
                    <a:pt x="182" y="111"/>
                  </a:cubicBezTo>
                  <a:cubicBezTo>
                    <a:pt x="182" y="113"/>
                    <a:pt x="184" y="115"/>
                    <a:pt x="186" y="115"/>
                  </a:cubicBezTo>
                  <a:cubicBezTo>
                    <a:pt x="188" y="115"/>
                    <a:pt x="190" y="113"/>
                    <a:pt x="190" y="111"/>
                  </a:cubicBezTo>
                  <a:cubicBezTo>
                    <a:pt x="190" y="85"/>
                    <a:pt x="190" y="85"/>
                    <a:pt x="190" y="85"/>
                  </a:cubicBezTo>
                  <a:cubicBezTo>
                    <a:pt x="194" y="85"/>
                    <a:pt x="194" y="85"/>
                    <a:pt x="194" y="85"/>
                  </a:cubicBezTo>
                  <a:cubicBezTo>
                    <a:pt x="194" y="111"/>
                    <a:pt x="194" y="111"/>
                    <a:pt x="194" y="111"/>
                  </a:cubicBezTo>
                  <a:cubicBezTo>
                    <a:pt x="194" y="113"/>
                    <a:pt x="196" y="115"/>
                    <a:pt x="198" y="115"/>
                  </a:cubicBezTo>
                  <a:cubicBezTo>
                    <a:pt x="200" y="115"/>
                    <a:pt x="202" y="113"/>
                    <a:pt x="202" y="111"/>
                  </a:cubicBezTo>
                  <a:cubicBezTo>
                    <a:pt x="202" y="85"/>
                    <a:pt x="202" y="85"/>
                    <a:pt x="202" y="85"/>
                  </a:cubicBezTo>
                  <a:cubicBezTo>
                    <a:pt x="215" y="85"/>
                    <a:pt x="215" y="85"/>
                    <a:pt x="215" y="85"/>
                  </a:cubicBezTo>
                  <a:cubicBezTo>
                    <a:pt x="215" y="114"/>
                    <a:pt x="215" y="114"/>
                    <a:pt x="215" y="114"/>
                  </a:cubicBezTo>
                  <a:cubicBezTo>
                    <a:pt x="215" y="116"/>
                    <a:pt x="217" y="118"/>
                    <a:pt x="219" y="118"/>
                  </a:cubicBezTo>
                  <a:cubicBezTo>
                    <a:pt x="220" y="118"/>
                    <a:pt x="220" y="118"/>
                    <a:pt x="220" y="118"/>
                  </a:cubicBezTo>
                  <a:cubicBezTo>
                    <a:pt x="222" y="118"/>
                    <a:pt x="224" y="119"/>
                    <a:pt x="224" y="121"/>
                  </a:cubicBezTo>
                  <a:cubicBezTo>
                    <a:pt x="224" y="123"/>
                    <a:pt x="222" y="124"/>
                    <a:pt x="220" y="124"/>
                  </a:cubicBezTo>
                  <a:lnTo>
                    <a:pt x="77" y="124"/>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4"/>
            <p:cNvSpPr>
              <a:spLocks noEditPoints="1"/>
            </p:cNvSpPr>
            <p:nvPr/>
          </p:nvSpPr>
          <p:spPr bwMode="auto">
            <a:xfrm>
              <a:off x="2854325" y="3548063"/>
              <a:ext cx="169862" cy="125413"/>
            </a:xfrm>
            <a:custGeom>
              <a:avLst/>
              <a:gdLst>
                <a:gd name="T0" fmla="*/ 45 w 49"/>
                <a:gd name="T1" fmla="*/ 0 h 36"/>
                <a:gd name="T2" fmla="*/ 14 w 49"/>
                <a:gd name="T3" fmla="*/ 0 h 36"/>
                <a:gd name="T4" fmla="*/ 10 w 49"/>
                <a:gd name="T5" fmla="*/ 3 h 36"/>
                <a:gd name="T6" fmla="*/ 0 w 49"/>
                <a:gd name="T7" fmla="*/ 30 h 36"/>
                <a:gd name="T8" fmla="*/ 1 w 49"/>
                <a:gd name="T9" fmla="*/ 34 h 36"/>
                <a:gd name="T10" fmla="*/ 4 w 49"/>
                <a:gd name="T11" fmla="*/ 36 h 36"/>
                <a:gd name="T12" fmla="*/ 45 w 49"/>
                <a:gd name="T13" fmla="*/ 36 h 36"/>
                <a:gd name="T14" fmla="*/ 49 w 49"/>
                <a:gd name="T15" fmla="*/ 32 h 36"/>
                <a:gd name="T16" fmla="*/ 49 w 49"/>
                <a:gd name="T17" fmla="*/ 4 h 36"/>
                <a:gd name="T18" fmla="*/ 45 w 49"/>
                <a:gd name="T19" fmla="*/ 0 h 36"/>
                <a:gd name="T20" fmla="*/ 41 w 49"/>
                <a:gd name="T21" fmla="*/ 28 h 36"/>
                <a:gd name="T22" fmla="*/ 10 w 49"/>
                <a:gd name="T23" fmla="*/ 28 h 36"/>
                <a:gd name="T24" fmla="*/ 17 w 49"/>
                <a:gd name="T25" fmla="*/ 8 h 36"/>
                <a:gd name="T26" fmla="*/ 41 w 49"/>
                <a:gd name="T27" fmla="*/ 8 h 36"/>
                <a:gd name="T28" fmla="*/ 41 w 49"/>
                <a:gd name="T29" fmla="*/ 28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49" h="36">
                  <a:moveTo>
                    <a:pt x="45" y="0"/>
                  </a:moveTo>
                  <a:cubicBezTo>
                    <a:pt x="14" y="0"/>
                    <a:pt x="14" y="0"/>
                    <a:pt x="14" y="0"/>
                  </a:cubicBezTo>
                  <a:cubicBezTo>
                    <a:pt x="12" y="0"/>
                    <a:pt x="11" y="1"/>
                    <a:pt x="10" y="3"/>
                  </a:cubicBezTo>
                  <a:cubicBezTo>
                    <a:pt x="0" y="30"/>
                    <a:pt x="0" y="30"/>
                    <a:pt x="0" y="30"/>
                  </a:cubicBezTo>
                  <a:cubicBezTo>
                    <a:pt x="0" y="31"/>
                    <a:pt x="0" y="33"/>
                    <a:pt x="1" y="34"/>
                  </a:cubicBezTo>
                  <a:cubicBezTo>
                    <a:pt x="1" y="35"/>
                    <a:pt x="3" y="36"/>
                    <a:pt x="4" y="36"/>
                  </a:cubicBezTo>
                  <a:cubicBezTo>
                    <a:pt x="45" y="36"/>
                    <a:pt x="45" y="36"/>
                    <a:pt x="45" y="36"/>
                  </a:cubicBezTo>
                  <a:cubicBezTo>
                    <a:pt x="47" y="36"/>
                    <a:pt x="49" y="34"/>
                    <a:pt x="49" y="32"/>
                  </a:cubicBezTo>
                  <a:cubicBezTo>
                    <a:pt x="49" y="4"/>
                    <a:pt x="49" y="4"/>
                    <a:pt x="49" y="4"/>
                  </a:cubicBezTo>
                  <a:cubicBezTo>
                    <a:pt x="49" y="2"/>
                    <a:pt x="47" y="0"/>
                    <a:pt x="45" y="0"/>
                  </a:cubicBezTo>
                  <a:close/>
                  <a:moveTo>
                    <a:pt x="41" y="28"/>
                  </a:moveTo>
                  <a:cubicBezTo>
                    <a:pt x="10" y="28"/>
                    <a:pt x="10" y="28"/>
                    <a:pt x="10" y="28"/>
                  </a:cubicBezTo>
                  <a:cubicBezTo>
                    <a:pt x="17" y="8"/>
                    <a:pt x="17" y="8"/>
                    <a:pt x="17" y="8"/>
                  </a:cubicBezTo>
                  <a:cubicBezTo>
                    <a:pt x="41" y="8"/>
                    <a:pt x="41" y="8"/>
                    <a:pt x="41" y="8"/>
                  </a:cubicBezTo>
                  <a:lnTo>
                    <a:pt x="41" y="28"/>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5"/>
            <p:cNvSpPr>
              <a:spLocks/>
            </p:cNvSpPr>
            <p:nvPr/>
          </p:nvSpPr>
          <p:spPr bwMode="auto">
            <a:xfrm>
              <a:off x="2960688" y="3708400"/>
              <a:ext cx="63500" cy="26988"/>
            </a:xfrm>
            <a:custGeom>
              <a:avLst/>
              <a:gdLst>
                <a:gd name="T0" fmla="*/ 14 w 18"/>
                <a:gd name="T1" fmla="*/ 0 h 8"/>
                <a:gd name="T2" fmla="*/ 4 w 18"/>
                <a:gd name="T3" fmla="*/ 0 h 8"/>
                <a:gd name="T4" fmla="*/ 0 w 18"/>
                <a:gd name="T5" fmla="*/ 4 h 8"/>
                <a:gd name="T6" fmla="*/ 4 w 18"/>
                <a:gd name="T7" fmla="*/ 8 h 8"/>
                <a:gd name="T8" fmla="*/ 14 w 18"/>
                <a:gd name="T9" fmla="*/ 8 h 8"/>
                <a:gd name="T10" fmla="*/ 18 w 18"/>
                <a:gd name="T11" fmla="*/ 4 h 8"/>
                <a:gd name="T12" fmla="*/ 14 w 18"/>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8" h="8">
                  <a:moveTo>
                    <a:pt x="14" y="0"/>
                  </a:moveTo>
                  <a:cubicBezTo>
                    <a:pt x="4" y="0"/>
                    <a:pt x="4" y="0"/>
                    <a:pt x="4" y="0"/>
                  </a:cubicBezTo>
                  <a:cubicBezTo>
                    <a:pt x="2" y="0"/>
                    <a:pt x="0" y="2"/>
                    <a:pt x="0" y="4"/>
                  </a:cubicBezTo>
                  <a:cubicBezTo>
                    <a:pt x="0" y="6"/>
                    <a:pt x="2" y="8"/>
                    <a:pt x="4" y="8"/>
                  </a:cubicBezTo>
                  <a:cubicBezTo>
                    <a:pt x="14" y="8"/>
                    <a:pt x="14" y="8"/>
                    <a:pt x="14" y="8"/>
                  </a:cubicBezTo>
                  <a:cubicBezTo>
                    <a:pt x="16" y="8"/>
                    <a:pt x="18" y="6"/>
                    <a:pt x="18" y="4"/>
                  </a:cubicBezTo>
                  <a:cubicBezTo>
                    <a:pt x="18" y="2"/>
                    <a:pt x="16" y="0"/>
                    <a:pt x="14" y="0"/>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1" name="Group 30"/>
          <p:cNvGrpSpPr/>
          <p:nvPr/>
        </p:nvGrpSpPr>
        <p:grpSpPr>
          <a:xfrm>
            <a:off x="11570450" y="4063623"/>
            <a:ext cx="1026319" cy="987286"/>
            <a:chOff x="5476875" y="4272101"/>
            <a:chExt cx="652462" cy="652463"/>
          </a:xfrm>
        </p:grpSpPr>
        <p:sp>
          <p:nvSpPr>
            <p:cNvPr id="22" name="Freeform 22"/>
            <p:cNvSpPr>
              <a:spLocks/>
            </p:cNvSpPr>
            <p:nvPr/>
          </p:nvSpPr>
          <p:spPr bwMode="auto">
            <a:xfrm>
              <a:off x="5565775" y="4272101"/>
              <a:ext cx="473075" cy="374650"/>
            </a:xfrm>
            <a:custGeom>
              <a:avLst/>
              <a:gdLst>
                <a:gd name="T0" fmla="*/ 0 w 168"/>
                <a:gd name="T1" fmla="*/ 133 h 133"/>
                <a:gd name="T2" fmla="*/ 0 w 168"/>
                <a:gd name="T3" fmla="*/ 4 h 133"/>
                <a:gd name="T4" fmla="*/ 4 w 168"/>
                <a:gd name="T5" fmla="*/ 0 h 133"/>
                <a:gd name="T6" fmla="*/ 164 w 168"/>
                <a:gd name="T7" fmla="*/ 0 h 133"/>
                <a:gd name="T8" fmla="*/ 168 w 168"/>
                <a:gd name="T9" fmla="*/ 4 h 133"/>
                <a:gd name="T10" fmla="*/ 168 w 168"/>
                <a:gd name="T11" fmla="*/ 133 h 133"/>
              </a:gdLst>
              <a:ahLst/>
              <a:cxnLst>
                <a:cxn ang="0">
                  <a:pos x="T0" y="T1"/>
                </a:cxn>
                <a:cxn ang="0">
                  <a:pos x="T2" y="T3"/>
                </a:cxn>
                <a:cxn ang="0">
                  <a:pos x="T4" y="T5"/>
                </a:cxn>
                <a:cxn ang="0">
                  <a:pos x="T6" y="T7"/>
                </a:cxn>
                <a:cxn ang="0">
                  <a:pos x="T8" y="T9"/>
                </a:cxn>
                <a:cxn ang="0">
                  <a:pos x="T10" y="T11"/>
                </a:cxn>
              </a:cxnLst>
              <a:rect l="0" t="0" r="r" b="b"/>
              <a:pathLst>
                <a:path w="168" h="133">
                  <a:moveTo>
                    <a:pt x="0" y="133"/>
                  </a:moveTo>
                  <a:cubicBezTo>
                    <a:pt x="0" y="4"/>
                    <a:pt x="0" y="4"/>
                    <a:pt x="0" y="4"/>
                  </a:cubicBezTo>
                  <a:cubicBezTo>
                    <a:pt x="0" y="2"/>
                    <a:pt x="2" y="0"/>
                    <a:pt x="4" y="0"/>
                  </a:cubicBezTo>
                  <a:cubicBezTo>
                    <a:pt x="164" y="0"/>
                    <a:pt x="164" y="0"/>
                    <a:pt x="164" y="0"/>
                  </a:cubicBezTo>
                  <a:cubicBezTo>
                    <a:pt x="166" y="0"/>
                    <a:pt x="168" y="2"/>
                    <a:pt x="168" y="4"/>
                  </a:cubicBezTo>
                  <a:cubicBezTo>
                    <a:pt x="168" y="133"/>
                    <a:pt x="168" y="133"/>
                    <a:pt x="168" y="133"/>
                  </a:cubicBezTo>
                </a:path>
              </a:pathLst>
            </a:custGeom>
            <a:noFill/>
            <a:ln w="57150" cap="flat">
              <a:solidFill>
                <a:srgbClr val="3E3E4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23"/>
            <p:cNvSpPr>
              <a:spLocks/>
            </p:cNvSpPr>
            <p:nvPr/>
          </p:nvSpPr>
          <p:spPr bwMode="auto">
            <a:xfrm>
              <a:off x="5476875" y="4468951"/>
              <a:ext cx="652462" cy="455613"/>
            </a:xfrm>
            <a:custGeom>
              <a:avLst/>
              <a:gdLst>
                <a:gd name="T0" fmla="*/ 200 w 232"/>
                <a:gd name="T1" fmla="*/ 0 h 162"/>
                <a:gd name="T2" fmla="*/ 229 w 232"/>
                <a:gd name="T3" fmla="*/ 24 h 162"/>
                <a:gd name="T4" fmla="*/ 232 w 232"/>
                <a:gd name="T5" fmla="*/ 30 h 162"/>
                <a:gd name="T6" fmla="*/ 232 w 232"/>
                <a:gd name="T7" fmla="*/ 150 h 162"/>
                <a:gd name="T8" fmla="*/ 220 w 232"/>
                <a:gd name="T9" fmla="*/ 162 h 162"/>
                <a:gd name="T10" fmla="*/ 12 w 232"/>
                <a:gd name="T11" fmla="*/ 162 h 162"/>
                <a:gd name="T12" fmla="*/ 0 w 232"/>
                <a:gd name="T13" fmla="*/ 150 h 162"/>
                <a:gd name="T14" fmla="*/ 0 w 232"/>
                <a:gd name="T15" fmla="*/ 30 h 162"/>
                <a:gd name="T16" fmla="*/ 3 w 232"/>
                <a:gd name="T17" fmla="*/ 24 h 162"/>
                <a:gd name="T18" fmla="*/ 32 w 232"/>
                <a:gd name="T19"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2" h="162">
                  <a:moveTo>
                    <a:pt x="200" y="0"/>
                  </a:moveTo>
                  <a:cubicBezTo>
                    <a:pt x="229" y="24"/>
                    <a:pt x="229" y="24"/>
                    <a:pt x="229" y="24"/>
                  </a:cubicBezTo>
                  <a:cubicBezTo>
                    <a:pt x="231" y="25"/>
                    <a:pt x="232" y="27"/>
                    <a:pt x="232" y="30"/>
                  </a:cubicBezTo>
                  <a:cubicBezTo>
                    <a:pt x="232" y="150"/>
                    <a:pt x="232" y="150"/>
                    <a:pt x="232" y="150"/>
                  </a:cubicBezTo>
                  <a:cubicBezTo>
                    <a:pt x="232" y="157"/>
                    <a:pt x="227" y="162"/>
                    <a:pt x="220" y="162"/>
                  </a:cubicBezTo>
                  <a:cubicBezTo>
                    <a:pt x="12" y="162"/>
                    <a:pt x="12" y="162"/>
                    <a:pt x="12" y="162"/>
                  </a:cubicBezTo>
                  <a:cubicBezTo>
                    <a:pt x="5" y="162"/>
                    <a:pt x="0" y="157"/>
                    <a:pt x="0" y="150"/>
                  </a:cubicBezTo>
                  <a:cubicBezTo>
                    <a:pt x="0" y="30"/>
                    <a:pt x="0" y="30"/>
                    <a:pt x="0" y="30"/>
                  </a:cubicBezTo>
                  <a:cubicBezTo>
                    <a:pt x="0" y="27"/>
                    <a:pt x="1" y="25"/>
                    <a:pt x="3" y="24"/>
                  </a:cubicBezTo>
                  <a:cubicBezTo>
                    <a:pt x="32" y="0"/>
                    <a:pt x="32" y="0"/>
                    <a:pt x="32" y="0"/>
                  </a:cubicBezTo>
                </a:path>
              </a:pathLst>
            </a:custGeom>
            <a:noFill/>
            <a:ln w="57150" cap="flat">
              <a:solidFill>
                <a:srgbClr val="3E3E4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24"/>
            <p:cNvSpPr>
              <a:spLocks/>
            </p:cNvSpPr>
            <p:nvPr/>
          </p:nvSpPr>
          <p:spPr bwMode="auto">
            <a:xfrm>
              <a:off x="5543550" y="4672151"/>
              <a:ext cx="517525" cy="196850"/>
            </a:xfrm>
            <a:custGeom>
              <a:avLst/>
              <a:gdLst>
                <a:gd name="T0" fmla="*/ 0 w 184"/>
                <a:gd name="T1" fmla="*/ 70 h 70"/>
                <a:gd name="T2" fmla="*/ 87 w 184"/>
                <a:gd name="T3" fmla="*/ 2 h 70"/>
                <a:gd name="T4" fmla="*/ 97 w 184"/>
                <a:gd name="T5" fmla="*/ 2 h 70"/>
                <a:gd name="T6" fmla="*/ 184 w 184"/>
                <a:gd name="T7" fmla="*/ 70 h 70"/>
              </a:gdLst>
              <a:ahLst/>
              <a:cxnLst>
                <a:cxn ang="0">
                  <a:pos x="T0" y="T1"/>
                </a:cxn>
                <a:cxn ang="0">
                  <a:pos x="T2" y="T3"/>
                </a:cxn>
                <a:cxn ang="0">
                  <a:pos x="T4" y="T5"/>
                </a:cxn>
                <a:cxn ang="0">
                  <a:pos x="T6" y="T7"/>
                </a:cxn>
              </a:cxnLst>
              <a:rect l="0" t="0" r="r" b="b"/>
              <a:pathLst>
                <a:path w="184" h="70">
                  <a:moveTo>
                    <a:pt x="0" y="70"/>
                  </a:moveTo>
                  <a:cubicBezTo>
                    <a:pt x="87" y="2"/>
                    <a:pt x="87" y="2"/>
                    <a:pt x="87" y="2"/>
                  </a:cubicBezTo>
                  <a:cubicBezTo>
                    <a:pt x="90" y="0"/>
                    <a:pt x="94" y="0"/>
                    <a:pt x="97" y="2"/>
                  </a:cubicBezTo>
                  <a:cubicBezTo>
                    <a:pt x="184" y="70"/>
                    <a:pt x="184" y="70"/>
                    <a:pt x="184" y="70"/>
                  </a:cubicBezTo>
                </a:path>
              </a:pathLst>
            </a:custGeom>
            <a:noFill/>
            <a:ln w="57150" cap="rnd">
              <a:solidFill>
                <a:srgbClr val="3E3E44"/>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25"/>
            <p:cNvSpPr>
              <a:spLocks noChangeShapeType="1"/>
            </p:cNvSpPr>
            <p:nvPr/>
          </p:nvSpPr>
          <p:spPr bwMode="auto">
            <a:xfrm flipV="1">
              <a:off x="5881687" y="4599126"/>
              <a:ext cx="247650" cy="128588"/>
            </a:xfrm>
            <a:prstGeom prst="line">
              <a:avLst/>
            </a:prstGeom>
            <a:noFill/>
            <a:ln w="57150" cap="rnd">
              <a:solidFill>
                <a:srgbClr val="3E3E4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Line 26"/>
            <p:cNvSpPr>
              <a:spLocks noChangeShapeType="1"/>
            </p:cNvSpPr>
            <p:nvPr/>
          </p:nvSpPr>
          <p:spPr bwMode="auto">
            <a:xfrm>
              <a:off x="5476875" y="4599126"/>
              <a:ext cx="247650" cy="128588"/>
            </a:xfrm>
            <a:prstGeom prst="line">
              <a:avLst/>
            </a:prstGeom>
            <a:noFill/>
            <a:ln w="57150" cap="rnd">
              <a:solidFill>
                <a:srgbClr val="3E3E4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27"/>
            <p:cNvSpPr>
              <a:spLocks/>
            </p:cNvSpPr>
            <p:nvPr/>
          </p:nvSpPr>
          <p:spPr bwMode="auto">
            <a:xfrm>
              <a:off x="5859462" y="4272101"/>
              <a:ext cx="112712" cy="134938"/>
            </a:xfrm>
            <a:custGeom>
              <a:avLst/>
              <a:gdLst>
                <a:gd name="T0" fmla="*/ 40 w 40"/>
                <a:gd name="T1" fmla="*/ 0 h 48"/>
                <a:gd name="T2" fmla="*/ 40 w 40"/>
                <a:gd name="T3" fmla="*/ 47 h 48"/>
                <a:gd name="T4" fmla="*/ 38 w 40"/>
                <a:gd name="T5" fmla="*/ 48 h 48"/>
                <a:gd name="T6" fmla="*/ 20 w 40"/>
                <a:gd name="T7" fmla="*/ 34 h 48"/>
                <a:gd name="T8" fmla="*/ 2 w 40"/>
                <a:gd name="T9" fmla="*/ 48 h 48"/>
                <a:gd name="T10" fmla="*/ 0 w 40"/>
                <a:gd name="T11" fmla="*/ 47 h 48"/>
                <a:gd name="T12" fmla="*/ 0 w 40"/>
                <a:gd name="T13" fmla="*/ 0 h 48"/>
              </a:gdLst>
              <a:ahLst/>
              <a:cxnLst>
                <a:cxn ang="0">
                  <a:pos x="T0" y="T1"/>
                </a:cxn>
                <a:cxn ang="0">
                  <a:pos x="T2" y="T3"/>
                </a:cxn>
                <a:cxn ang="0">
                  <a:pos x="T4" y="T5"/>
                </a:cxn>
                <a:cxn ang="0">
                  <a:pos x="T6" y="T7"/>
                </a:cxn>
                <a:cxn ang="0">
                  <a:pos x="T8" y="T9"/>
                </a:cxn>
                <a:cxn ang="0">
                  <a:pos x="T10" y="T11"/>
                </a:cxn>
                <a:cxn ang="0">
                  <a:pos x="T12" y="T13"/>
                </a:cxn>
              </a:cxnLst>
              <a:rect l="0" t="0" r="r" b="b"/>
              <a:pathLst>
                <a:path w="40" h="48">
                  <a:moveTo>
                    <a:pt x="40" y="0"/>
                  </a:moveTo>
                  <a:cubicBezTo>
                    <a:pt x="40" y="47"/>
                    <a:pt x="40" y="47"/>
                    <a:pt x="40" y="47"/>
                  </a:cubicBezTo>
                  <a:cubicBezTo>
                    <a:pt x="40" y="48"/>
                    <a:pt x="39" y="48"/>
                    <a:pt x="38" y="48"/>
                  </a:cubicBezTo>
                  <a:cubicBezTo>
                    <a:pt x="20" y="34"/>
                    <a:pt x="20" y="34"/>
                    <a:pt x="20" y="34"/>
                  </a:cubicBezTo>
                  <a:cubicBezTo>
                    <a:pt x="2" y="48"/>
                    <a:pt x="2" y="48"/>
                    <a:pt x="2" y="48"/>
                  </a:cubicBezTo>
                  <a:cubicBezTo>
                    <a:pt x="1" y="48"/>
                    <a:pt x="0" y="48"/>
                    <a:pt x="0" y="47"/>
                  </a:cubicBezTo>
                  <a:cubicBezTo>
                    <a:pt x="0" y="0"/>
                    <a:pt x="0" y="0"/>
                    <a:pt x="0" y="0"/>
                  </a:cubicBezTo>
                </a:path>
              </a:pathLst>
            </a:custGeom>
            <a:noFill/>
            <a:ln w="57150" cap="flat">
              <a:solidFill>
                <a:srgbClr val="3E3E44"/>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Line 28"/>
            <p:cNvSpPr>
              <a:spLocks noChangeShapeType="1"/>
            </p:cNvSpPr>
            <p:nvPr/>
          </p:nvSpPr>
          <p:spPr bwMode="auto">
            <a:xfrm>
              <a:off x="5634037" y="4351476"/>
              <a:ext cx="66675" cy="0"/>
            </a:xfrm>
            <a:prstGeom prst="line">
              <a:avLst/>
            </a:prstGeom>
            <a:noFill/>
            <a:ln w="57150" cap="flat">
              <a:solidFill>
                <a:srgbClr val="3E3E4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Line 29"/>
            <p:cNvSpPr>
              <a:spLocks noChangeShapeType="1"/>
            </p:cNvSpPr>
            <p:nvPr/>
          </p:nvSpPr>
          <p:spPr bwMode="auto">
            <a:xfrm>
              <a:off x="5634037" y="4475301"/>
              <a:ext cx="338137" cy="0"/>
            </a:xfrm>
            <a:prstGeom prst="line">
              <a:avLst/>
            </a:prstGeom>
            <a:noFill/>
            <a:ln w="57150" cap="flat">
              <a:solidFill>
                <a:srgbClr val="3E3E4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Line 30"/>
            <p:cNvSpPr>
              <a:spLocks noChangeShapeType="1"/>
            </p:cNvSpPr>
            <p:nvPr/>
          </p:nvSpPr>
          <p:spPr bwMode="auto">
            <a:xfrm>
              <a:off x="5634037" y="4564201"/>
              <a:ext cx="338137" cy="0"/>
            </a:xfrm>
            <a:prstGeom prst="line">
              <a:avLst/>
            </a:prstGeom>
            <a:noFill/>
            <a:ln w="57150" cap="flat">
              <a:solidFill>
                <a:srgbClr val="3E3E4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513522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016794" y="4798037"/>
            <a:ext cx="6096000"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016794" y="2664429"/>
            <a:ext cx="2057400"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016794" y="4291234"/>
            <a:ext cx="14478000"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1016794" y="2157626"/>
            <a:ext cx="15087600"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Case Law Regarding Duty</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16</a:t>
            </a:fld>
            <a:endParaRPr lang="en-US" altLang="en-US" dirty="0"/>
          </a:p>
        </p:txBody>
      </p:sp>
      <p:sp>
        <p:nvSpPr>
          <p:cNvPr id="4" name="Content Placeholder 3"/>
          <p:cNvSpPr>
            <a:spLocks noGrp="1"/>
          </p:cNvSpPr>
          <p:nvPr>
            <p:ph idx="1"/>
          </p:nvPr>
        </p:nvSpPr>
        <p:spPr>
          <a:xfrm>
            <a:off x="516840" y="2104424"/>
            <a:ext cx="15718965" cy="6829743"/>
          </a:xfrm>
          <a:noFill/>
          <a:ln>
            <a:noFill/>
          </a:ln>
        </p:spPr>
        <p:txBody>
          <a:bodyPr/>
          <a:lstStyle/>
          <a:p>
            <a:r>
              <a:rPr lang="en-US" sz="3200" dirty="0"/>
              <a:t> Kansas Supreme Court in </a:t>
            </a:r>
            <a:r>
              <a:rPr lang="en-US" sz="3200" i="1" dirty="0" err="1"/>
              <a:t>Balagna</a:t>
            </a:r>
            <a:r>
              <a:rPr lang="en-US" sz="3200" i="1" dirty="0"/>
              <a:t> v Shawnee County, Kansas et al.</a:t>
            </a:r>
            <a:r>
              <a:rPr lang="en-US" sz="3200" dirty="0"/>
              <a:t>, 668 P2d 157 (</a:t>
            </a:r>
            <a:r>
              <a:rPr lang="en-US" sz="3200" dirty="0" err="1"/>
              <a:t>Kan</a:t>
            </a:r>
            <a:r>
              <a:rPr lang="en-US" sz="3200" dirty="0"/>
              <a:t> 1983), concluded that the design professional is obligated to take some affirmative steps to protect the worker if dangerous condition is observed. </a:t>
            </a:r>
          </a:p>
          <a:p>
            <a:endParaRPr lang="en-US" sz="3200" dirty="0" smtClean="0"/>
          </a:p>
          <a:p>
            <a:r>
              <a:rPr lang="en-US" sz="3200" dirty="0" smtClean="0"/>
              <a:t>The </a:t>
            </a:r>
            <a:r>
              <a:rPr lang="en-US" sz="3200" dirty="0"/>
              <a:t>Superior Court of Pennsylvania in </a:t>
            </a:r>
            <a:r>
              <a:rPr lang="en-US" sz="3200" i="1" dirty="0" err="1"/>
              <a:t>Herczeg</a:t>
            </a:r>
            <a:r>
              <a:rPr lang="en-US" sz="3200" i="1" dirty="0"/>
              <a:t> v Hampton Township Municipal Authority</a:t>
            </a:r>
            <a:r>
              <a:rPr lang="en-US" sz="3200" dirty="0"/>
              <a:t>, 766 A2d 866 (Pa 2001) concluded that the design professional is not obligated to take some affirmative steps to protect the worker.</a:t>
            </a:r>
          </a:p>
          <a:p>
            <a:endParaRPr lang="en-US" dirty="0"/>
          </a:p>
        </p:txBody>
      </p:sp>
      <p:sp>
        <p:nvSpPr>
          <p:cNvPr id="9"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34743864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52351" y="2211387"/>
            <a:ext cx="7093843"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Construction Phase</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17</a:t>
            </a:fld>
            <a:endParaRPr lang="en-US" altLang="en-US" dirty="0"/>
          </a:p>
        </p:txBody>
      </p:sp>
      <p:sp>
        <p:nvSpPr>
          <p:cNvPr id="4" name="Content Placeholder 3"/>
          <p:cNvSpPr>
            <a:spLocks noGrp="1"/>
          </p:cNvSpPr>
          <p:nvPr>
            <p:ph idx="1"/>
          </p:nvPr>
        </p:nvSpPr>
        <p:spPr>
          <a:xfrm>
            <a:off x="516840" y="2104424"/>
            <a:ext cx="15718965" cy="6829743"/>
          </a:xfrm>
        </p:spPr>
        <p:txBody>
          <a:bodyPr/>
          <a:lstStyle/>
          <a:p>
            <a:pPr marL="0" indent="0">
              <a:buNone/>
            </a:pPr>
            <a:r>
              <a:rPr lang="en-US" sz="3200" dirty="0"/>
              <a:t>If you notice unsafe conditions on site:</a:t>
            </a:r>
          </a:p>
          <a:p>
            <a:pPr lvl="1"/>
            <a:endParaRPr lang="en-US" sz="2800" dirty="0" smtClean="0"/>
          </a:p>
          <a:p>
            <a:pPr lvl="1"/>
            <a:r>
              <a:rPr lang="en-US" sz="2800" dirty="0" smtClean="0"/>
              <a:t>Alert </a:t>
            </a:r>
            <a:r>
              <a:rPr lang="en-US" sz="2800" dirty="0"/>
              <a:t>those in immediate danger</a:t>
            </a:r>
          </a:p>
          <a:p>
            <a:pPr lvl="1"/>
            <a:endParaRPr lang="en-US" sz="2800" dirty="0" smtClean="0"/>
          </a:p>
          <a:p>
            <a:pPr lvl="1"/>
            <a:r>
              <a:rPr lang="en-US" sz="2800" dirty="0" smtClean="0"/>
              <a:t>Remove </a:t>
            </a:r>
            <a:r>
              <a:rPr lang="en-US" sz="2800" dirty="0"/>
              <a:t>your staff from potentially harmful conditions</a:t>
            </a:r>
          </a:p>
          <a:p>
            <a:pPr lvl="1"/>
            <a:endParaRPr lang="en-US" sz="2800" dirty="0" smtClean="0"/>
          </a:p>
          <a:p>
            <a:pPr lvl="1"/>
            <a:r>
              <a:rPr lang="en-US" sz="2800" dirty="0" smtClean="0"/>
              <a:t>Verbally </a:t>
            </a:r>
            <a:r>
              <a:rPr lang="en-US" sz="2800" dirty="0"/>
              <a:t>notify the person responsible for safety onsite</a:t>
            </a:r>
          </a:p>
          <a:p>
            <a:pPr lvl="1"/>
            <a:endParaRPr lang="en-US" sz="2800" dirty="0" smtClean="0"/>
          </a:p>
          <a:p>
            <a:pPr lvl="1"/>
            <a:r>
              <a:rPr lang="en-US" sz="2800" dirty="0" smtClean="0"/>
              <a:t>Provide </a:t>
            </a:r>
            <a:r>
              <a:rPr lang="en-US" sz="2800" dirty="0"/>
              <a:t>immediate notification in writing to the owner and contractor of your observation</a:t>
            </a:r>
          </a:p>
          <a:p>
            <a:endParaRPr lang="en-US" dirty="0"/>
          </a:p>
        </p:txBody>
      </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233890249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52351" y="2211387"/>
            <a:ext cx="8617843"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Construction Phase</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18</a:t>
            </a:fld>
            <a:endParaRPr lang="en-US" altLang="en-US" dirty="0"/>
          </a:p>
        </p:txBody>
      </p:sp>
      <p:sp>
        <p:nvSpPr>
          <p:cNvPr id="4" name="Content Placeholder 3"/>
          <p:cNvSpPr>
            <a:spLocks noGrp="1"/>
          </p:cNvSpPr>
          <p:nvPr>
            <p:ph idx="1"/>
          </p:nvPr>
        </p:nvSpPr>
        <p:spPr>
          <a:xfrm>
            <a:off x="516840" y="2104424"/>
            <a:ext cx="15718965" cy="6829743"/>
          </a:xfrm>
        </p:spPr>
        <p:txBody>
          <a:bodyPr/>
          <a:lstStyle/>
          <a:p>
            <a:pPr marL="0" indent="0">
              <a:buNone/>
            </a:pPr>
            <a:r>
              <a:rPr lang="en-US" sz="3200" dirty="0"/>
              <a:t>What should you do in the event of an injury? </a:t>
            </a:r>
            <a:endParaRPr lang="en-US" sz="3200" dirty="0" smtClean="0"/>
          </a:p>
          <a:p>
            <a:pPr marL="780302" lvl="1" indent="0">
              <a:buNone/>
            </a:pPr>
            <a:endParaRPr lang="en-US" sz="2800" dirty="0" smtClean="0"/>
          </a:p>
          <a:p>
            <a:pPr lvl="1"/>
            <a:r>
              <a:rPr lang="en-US" sz="2800" dirty="0"/>
              <a:t>Notify your insurance agent / </a:t>
            </a:r>
            <a:r>
              <a:rPr lang="en-US" sz="2800" dirty="0" smtClean="0"/>
              <a:t>carrier</a:t>
            </a:r>
          </a:p>
          <a:p>
            <a:pPr lvl="1"/>
            <a:endParaRPr lang="en-US" sz="2800" dirty="0" smtClean="0"/>
          </a:p>
          <a:p>
            <a:pPr lvl="1"/>
            <a:r>
              <a:rPr lang="en-US" sz="2800" dirty="0" smtClean="0"/>
              <a:t>Do </a:t>
            </a:r>
            <a:r>
              <a:rPr lang="en-US" sz="2800" dirty="0"/>
              <a:t>not accept responsibility or admit </a:t>
            </a:r>
            <a:r>
              <a:rPr lang="en-US" sz="2800" dirty="0" smtClean="0"/>
              <a:t>fault</a:t>
            </a:r>
          </a:p>
          <a:p>
            <a:pPr lvl="1"/>
            <a:endParaRPr lang="en-US" sz="2800" dirty="0" smtClean="0"/>
          </a:p>
          <a:p>
            <a:pPr lvl="1"/>
            <a:r>
              <a:rPr lang="en-US" sz="2800" dirty="0" smtClean="0"/>
              <a:t>Collect </a:t>
            </a:r>
            <a:r>
              <a:rPr lang="en-US" sz="2800" dirty="0"/>
              <a:t>project </a:t>
            </a:r>
            <a:r>
              <a:rPr lang="en-US" sz="2800" dirty="0" smtClean="0"/>
              <a:t>documentation</a:t>
            </a:r>
            <a:endParaRPr lang="en-US" sz="2800" dirty="0"/>
          </a:p>
          <a:p>
            <a:pPr lvl="1"/>
            <a:endParaRPr lang="en-US" sz="2800" dirty="0" smtClean="0"/>
          </a:p>
          <a:p>
            <a:pPr lvl="1"/>
            <a:r>
              <a:rPr lang="en-US" sz="2800" dirty="0" smtClean="0"/>
              <a:t>Advise </a:t>
            </a:r>
            <a:r>
              <a:rPr lang="en-US" sz="2800" dirty="0"/>
              <a:t>employees to preserve all project documents and </a:t>
            </a:r>
            <a:r>
              <a:rPr lang="en-US" sz="2800" dirty="0" smtClean="0"/>
              <a:t>correspondence </a:t>
            </a:r>
            <a:endParaRPr lang="en-US" sz="2800" dirty="0"/>
          </a:p>
        </p:txBody>
      </p:sp>
      <p:grpSp>
        <p:nvGrpSpPr>
          <p:cNvPr id="9" name="Group 8"/>
          <p:cNvGrpSpPr/>
          <p:nvPr/>
        </p:nvGrpSpPr>
        <p:grpSpPr>
          <a:xfrm>
            <a:off x="9398794" y="1870074"/>
            <a:ext cx="1289844" cy="1216026"/>
            <a:chOff x="6508750" y="3367088"/>
            <a:chExt cx="842962" cy="822325"/>
          </a:xfrm>
        </p:grpSpPr>
        <p:sp>
          <p:nvSpPr>
            <p:cNvPr id="10" name="Freeform 68"/>
            <p:cNvSpPr>
              <a:spLocks noEditPoints="1"/>
            </p:cNvSpPr>
            <p:nvPr/>
          </p:nvSpPr>
          <p:spPr bwMode="auto">
            <a:xfrm>
              <a:off x="6508750" y="3367088"/>
              <a:ext cx="842962" cy="822325"/>
            </a:xfrm>
            <a:custGeom>
              <a:avLst/>
              <a:gdLst>
                <a:gd name="T0" fmla="*/ 161 w 243"/>
                <a:gd name="T1" fmla="*/ 22 h 237"/>
                <a:gd name="T2" fmla="*/ 82 w 243"/>
                <a:gd name="T3" fmla="*/ 22 h 237"/>
                <a:gd name="T4" fmla="*/ 22 w 243"/>
                <a:gd name="T5" fmla="*/ 82 h 237"/>
                <a:gd name="T6" fmla="*/ 22 w 243"/>
                <a:gd name="T7" fmla="*/ 161 h 237"/>
                <a:gd name="T8" fmla="*/ 82 w 243"/>
                <a:gd name="T9" fmla="*/ 221 h 237"/>
                <a:gd name="T10" fmla="*/ 122 w 243"/>
                <a:gd name="T11" fmla="*/ 237 h 237"/>
                <a:gd name="T12" fmla="*/ 161 w 243"/>
                <a:gd name="T13" fmla="*/ 221 h 237"/>
                <a:gd name="T14" fmla="*/ 221 w 243"/>
                <a:gd name="T15" fmla="*/ 161 h 237"/>
                <a:gd name="T16" fmla="*/ 221 w 243"/>
                <a:gd name="T17" fmla="*/ 82 h 237"/>
                <a:gd name="T18" fmla="*/ 161 w 243"/>
                <a:gd name="T19" fmla="*/ 22 h 237"/>
                <a:gd name="T20" fmla="*/ 216 w 243"/>
                <a:gd name="T21" fmla="*/ 155 h 237"/>
                <a:gd name="T22" fmla="*/ 156 w 243"/>
                <a:gd name="T23" fmla="*/ 215 h 237"/>
                <a:gd name="T24" fmla="*/ 88 w 243"/>
                <a:gd name="T25" fmla="*/ 215 h 237"/>
                <a:gd name="T26" fmla="*/ 28 w 243"/>
                <a:gd name="T27" fmla="*/ 155 h 237"/>
                <a:gd name="T28" fmla="*/ 28 w 243"/>
                <a:gd name="T29" fmla="*/ 87 h 237"/>
                <a:gd name="T30" fmla="*/ 88 w 243"/>
                <a:gd name="T31" fmla="*/ 27 h 237"/>
                <a:gd name="T32" fmla="*/ 122 w 243"/>
                <a:gd name="T33" fmla="*/ 13 h 237"/>
                <a:gd name="T34" fmla="*/ 156 w 243"/>
                <a:gd name="T35" fmla="*/ 27 h 237"/>
                <a:gd name="T36" fmla="*/ 216 w 243"/>
                <a:gd name="T37" fmla="*/ 87 h 237"/>
                <a:gd name="T38" fmla="*/ 216 w 243"/>
                <a:gd name="T39" fmla="*/ 155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43" h="237">
                  <a:moveTo>
                    <a:pt x="161" y="22"/>
                  </a:moveTo>
                  <a:cubicBezTo>
                    <a:pt x="140" y="0"/>
                    <a:pt x="104" y="0"/>
                    <a:pt x="82" y="22"/>
                  </a:cubicBezTo>
                  <a:cubicBezTo>
                    <a:pt x="22" y="82"/>
                    <a:pt x="22" y="82"/>
                    <a:pt x="22" y="82"/>
                  </a:cubicBezTo>
                  <a:cubicBezTo>
                    <a:pt x="0" y="103"/>
                    <a:pt x="0" y="139"/>
                    <a:pt x="22" y="161"/>
                  </a:cubicBezTo>
                  <a:cubicBezTo>
                    <a:pt x="82" y="221"/>
                    <a:pt x="82" y="221"/>
                    <a:pt x="82" y="221"/>
                  </a:cubicBezTo>
                  <a:cubicBezTo>
                    <a:pt x="93" y="232"/>
                    <a:pt x="107" y="237"/>
                    <a:pt x="122" y="237"/>
                  </a:cubicBezTo>
                  <a:cubicBezTo>
                    <a:pt x="136" y="237"/>
                    <a:pt x="150" y="232"/>
                    <a:pt x="161" y="221"/>
                  </a:cubicBezTo>
                  <a:cubicBezTo>
                    <a:pt x="221" y="161"/>
                    <a:pt x="221" y="161"/>
                    <a:pt x="221" y="161"/>
                  </a:cubicBezTo>
                  <a:cubicBezTo>
                    <a:pt x="243" y="139"/>
                    <a:pt x="243" y="103"/>
                    <a:pt x="221" y="82"/>
                  </a:cubicBezTo>
                  <a:lnTo>
                    <a:pt x="161" y="22"/>
                  </a:lnTo>
                  <a:close/>
                  <a:moveTo>
                    <a:pt x="216" y="155"/>
                  </a:moveTo>
                  <a:cubicBezTo>
                    <a:pt x="156" y="215"/>
                    <a:pt x="156" y="215"/>
                    <a:pt x="156" y="215"/>
                  </a:cubicBezTo>
                  <a:cubicBezTo>
                    <a:pt x="137" y="234"/>
                    <a:pt x="107" y="234"/>
                    <a:pt x="88" y="215"/>
                  </a:cubicBezTo>
                  <a:cubicBezTo>
                    <a:pt x="28" y="155"/>
                    <a:pt x="28" y="155"/>
                    <a:pt x="28" y="155"/>
                  </a:cubicBezTo>
                  <a:cubicBezTo>
                    <a:pt x="9" y="136"/>
                    <a:pt x="9" y="106"/>
                    <a:pt x="28" y="87"/>
                  </a:cubicBezTo>
                  <a:cubicBezTo>
                    <a:pt x="88" y="27"/>
                    <a:pt x="88" y="27"/>
                    <a:pt x="88" y="27"/>
                  </a:cubicBezTo>
                  <a:cubicBezTo>
                    <a:pt x="97" y="18"/>
                    <a:pt x="109" y="13"/>
                    <a:pt x="122" y="13"/>
                  </a:cubicBezTo>
                  <a:cubicBezTo>
                    <a:pt x="134" y="13"/>
                    <a:pt x="146" y="18"/>
                    <a:pt x="156" y="27"/>
                  </a:cubicBezTo>
                  <a:cubicBezTo>
                    <a:pt x="216" y="87"/>
                    <a:pt x="216" y="87"/>
                    <a:pt x="216" y="87"/>
                  </a:cubicBezTo>
                  <a:cubicBezTo>
                    <a:pt x="234" y="106"/>
                    <a:pt x="234" y="136"/>
                    <a:pt x="216" y="155"/>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69"/>
            <p:cNvSpPr>
              <a:spLocks noEditPoints="1"/>
            </p:cNvSpPr>
            <p:nvPr/>
          </p:nvSpPr>
          <p:spPr bwMode="auto">
            <a:xfrm>
              <a:off x="6577013" y="3436938"/>
              <a:ext cx="704850" cy="690563"/>
            </a:xfrm>
            <a:custGeom>
              <a:avLst/>
              <a:gdLst>
                <a:gd name="T0" fmla="*/ 127 w 203"/>
                <a:gd name="T1" fmla="*/ 14 h 199"/>
                <a:gd name="T2" fmla="*/ 76 w 203"/>
                <a:gd name="T3" fmla="*/ 14 h 199"/>
                <a:gd name="T4" fmla="*/ 14 w 203"/>
                <a:gd name="T5" fmla="*/ 76 h 199"/>
                <a:gd name="T6" fmla="*/ 14 w 203"/>
                <a:gd name="T7" fmla="*/ 127 h 199"/>
                <a:gd name="T8" fmla="*/ 76 w 203"/>
                <a:gd name="T9" fmla="*/ 189 h 199"/>
                <a:gd name="T10" fmla="*/ 102 w 203"/>
                <a:gd name="T11" fmla="*/ 199 h 199"/>
                <a:gd name="T12" fmla="*/ 127 w 203"/>
                <a:gd name="T13" fmla="*/ 189 h 199"/>
                <a:gd name="T14" fmla="*/ 189 w 203"/>
                <a:gd name="T15" fmla="*/ 127 h 199"/>
                <a:gd name="T16" fmla="*/ 189 w 203"/>
                <a:gd name="T17" fmla="*/ 76 h 199"/>
                <a:gd name="T18" fmla="*/ 127 w 203"/>
                <a:gd name="T19" fmla="*/ 14 h 199"/>
                <a:gd name="T20" fmla="*/ 184 w 203"/>
                <a:gd name="T21" fmla="*/ 121 h 199"/>
                <a:gd name="T22" fmla="*/ 122 w 203"/>
                <a:gd name="T23" fmla="*/ 183 h 199"/>
                <a:gd name="T24" fmla="*/ 82 w 203"/>
                <a:gd name="T25" fmla="*/ 183 h 199"/>
                <a:gd name="T26" fmla="*/ 20 w 203"/>
                <a:gd name="T27" fmla="*/ 121 h 199"/>
                <a:gd name="T28" fmla="*/ 20 w 203"/>
                <a:gd name="T29" fmla="*/ 81 h 199"/>
                <a:gd name="T30" fmla="*/ 82 w 203"/>
                <a:gd name="T31" fmla="*/ 19 h 199"/>
                <a:gd name="T32" fmla="*/ 102 w 203"/>
                <a:gd name="T33" fmla="*/ 11 h 199"/>
                <a:gd name="T34" fmla="*/ 122 w 203"/>
                <a:gd name="T35" fmla="*/ 19 h 199"/>
                <a:gd name="T36" fmla="*/ 184 w 203"/>
                <a:gd name="T37" fmla="*/ 81 h 199"/>
                <a:gd name="T38" fmla="*/ 184 w 203"/>
                <a:gd name="T39" fmla="*/ 121 h 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03" h="199">
                  <a:moveTo>
                    <a:pt x="127" y="14"/>
                  </a:moveTo>
                  <a:cubicBezTo>
                    <a:pt x="113" y="0"/>
                    <a:pt x="90" y="0"/>
                    <a:pt x="76" y="14"/>
                  </a:cubicBezTo>
                  <a:cubicBezTo>
                    <a:pt x="14" y="76"/>
                    <a:pt x="14" y="76"/>
                    <a:pt x="14" y="76"/>
                  </a:cubicBezTo>
                  <a:cubicBezTo>
                    <a:pt x="0" y="90"/>
                    <a:pt x="0" y="113"/>
                    <a:pt x="14" y="127"/>
                  </a:cubicBezTo>
                  <a:cubicBezTo>
                    <a:pt x="76" y="189"/>
                    <a:pt x="76" y="189"/>
                    <a:pt x="76" y="189"/>
                  </a:cubicBezTo>
                  <a:cubicBezTo>
                    <a:pt x="83" y="196"/>
                    <a:pt x="93" y="199"/>
                    <a:pt x="102" y="199"/>
                  </a:cubicBezTo>
                  <a:cubicBezTo>
                    <a:pt x="111" y="199"/>
                    <a:pt x="120" y="196"/>
                    <a:pt x="127" y="189"/>
                  </a:cubicBezTo>
                  <a:cubicBezTo>
                    <a:pt x="189" y="127"/>
                    <a:pt x="189" y="127"/>
                    <a:pt x="189" y="127"/>
                  </a:cubicBezTo>
                  <a:cubicBezTo>
                    <a:pt x="203" y="113"/>
                    <a:pt x="203" y="90"/>
                    <a:pt x="189" y="76"/>
                  </a:cubicBezTo>
                  <a:lnTo>
                    <a:pt x="127" y="14"/>
                  </a:lnTo>
                  <a:close/>
                  <a:moveTo>
                    <a:pt x="184" y="121"/>
                  </a:moveTo>
                  <a:cubicBezTo>
                    <a:pt x="122" y="183"/>
                    <a:pt x="122" y="183"/>
                    <a:pt x="122" y="183"/>
                  </a:cubicBezTo>
                  <a:cubicBezTo>
                    <a:pt x="111" y="194"/>
                    <a:pt x="93" y="194"/>
                    <a:pt x="82" y="183"/>
                  </a:cubicBezTo>
                  <a:cubicBezTo>
                    <a:pt x="20" y="121"/>
                    <a:pt x="20" y="121"/>
                    <a:pt x="20" y="121"/>
                  </a:cubicBezTo>
                  <a:cubicBezTo>
                    <a:pt x="9" y="110"/>
                    <a:pt x="9" y="92"/>
                    <a:pt x="20" y="81"/>
                  </a:cubicBezTo>
                  <a:cubicBezTo>
                    <a:pt x="82" y="19"/>
                    <a:pt x="82" y="19"/>
                    <a:pt x="82" y="19"/>
                  </a:cubicBezTo>
                  <a:cubicBezTo>
                    <a:pt x="87" y="14"/>
                    <a:pt x="95" y="11"/>
                    <a:pt x="102" y="11"/>
                  </a:cubicBezTo>
                  <a:cubicBezTo>
                    <a:pt x="109" y="11"/>
                    <a:pt x="116" y="14"/>
                    <a:pt x="122" y="19"/>
                  </a:cubicBezTo>
                  <a:cubicBezTo>
                    <a:pt x="184" y="81"/>
                    <a:pt x="184" y="81"/>
                    <a:pt x="184" y="81"/>
                  </a:cubicBezTo>
                  <a:cubicBezTo>
                    <a:pt x="195" y="92"/>
                    <a:pt x="195" y="110"/>
                    <a:pt x="184" y="121"/>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70"/>
            <p:cNvSpPr>
              <a:spLocks noEditPoints="1"/>
            </p:cNvSpPr>
            <p:nvPr/>
          </p:nvSpPr>
          <p:spPr bwMode="auto">
            <a:xfrm>
              <a:off x="6778625" y="3533775"/>
              <a:ext cx="354012" cy="441325"/>
            </a:xfrm>
            <a:custGeom>
              <a:avLst/>
              <a:gdLst>
                <a:gd name="T0" fmla="*/ 78 w 102"/>
                <a:gd name="T1" fmla="*/ 65 h 127"/>
                <a:gd name="T2" fmla="*/ 74 w 102"/>
                <a:gd name="T3" fmla="*/ 23 h 127"/>
                <a:gd name="T4" fmla="*/ 59 w 102"/>
                <a:gd name="T5" fmla="*/ 11 h 127"/>
                <a:gd name="T6" fmla="*/ 54 w 102"/>
                <a:gd name="T7" fmla="*/ 4 h 127"/>
                <a:gd name="T8" fmla="*/ 36 w 102"/>
                <a:gd name="T9" fmla="*/ 4 h 127"/>
                <a:gd name="T10" fmla="*/ 29 w 102"/>
                <a:gd name="T11" fmla="*/ 9 h 127"/>
                <a:gd name="T12" fmla="*/ 16 w 102"/>
                <a:gd name="T13" fmla="*/ 22 h 127"/>
                <a:gd name="T14" fmla="*/ 12 w 102"/>
                <a:gd name="T15" fmla="*/ 25 h 127"/>
                <a:gd name="T16" fmla="*/ 0 w 102"/>
                <a:gd name="T17" fmla="*/ 75 h 127"/>
                <a:gd name="T18" fmla="*/ 2 w 102"/>
                <a:gd name="T19" fmla="*/ 116 h 127"/>
                <a:gd name="T20" fmla="*/ 23 w 102"/>
                <a:gd name="T21" fmla="*/ 127 h 127"/>
                <a:gd name="T22" fmla="*/ 84 w 102"/>
                <a:gd name="T23" fmla="*/ 119 h 127"/>
                <a:gd name="T24" fmla="*/ 100 w 102"/>
                <a:gd name="T25" fmla="*/ 77 h 127"/>
                <a:gd name="T26" fmla="*/ 93 w 102"/>
                <a:gd name="T27" fmla="*/ 59 h 127"/>
                <a:gd name="T28" fmla="*/ 93 w 102"/>
                <a:gd name="T29" fmla="*/ 74 h 127"/>
                <a:gd name="T30" fmla="*/ 78 w 102"/>
                <a:gd name="T31" fmla="*/ 114 h 127"/>
                <a:gd name="T32" fmla="*/ 23 w 102"/>
                <a:gd name="T33" fmla="*/ 119 h 127"/>
                <a:gd name="T34" fmla="*/ 9 w 102"/>
                <a:gd name="T35" fmla="*/ 112 h 127"/>
                <a:gd name="T36" fmla="*/ 8 w 102"/>
                <a:gd name="T37" fmla="*/ 74 h 127"/>
                <a:gd name="T38" fmla="*/ 12 w 102"/>
                <a:gd name="T39" fmla="*/ 33 h 127"/>
                <a:gd name="T40" fmla="*/ 16 w 102"/>
                <a:gd name="T41" fmla="*/ 68 h 127"/>
                <a:gd name="T42" fmla="*/ 20 w 102"/>
                <a:gd name="T43" fmla="*/ 72 h 127"/>
                <a:gd name="T44" fmla="*/ 24 w 102"/>
                <a:gd name="T45" fmla="*/ 63 h 127"/>
                <a:gd name="T46" fmla="*/ 24 w 102"/>
                <a:gd name="T47" fmla="*/ 37 h 127"/>
                <a:gd name="T48" fmla="*/ 25 w 102"/>
                <a:gd name="T49" fmla="*/ 19 h 127"/>
                <a:gd name="T50" fmla="*/ 31 w 102"/>
                <a:gd name="T51" fmla="*/ 19 h 127"/>
                <a:gd name="T52" fmla="*/ 33 w 102"/>
                <a:gd name="T53" fmla="*/ 68 h 127"/>
                <a:gd name="T54" fmla="*/ 41 w 102"/>
                <a:gd name="T55" fmla="*/ 68 h 127"/>
                <a:gd name="T56" fmla="*/ 42 w 102"/>
                <a:gd name="T57" fmla="*/ 10 h 127"/>
                <a:gd name="T58" fmla="*/ 48 w 102"/>
                <a:gd name="T59" fmla="*/ 10 h 127"/>
                <a:gd name="T60" fmla="*/ 49 w 102"/>
                <a:gd name="T61" fmla="*/ 68 h 127"/>
                <a:gd name="T62" fmla="*/ 57 w 102"/>
                <a:gd name="T63" fmla="*/ 68 h 127"/>
                <a:gd name="T64" fmla="*/ 57 w 102"/>
                <a:gd name="T65" fmla="*/ 59 h 127"/>
                <a:gd name="T66" fmla="*/ 61 w 102"/>
                <a:gd name="T67" fmla="*/ 19 h 127"/>
                <a:gd name="T68" fmla="*/ 66 w 102"/>
                <a:gd name="T69" fmla="*/ 23 h 127"/>
                <a:gd name="T70" fmla="*/ 71 w 102"/>
                <a:gd name="T71" fmla="*/ 87 h 127"/>
                <a:gd name="T72" fmla="*/ 86 w 102"/>
                <a:gd name="T73" fmla="*/ 69 h 127"/>
                <a:gd name="T74" fmla="*/ 93 w 102"/>
                <a:gd name="T75" fmla="*/ 69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02" h="127">
                  <a:moveTo>
                    <a:pt x="93" y="59"/>
                  </a:moveTo>
                  <a:cubicBezTo>
                    <a:pt x="88" y="57"/>
                    <a:pt x="82" y="60"/>
                    <a:pt x="78" y="65"/>
                  </a:cubicBezTo>
                  <a:cubicBezTo>
                    <a:pt x="74" y="75"/>
                    <a:pt x="74" y="75"/>
                    <a:pt x="74" y="75"/>
                  </a:cubicBezTo>
                  <a:cubicBezTo>
                    <a:pt x="74" y="23"/>
                    <a:pt x="74" y="23"/>
                    <a:pt x="74" y="23"/>
                  </a:cubicBezTo>
                  <a:cubicBezTo>
                    <a:pt x="74" y="19"/>
                    <a:pt x="72" y="16"/>
                    <a:pt x="69" y="13"/>
                  </a:cubicBezTo>
                  <a:cubicBezTo>
                    <a:pt x="66" y="11"/>
                    <a:pt x="63" y="10"/>
                    <a:pt x="59" y="11"/>
                  </a:cubicBezTo>
                  <a:cubicBezTo>
                    <a:pt x="59" y="11"/>
                    <a:pt x="58" y="11"/>
                    <a:pt x="57" y="11"/>
                  </a:cubicBezTo>
                  <a:cubicBezTo>
                    <a:pt x="57" y="9"/>
                    <a:pt x="56" y="6"/>
                    <a:pt x="54" y="4"/>
                  </a:cubicBezTo>
                  <a:cubicBezTo>
                    <a:pt x="51" y="2"/>
                    <a:pt x="48" y="0"/>
                    <a:pt x="45" y="0"/>
                  </a:cubicBezTo>
                  <a:cubicBezTo>
                    <a:pt x="42" y="1"/>
                    <a:pt x="39" y="2"/>
                    <a:pt x="36" y="4"/>
                  </a:cubicBezTo>
                  <a:cubicBezTo>
                    <a:pt x="35" y="6"/>
                    <a:pt x="34" y="8"/>
                    <a:pt x="33" y="10"/>
                  </a:cubicBezTo>
                  <a:cubicBezTo>
                    <a:pt x="32" y="10"/>
                    <a:pt x="30" y="9"/>
                    <a:pt x="29" y="9"/>
                  </a:cubicBezTo>
                  <a:cubicBezTo>
                    <a:pt x="25" y="9"/>
                    <a:pt x="22" y="11"/>
                    <a:pt x="20" y="13"/>
                  </a:cubicBezTo>
                  <a:cubicBezTo>
                    <a:pt x="17" y="15"/>
                    <a:pt x="16" y="19"/>
                    <a:pt x="16" y="22"/>
                  </a:cubicBezTo>
                  <a:cubicBezTo>
                    <a:pt x="16" y="26"/>
                    <a:pt x="16" y="26"/>
                    <a:pt x="16" y="26"/>
                  </a:cubicBezTo>
                  <a:cubicBezTo>
                    <a:pt x="15" y="25"/>
                    <a:pt x="13" y="25"/>
                    <a:pt x="12" y="25"/>
                  </a:cubicBezTo>
                  <a:cubicBezTo>
                    <a:pt x="5" y="25"/>
                    <a:pt x="0" y="30"/>
                    <a:pt x="0" y="37"/>
                  </a:cubicBezTo>
                  <a:cubicBezTo>
                    <a:pt x="0" y="75"/>
                    <a:pt x="0" y="75"/>
                    <a:pt x="0" y="75"/>
                  </a:cubicBezTo>
                  <a:cubicBezTo>
                    <a:pt x="0" y="75"/>
                    <a:pt x="0" y="105"/>
                    <a:pt x="0" y="105"/>
                  </a:cubicBezTo>
                  <a:cubicBezTo>
                    <a:pt x="0" y="109"/>
                    <a:pt x="1" y="113"/>
                    <a:pt x="2" y="116"/>
                  </a:cubicBezTo>
                  <a:cubicBezTo>
                    <a:pt x="4" y="118"/>
                    <a:pt x="5" y="120"/>
                    <a:pt x="7" y="122"/>
                  </a:cubicBezTo>
                  <a:cubicBezTo>
                    <a:pt x="12" y="125"/>
                    <a:pt x="17" y="127"/>
                    <a:pt x="23" y="127"/>
                  </a:cubicBezTo>
                  <a:cubicBezTo>
                    <a:pt x="65" y="127"/>
                    <a:pt x="65" y="127"/>
                    <a:pt x="65" y="127"/>
                  </a:cubicBezTo>
                  <a:cubicBezTo>
                    <a:pt x="73" y="127"/>
                    <a:pt x="79" y="124"/>
                    <a:pt x="84" y="119"/>
                  </a:cubicBezTo>
                  <a:cubicBezTo>
                    <a:pt x="87" y="115"/>
                    <a:pt x="90" y="111"/>
                    <a:pt x="91" y="107"/>
                  </a:cubicBezTo>
                  <a:cubicBezTo>
                    <a:pt x="100" y="77"/>
                    <a:pt x="100" y="77"/>
                    <a:pt x="100" y="77"/>
                  </a:cubicBezTo>
                  <a:cubicBezTo>
                    <a:pt x="102" y="73"/>
                    <a:pt x="102" y="70"/>
                    <a:pt x="101" y="66"/>
                  </a:cubicBezTo>
                  <a:cubicBezTo>
                    <a:pt x="99" y="63"/>
                    <a:pt x="97" y="60"/>
                    <a:pt x="93" y="59"/>
                  </a:cubicBezTo>
                  <a:close/>
                  <a:moveTo>
                    <a:pt x="93" y="73"/>
                  </a:moveTo>
                  <a:cubicBezTo>
                    <a:pt x="93" y="73"/>
                    <a:pt x="93" y="74"/>
                    <a:pt x="93" y="74"/>
                  </a:cubicBezTo>
                  <a:cubicBezTo>
                    <a:pt x="84" y="105"/>
                    <a:pt x="84" y="105"/>
                    <a:pt x="84" y="105"/>
                  </a:cubicBezTo>
                  <a:cubicBezTo>
                    <a:pt x="83" y="108"/>
                    <a:pt x="80" y="111"/>
                    <a:pt x="78" y="114"/>
                  </a:cubicBezTo>
                  <a:cubicBezTo>
                    <a:pt x="75" y="117"/>
                    <a:pt x="70" y="119"/>
                    <a:pt x="65" y="119"/>
                  </a:cubicBezTo>
                  <a:cubicBezTo>
                    <a:pt x="23" y="119"/>
                    <a:pt x="23" y="119"/>
                    <a:pt x="23" y="119"/>
                  </a:cubicBezTo>
                  <a:cubicBezTo>
                    <a:pt x="19" y="119"/>
                    <a:pt x="15" y="118"/>
                    <a:pt x="12" y="115"/>
                  </a:cubicBezTo>
                  <a:cubicBezTo>
                    <a:pt x="11" y="115"/>
                    <a:pt x="10" y="113"/>
                    <a:pt x="9" y="112"/>
                  </a:cubicBezTo>
                  <a:cubicBezTo>
                    <a:pt x="8" y="110"/>
                    <a:pt x="8" y="108"/>
                    <a:pt x="8" y="105"/>
                  </a:cubicBezTo>
                  <a:cubicBezTo>
                    <a:pt x="8" y="74"/>
                    <a:pt x="8" y="74"/>
                    <a:pt x="8" y="74"/>
                  </a:cubicBezTo>
                  <a:cubicBezTo>
                    <a:pt x="8" y="74"/>
                    <a:pt x="8" y="37"/>
                    <a:pt x="8" y="37"/>
                  </a:cubicBezTo>
                  <a:cubicBezTo>
                    <a:pt x="8" y="35"/>
                    <a:pt x="10" y="33"/>
                    <a:pt x="12" y="33"/>
                  </a:cubicBezTo>
                  <a:cubicBezTo>
                    <a:pt x="14" y="33"/>
                    <a:pt x="16" y="35"/>
                    <a:pt x="16" y="37"/>
                  </a:cubicBezTo>
                  <a:cubicBezTo>
                    <a:pt x="16" y="68"/>
                    <a:pt x="16" y="68"/>
                    <a:pt x="16" y="68"/>
                  </a:cubicBezTo>
                  <a:cubicBezTo>
                    <a:pt x="16" y="70"/>
                    <a:pt x="17" y="71"/>
                    <a:pt x="19" y="72"/>
                  </a:cubicBezTo>
                  <a:cubicBezTo>
                    <a:pt x="19" y="72"/>
                    <a:pt x="20" y="72"/>
                    <a:pt x="20" y="72"/>
                  </a:cubicBezTo>
                  <a:cubicBezTo>
                    <a:pt x="22" y="72"/>
                    <a:pt x="24" y="71"/>
                    <a:pt x="24" y="68"/>
                  </a:cubicBezTo>
                  <a:cubicBezTo>
                    <a:pt x="24" y="63"/>
                    <a:pt x="24" y="63"/>
                    <a:pt x="24" y="63"/>
                  </a:cubicBezTo>
                  <a:cubicBezTo>
                    <a:pt x="24" y="37"/>
                    <a:pt x="24" y="37"/>
                    <a:pt x="24" y="37"/>
                  </a:cubicBezTo>
                  <a:cubicBezTo>
                    <a:pt x="24" y="37"/>
                    <a:pt x="24" y="37"/>
                    <a:pt x="24" y="37"/>
                  </a:cubicBezTo>
                  <a:cubicBezTo>
                    <a:pt x="24" y="22"/>
                    <a:pt x="24" y="22"/>
                    <a:pt x="24" y="22"/>
                  </a:cubicBezTo>
                  <a:cubicBezTo>
                    <a:pt x="24" y="21"/>
                    <a:pt x="25" y="20"/>
                    <a:pt x="25" y="19"/>
                  </a:cubicBezTo>
                  <a:cubicBezTo>
                    <a:pt x="26" y="18"/>
                    <a:pt x="27" y="17"/>
                    <a:pt x="28" y="17"/>
                  </a:cubicBezTo>
                  <a:cubicBezTo>
                    <a:pt x="29" y="18"/>
                    <a:pt x="31" y="18"/>
                    <a:pt x="31" y="19"/>
                  </a:cubicBezTo>
                  <a:cubicBezTo>
                    <a:pt x="32" y="20"/>
                    <a:pt x="33" y="21"/>
                    <a:pt x="33" y="22"/>
                  </a:cubicBezTo>
                  <a:cubicBezTo>
                    <a:pt x="33" y="68"/>
                    <a:pt x="33" y="68"/>
                    <a:pt x="33" y="68"/>
                  </a:cubicBezTo>
                  <a:cubicBezTo>
                    <a:pt x="33" y="71"/>
                    <a:pt x="35" y="72"/>
                    <a:pt x="37" y="72"/>
                  </a:cubicBezTo>
                  <a:cubicBezTo>
                    <a:pt x="39" y="72"/>
                    <a:pt x="41" y="71"/>
                    <a:pt x="41" y="68"/>
                  </a:cubicBezTo>
                  <a:cubicBezTo>
                    <a:pt x="41" y="13"/>
                    <a:pt x="41" y="13"/>
                    <a:pt x="41" y="13"/>
                  </a:cubicBezTo>
                  <a:cubicBezTo>
                    <a:pt x="41" y="12"/>
                    <a:pt x="41" y="10"/>
                    <a:pt x="42" y="10"/>
                  </a:cubicBezTo>
                  <a:cubicBezTo>
                    <a:pt x="43" y="9"/>
                    <a:pt x="44" y="8"/>
                    <a:pt x="45" y="8"/>
                  </a:cubicBezTo>
                  <a:cubicBezTo>
                    <a:pt x="46" y="8"/>
                    <a:pt x="47" y="9"/>
                    <a:pt x="48" y="10"/>
                  </a:cubicBezTo>
                  <a:cubicBezTo>
                    <a:pt x="49" y="11"/>
                    <a:pt x="49" y="12"/>
                    <a:pt x="49" y="13"/>
                  </a:cubicBezTo>
                  <a:cubicBezTo>
                    <a:pt x="49" y="68"/>
                    <a:pt x="49" y="68"/>
                    <a:pt x="49" y="68"/>
                  </a:cubicBezTo>
                  <a:cubicBezTo>
                    <a:pt x="49" y="70"/>
                    <a:pt x="51" y="72"/>
                    <a:pt x="53" y="72"/>
                  </a:cubicBezTo>
                  <a:cubicBezTo>
                    <a:pt x="56" y="72"/>
                    <a:pt x="57" y="70"/>
                    <a:pt x="57" y="68"/>
                  </a:cubicBezTo>
                  <a:cubicBezTo>
                    <a:pt x="57" y="59"/>
                    <a:pt x="57" y="59"/>
                    <a:pt x="57" y="59"/>
                  </a:cubicBezTo>
                  <a:cubicBezTo>
                    <a:pt x="57" y="59"/>
                    <a:pt x="57" y="59"/>
                    <a:pt x="57" y="59"/>
                  </a:cubicBezTo>
                  <a:cubicBezTo>
                    <a:pt x="57" y="23"/>
                    <a:pt x="57" y="23"/>
                    <a:pt x="57" y="23"/>
                  </a:cubicBezTo>
                  <a:cubicBezTo>
                    <a:pt x="57" y="21"/>
                    <a:pt x="59" y="19"/>
                    <a:pt x="61" y="19"/>
                  </a:cubicBezTo>
                  <a:cubicBezTo>
                    <a:pt x="62" y="18"/>
                    <a:pt x="64" y="19"/>
                    <a:pt x="64" y="20"/>
                  </a:cubicBezTo>
                  <a:cubicBezTo>
                    <a:pt x="65" y="20"/>
                    <a:pt x="66" y="22"/>
                    <a:pt x="66" y="23"/>
                  </a:cubicBezTo>
                  <a:cubicBezTo>
                    <a:pt x="66" y="80"/>
                    <a:pt x="66" y="80"/>
                    <a:pt x="66" y="80"/>
                  </a:cubicBezTo>
                  <a:cubicBezTo>
                    <a:pt x="66" y="83"/>
                    <a:pt x="68" y="86"/>
                    <a:pt x="71" y="87"/>
                  </a:cubicBezTo>
                  <a:cubicBezTo>
                    <a:pt x="74" y="87"/>
                    <a:pt x="77" y="86"/>
                    <a:pt x="79" y="83"/>
                  </a:cubicBezTo>
                  <a:cubicBezTo>
                    <a:pt x="86" y="69"/>
                    <a:pt x="86" y="69"/>
                    <a:pt x="86" y="69"/>
                  </a:cubicBezTo>
                  <a:cubicBezTo>
                    <a:pt x="87" y="67"/>
                    <a:pt x="89" y="66"/>
                    <a:pt x="91" y="67"/>
                  </a:cubicBezTo>
                  <a:cubicBezTo>
                    <a:pt x="92" y="67"/>
                    <a:pt x="93" y="69"/>
                    <a:pt x="93" y="69"/>
                  </a:cubicBezTo>
                  <a:cubicBezTo>
                    <a:pt x="94" y="71"/>
                    <a:pt x="94" y="72"/>
                    <a:pt x="93" y="73"/>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26525814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Claim Study</a:t>
            </a:r>
            <a:endParaRPr lang="en-US" dirty="0"/>
          </a:p>
        </p:txBody>
      </p:sp>
      <p:sp>
        <p:nvSpPr>
          <p:cNvPr id="5"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816827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8601980" y="2076064"/>
            <a:ext cx="2632186"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559594" y="2076064"/>
            <a:ext cx="2632186"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lstStyle/>
          <a:p>
            <a:r>
              <a:rPr lang="en-US" dirty="0" smtClean="0"/>
              <a:t>Presenters</a:t>
            </a:r>
            <a:endParaRPr lang="en-US" dirty="0"/>
          </a:p>
        </p:txBody>
      </p:sp>
      <p:sp>
        <p:nvSpPr>
          <p:cNvPr id="6" name="Content Placeholder 5"/>
          <p:cNvSpPr>
            <a:spLocks noGrp="1"/>
          </p:cNvSpPr>
          <p:nvPr>
            <p:ph idx="1"/>
          </p:nvPr>
        </p:nvSpPr>
        <p:spPr>
          <a:xfrm>
            <a:off x="559594" y="2076064"/>
            <a:ext cx="16348186" cy="6829743"/>
          </a:xfrm>
          <a:prstGeom prst="rect">
            <a:avLst/>
          </a:prstGeom>
        </p:spPr>
        <p:txBody>
          <a:bodyPr numCol="2"/>
          <a:lstStyle/>
          <a:p>
            <a:pPr marL="0" indent="0">
              <a:buNone/>
            </a:pPr>
            <a:r>
              <a:rPr lang="en-US" dirty="0"/>
              <a:t>Lauren </a:t>
            </a:r>
            <a:r>
              <a:rPr lang="en-US" dirty="0" smtClean="0"/>
              <a:t>Griffith</a:t>
            </a:r>
          </a:p>
          <a:p>
            <a:pPr lvl="1"/>
            <a:r>
              <a:rPr lang="en-US" dirty="0" smtClean="0"/>
              <a:t>Team </a:t>
            </a:r>
            <a:r>
              <a:rPr lang="en-US" dirty="0"/>
              <a:t>Lead, Architect and Engineers </a:t>
            </a:r>
            <a:r>
              <a:rPr lang="en-US" dirty="0" smtClean="0"/>
              <a:t>E&amp;O</a:t>
            </a:r>
          </a:p>
          <a:p>
            <a:pPr marL="780302" lvl="1" indent="0">
              <a:buNone/>
            </a:pPr>
            <a:r>
              <a:rPr lang="en-US" dirty="0" smtClean="0"/>
              <a:t> </a:t>
            </a:r>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pPr marL="0" indent="0">
              <a:buNone/>
            </a:pPr>
            <a:r>
              <a:rPr lang="en-US" dirty="0" smtClean="0"/>
              <a:t>Jessica Grund</a:t>
            </a:r>
          </a:p>
          <a:p>
            <a:pPr lvl="1"/>
            <a:r>
              <a:rPr lang="en-US" dirty="0" smtClean="0"/>
              <a:t>Claim </a:t>
            </a:r>
            <a:r>
              <a:rPr lang="en-US" dirty="0"/>
              <a:t>Consultant, Architects and Engineers E&amp;O </a:t>
            </a:r>
          </a:p>
          <a:p>
            <a:pPr marL="0" indent="0">
              <a:buNone/>
            </a:pPr>
            <a:endParaRPr lang="en-US" dirty="0"/>
          </a:p>
        </p:txBody>
      </p:sp>
      <p:pic>
        <p:nvPicPr>
          <p:cNvPr id="9" name="Picture 8"/>
          <p:cNvPicPr>
            <a:picLocks noChangeAspect="1"/>
          </p:cNvPicPr>
          <p:nvPr/>
        </p:nvPicPr>
        <p:blipFill rotWithShape="1">
          <a:blip r:embed="rId4"/>
          <a:srcRect l="3903" t="17897"/>
          <a:stretch/>
        </p:blipFill>
        <p:spPr>
          <a:xfrm>
            <a:off x="2312194" y="3735387"/>
            <a:ext cx="2590800" cy="3429000"/>
          </a:xfrm>
          <a:prstGeom prst="rect">
            <a:avLst/>
          </a:prstGeom>
        </p:spPr>
      </p:pic>
      <p:pic>
        <p:nvPicPr>
          <p:cNvPr id="10" name="Picture 9"/>
          <p:cNvPicPr>
            <a:picLocks noChangeAspect="1"/>
          </p:cNvPicPr>
          <p:nvPr/>
        </p:nvPicPr>
        <p:blipFill>
          <a:blip r:embed="rId5"/>
          <a:stretch>
            <a:fillRect/>
          </a:stretch>
        </p:blipFill>
        <p:spPr>
          <a:xfrm>
            <a:off x="10465594" y="3735387"/>
            <a:ext cx="2590800" cy="3429000"/>
          </a:xfrm>
          <a:prstGeom prst="rect">
            <a:avLst/>
          </a:prstGeom>
        </p:spPr>
      </p:pic>
      <p:sp>
        <p:nvSpPr>
          <p:cNvPr id="11" name="Slide Number Placeholder 10"/>
          <p:cNvSpPr>
            <a:spLocks noGrp="1"/>
          </p:cNvSpPr>
          <p:nvPr>
            <p:ph type="sldNum" sz="quarter" idx="10"/>
          </p:nvPr>
        </p:nvSpPr>
        <p:spPr/>
        <p:txBody>
          <a:bodyPr/>
          <a:lstStyle/>
          <a:p>
            <a:pPr>
              <a:defRPr/>
            </a:pPr>
            <a:fld id="{1188F9D2-5B65-4C92-8FFB-3F149C9EBFE1}" type="slidenum">
              <a:rPr lang="en-US" altLang="en-US" smtClean="0"/>
              <a:pPr>
                <a:defRPr/>
              </a:pPr>
              <a:t>2</a:t>
            </a:fld>
            <a:endParaRPr lang="en-US" altLang="en-US" dirty="0"/>
          </a:p>
        </p:txBody>
      </p:sp>
      <p:sp>
        <p:nvSpPr>
          <p:cNvPr id="4"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39123690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Asbestos Related Injury</a:t>
            </a:r>
            <a:endParaRPr lang="en-US" dirty="0"/>
          </a:p>
        </p:txBody>
      </p:sp>
      <p:sp>
        <p:nvSpPr>
          <p:cNvPr id="5" name="Content Placeholder 4"/>
          <p:cNvSpPr>
            <a:spLocks noGrp="1"/>
          </p:cNvSpPr>
          <p:nvPr>
            <p:ph idx="1"/>
          </p:nvPr>
        </p:nvSpPr>
        <p:spPr>
          <a:xfrm>
            <a:off x="2693194" y="2028599"/>
            <a:ext cx="13613032" cy="6829743"/>
          </a:xfrm>
        </p:spPr>
        <p:txBody>
          <a:bodyPr/>
          <a:lstStyle/>
          <a:p>
            <a:r>
              <a:rPr lang="en-US" dirty="0"/>
              <a:t>Insured retained to perform design services in connection with the conversion  of a warehouse into a trade training facility for at risk minors. Lease agreement disclosed the presence of asbestos in the damaged pipe insulation, damaged ceiling and floor tiles that were to be removed. Contractor responsible for providing labor, materials and equipment for proper execution and completion of the work. Contractor solely responsible for quality control and quality standards. The contractor did not hire trained and licensed abatement specialists to remove the asbestos. Instead, minor students handled and removed asbestos containing materials, removed floor tiles, broke apart insulated pipes with their bare hands, removed light fixtures from the ceiling, picked up and swept debris and other work while asbestos was in the air in a cloudlike condition. Contractor indicted on criminal charges. Insured recommended they use environmental specialist.  Emotional distress claimed by students for fear of future illness.</a:t>
            </a:r>
          </a:p>
          <a:p>
            <a:pPr marL="0" indent="0">
              <a:buNone/>
            </a:pPr>
            <a:endParaRPr lang="en-US" dirty="0"/>
          </a:p>
        </p:txBody>
      </p:sp>
      <p:grpSp>
        <p:nvGrpSpPr>
          <p:cNvPr id="6" name="Group 5"/>
          <p:cNvGrpSpPr/>
          <p:nvPr/>
        </p:nvGrpSpPr>
        <p:grpSpPr>
          <a:xfrm>
            <a:off x="788194" y="2028599"/>
            <a:ext cx="1699419" cy="1552577"/>
            <a:chOff x="3736975" y="4162426"/>
            <a:chExt cx="750888" cy="744538"/>
          </a:xfrm>
        </p:grpSpPr>
        <p:sp>
          <p:nvSpPr>
            <p:cNvPr id="7" name="Freeform 72"/>
            <p:cNvSpPr>
              <a:spLocks noEditPoints="1"/>
            </p:cNvSpPr>
            <p:nvPr/>
          </p:nvSpPr>
          <p:spPr bwMode="auto">
            <a:xfrm>
              <a:off x="3736975" y="4162426"/>
              <a:ext cx="750888" cy="744538"/>
            </a:xfrm>
            <a:custGeom>
              <a:avLst/>
              <a:gdLst>
                <a:gd name="T0" fmla="*/ 53 w 266"/>
                <a:gd name="T1" fmla="*/ 254 h 264"/>
                <a:gd name="T2" fmla="*/ 63 w 266"/>
                <a:gd name="T3" fmla="*/ 238 h 264"/>
                <a:gd name="T4" fmla="*/ 28 w 266"/>
                <a:gd name="T5" fmla="*/ 203 h 264"/>
                <a:gd name="T6" fmla="*/ 26 w 266"/>
                <a:gd name="T7" fmla="*/ 201 h 264"/>
                <a:gd name="T8" fmla="*/ 11 w 266"/>
                <a:gd name="T9" fmla="*/ 212 h 264"/>
                <a:gd name="T10" fmla="*/ 3 w 266"/>
                <a:gd name="T11" fmla="*/ 204 h 264"/>
                <a:gd name="T12" fmla="*/ 70 w 266"/>
                <a:gd name="T13" fmla="*/ 180 h 264"/>
                <a:gd name="T14" fmla="*/ 95 w 266"/>
                <a:gd name="T15" fmla="*/ 94 h 264"/>
                <a:gd name="T16" fmla="*/ 178 w 266"/>
                <a:gd name="T17" fmla="*/ 71 h 264"/>
                <a:gd name="T18" fmla="*/ 205 w 266"/>
                <a:gd name="T19" fmla="*/ 2 h 264"/>
                <a:gd name="T20" fmla="*/ 213 w 266"/>
                <a:gd name="T21" fmla="*/ 10 h 264"/>
                <a:gd name="T22" fmla="*/ 203 w 266"/>
                <a:gd name="T23" fmla="*/ 29 h 264"/>
                <a:gd name="T24" fmla="*/ 236 w 266"/>
                <a:gd name="T25" fmla="*/ 62 h 264"/>
                <a:gd name="T26" fmla="*/ 240 w 266"/>
                <a:gd name="T27" fmla="*/ 64 h 264"/>
                <a:gd name="T28" fmla="*/ 263 w 266"/>
                <a:gd name="T29" fmla="*/ 52 h 264"/>
                <a:gd name="T30" fmla="*/ 202 w 266"/>
                <a:gd name="T31" fmla="*/ 84 h 264"/>
                <a:gd name="T32" fmla="*/ 194 w 266"/>
                <a:gd name="T33" fmla="*/ 85 h 264"/>
                <a:gd name="T34" fmla="*/ 109 w 266"/>
                <a:gd name="T35" fmla="*/ 194 h 264"/>
                <a:gd name="T36" fmla="*/ 86 w 266"/>
                <a:gd name="T37" fmla="*/ 193 h 264"/>
                <a:gd name="T38" fmla="*/ 57 w 266"/>
                <a:gd name="T39" fmla="*/ 264 h 264"/>
                <a:gd name="T40" fmla="*/ 38 w 266"/>
                <a:gd name="T41" fmla="*/ 196 h 264"/>
                <a:gd name="T42" fmla="*/ 68 w 266"/>
                <a:gd name="T43" fmla="*/ 227 h 264"/>
                <a:gd name="T44" fmla="*/ 74 w 266"/>
                <a:gd name="T45" fmla="*/ 194 h 264"/>
                <a:gd name="T46" fmla="*/ 86 w 266"/>
                <a:gd name="T47" fmla="*/ 144 h 264"/>
                <a:gd name="T48" fmla="*/ 84 w 266"/>
                <a:gd name="T49" fmla="*/ 178 h 264"/>
                <a:gd name="T50" fmla="*/ 87 w 266"/>
                <a:gd name="T51" fmla="*/ 181 h 264"/>
                <a:gd name="T52" fmla="*/ 120 w 266"/>
                <a:gd name="T53" fmla="*/ 180 h 264"/>
                <a:gd name="T54" fmla="*/ 86 w 266"/>
                <a:gd name="T55" fmla="*/ 144 h 264"/>
                <a:gd name="T56" fmla="*/ 87 w 266"/>
                <a:gd name="T57" fmla="*/ 127 h 264"/>
                <a:gd name="T58" fmla="*/ 138 w 266"/>
                <a:gd name="T59" fmla="*/ 178 h 264"/>
                <a:gd name="T60" fmla="*/ 157 w 266"/>
                <a:gd name="T61" fmla="*/ 165 h 264"/>
                <a:gd name="T62" fmla="*/ 100 w 266"/>
                <a:gd name="T63" fmla="*/ 108 h 264"/>
                <a:gd name="T64" fmla="*/ 128 w 266"/>
                <a:gd name="T65" fmla="*/ 86 h 264"/>
                <a:gd name="T66" fmla="*/ 110 w 266"/>
                <a:gd name="T67" fmla="*/ 101 h 264"/>
                <a:gd name="T68" fmla="*/ 166 w 266"/>
                <a:gd name="T69" fmla="*/ 156 h 264"/>
                <a:gd name="T70" fmla="*/ 178 w 266"/>
                <a:gd name="T71" fmla="*/ 135 h 264"/>
                <a:gd name="T72" fmla="*/ 156 w 266"/>
                <a:gd name="T73" fmla="*/ 82 h 264"/>
                <a:gd name="T74" fmla="*/ 146 w 266"/>
                <a:gd name="T75" fmla="*/ 87 h 264"/>
                <a:gd name="T76" fmla="*/ 181 w 266"/>
                <a:gd name="T77" fmla="*/ 119 h 264"/>
                <a:gd name="T78" fmla="*/ 182 w 266"/>
                <a:gd name="T79" fmla="*/ 85 h 264"/>
                <a:gd name="T80" fmla="*/ 156 w 266"/>
                <a:gd name="T81" fmla="*/ 82 h 264"/>
                <a:gd name="T82" fmla="*/ 194 w 266"/>
                <a:gd name="T83" fmla="*/ 42 h 264"/>
                <a:gd name="T84" fmla="*/ 203 w 266"/>
                <a:gd name="T85" fmla="*/ 73 h 264"/>
                <a:gd name="T86" fmla="*/ 224 w 266"/>
                <a:gd name="T87" fmla="*/ 66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66" h="264">
                  <a:moveTo>
                    <a:pt x="57" y="264"/>
                  </a:moveTo>
                  <a:cubicBezTo>
                    <a:pt x="56" y="264"/>
                    <a:pt x="54" y="263"/>
                    <a:pt x="53" y="262"/>
                  </a:cubicBezTo>
                  <a:cubicBezTo>
                    <a:pt x="51" y="260"/>
                    <a:pt x="51" y="257"/>
                    <a:pt x="53" y="254"/>
                  </a:cubicBezTo>
                  <a:cubicBezTo>
                    <a:pt x="57" y="250"/>
                    <a:pt x="61" y="246"/>
                    <a:pt x="64" y="242"/>
                  </a:cubicBezTo>
                  <a:cubicBezTo>
                    <a:pt x="64" y="241"/>
                    <a:pt x="64" y="240"/>
                    <a:pt x="64" y="239"/>
                  </a:cubicBezTo>
                  <a:cubicBezTo>
                    <a:pt x="64" y="239"/>
                    <a:pt x="63" y="238"/>
                    <a:pt x="63" y="238"/>
                  </a:cubicBezTo>
                  <a:cubicBezTo>
                    <a:pt x="62" y="238"/>
                    <a:pt x="62" y="237"/>
                    <a:pt x="62" y="237"/>
                  </a:cubicBezTo>
                  <a:cubicBezTo>
                    <a:pt x="62" y="237"/>
                    <a:pt x="62" y="237"/>
                    <a:pt x="62" y="237"/>
                  </a:cubicBezTo>
                  <a:cubicBezTo>
                    <a:pt x="28" y="203"/>
                    <a:pt x="28" y="203"/>
                    <a:pt x="28" y="203"/>
                  </a:cubicBezTo>
                  <a:cubicBezTo>
                    <a:pt x="28" y="203"/>
                    <a:pt x="28" y="203"/>
                    <a:pt x="28" y="203"/>
                  </a:cubicBezTo>
                  <a:cubicBezTo>
                    <a:pt x="28" y="203"/>
                    <a:pt x="27" y="203"/>
                    <a:pt x="27" y="202"/>
                  </a:cubicBezTo>
                  <a:cubicBezTo>
                    <a:pt x="27" y="202"/>
                    <a:pt x="26" y="201"/>
                    <a:pt x="26" y="201"/>
                  </a:cubicBezTo>
                  <a:cubicBezTo>
                    <a:pt x="25" y="201"/>
                    <a:pt x="25" y="201"/>
                    <a:pt x="25" y="201"/>
                  </a:cubicBezTo>
                  <a:cubicBezTo>
                    <a:pt x="24" y="201"/>
                    <a:pt x="24" y="201"/>
                    <a:pt x="23" y="201"/>
                  </a:cubicBezTo>
                  <a:cubicBezTo>
                    <a:pt x="19" y="204"/>
                    <a:pt x="15" y="208"/>
                    <a:pt x="11" y="212"/>
                  </a:cubicBezTo>
                  <a:cubicBezTo>
                    <a:pt x="10" y="213"/>
                    <a:pt x="8" y="213"/>
                    <a:pt x="7" y="213"/>
                  </a:cubicBezTo>
                  <a:cubicBezTo>
                    <a:pt x="5" y="213"/>
                    <a:pt x="4" y="213"/>
                    <a:pt x="3" y="212"/>
                  </a:cubicBezTo>
                  <a:cubicBezTo>
                    <a:pt x="0" y="210"/>
                    <a:pt x="0" y="206"/>
                    <a:pt x="3" y="204"/>
                  </a:cubicBezTo>
                  <a:cubicBezTo>
                    <a:pt x="24" y="183"/>
                    <a:pt x="47" y="180"/>
                    <a:pt x="64" y="180"/>
                  </a:cubicBezTo>
                  <a:cubicBezTo>
                    <a:pt x="66" y="180"/>
                    <a:pt x="68" y="180"/>
                    <a:pt x="70" y="180"/>
                  </a:cubicBezTo>
                  <a:cubicBezTo>
                    <a:pt x="70" y="180"/>
                    <a:pt x="70" y="180"/>
                    <a:pt x="70" y="180"/>
                  </a:cubicBezTo>
                  <a:cubicBezTo>
                    <a:pt x="70" y="180"/>
                    <a:pt x="71" y="180"/>
                    <a:pt x="72" y="179"/>
                  </a:cubicBezTo>
                  <a:cubicBezTo>
                    <a:pt x="72" y="179"/>
                    <a:pt x="73" y="178"/>
                    <a:pt x="72" y="177"/>
                  </a:cubicBezTo>
                  <a:cubicBezTo>
                    <a:pt x="71" y="152"/>
                    <a:pt x="68" y="122"/>
                    <a:pt x="95" y="94"/>
                  </a:cubicBezTo>
                  <a:cubicBezTo>
                    <a:pt x="117" y="73"/>
                    <a:pt x="139" y="70"/>
                    <a:pt x="157" y="70"/>
                  </a:cubicBezTo>
                  <a:cubicBezTo>
                    <a:pt x="164" y="70"/>
                    <a:pt x="171" y="71"/>
                    <a:pt x="178" y="71"/>
                  </a:cubicBezTo>
                  <a:cubicBezTo>
                    <a:pt x="178" y="71"/>
                    <a:pt x="178" y="71"/>
                    <a:pt x="178" y="71"/>
                  </a:cubicBezTo>
                  <a:cubicBezTo>
                    <a:pt x="179" y="71"/>
                    <a:pt x="180" y="71"/>
                    <a:pt x="180" y="71"/>
                  </a:cubicBezTo>
                  <a:cubicBezTo>
                    <a:pt x="181" y="70"/>
                    <a:pt x="181" y="69"/>
                    <a:pt x="181" y="69"/>
                  </a:cubicBezTo>
                  <a:cubicBezTo>
                    <a:pt x="180" y="48"/>
                    <a:pt x="183" y="24"/>
                    <a:pt x="205" y="2"/>
                  </a:cubicBezTo>
                  <a:cubicBezTo>
                    <a:pt x="206" y="1"/>
                    <a:pt x="207" y="0"/>
                    <a:pt x="209" y="0"/>
                  </a:cubicBezTo>
                  <a:cubicBezTo>
                    <a:pt x="210" y="0"/>
                    <a:pt x="212" y="1"/>
                    <a:pt x="213" y="2"/>
                  </a:cubicBezTo>
                  <a:cubicBezTo>
                    <a:pt x="215" y="4"/>
                    <a:pt x="215" y="7"/>
                    <a:pt x="213" y="10"/>
                  </a:cubicBezTo>
                  <a:cubicBezTo>
                    <a:pt x="208" y="14"/>
                    <a:pt x="204" y="19"/>
                    <a:pt x="201" y="25"/>
                  </a:cubicBezTo>
                  <a:cubicBezTo>
                    <a:pt x="200" y="26"/>
                    <a:pt x="201" y="27"/>
                    <a:pt x="202" y="28"/>
                  </a:cubicBezTo>
                  <a:cubicBezTo>
                    <a:pt x="202" y="28"/>
                    <a:pt x="202" y="29"/>
                    <a:pt x="203" y="29"/>
                  </a:cubicBezTo>
                  <a:cubicBezTo>
                    <a:pt x="203" y="29"/>
                    <a:pt x="203" y="29"/>
                    <a:pt x="203" y="29"/>
                  </a:cubicBezTo>
                  <a:cubicBezTo>
                    <a:pt x="236" y="62"/>
                    <a:pt x="236" y="62"/>
                    <a:pt x="236" y="62"/>
                  </a:cubicBezTo>
                  <a:cubicBezTo>
                    <a:pt x="236" y="62"/>
                    <a:pt x="236" y="62"/>
                    <a:pt x="236" y="62"/>
                  </a:cubicBezTo>
                  <a:cubicBezTo>
                    <a:pt x="237" y="63"/>
                    <a:pt x="237" y="63"/>
                    <a:pt x="237" y="63"/>
                  </a:cubicBezTo>
                  <a:cubicBezTo>
                    <a:pt x="237" y="64"/>
                    <a:pt x="238" y="64"/>
                    <a:pt x="239" y="64"/>
                  </a:cubicBezTo>
                  <a:cubicBezTo>
                    <a:pt x="240" y="64"/>
                    <a:pt x="240" y="64"/>
                    <a:pt x="240" y="64"/>
                  </a:cubicBezTo>
                  <a:cubicBezTo>
                    <a:pt x="246" y="61"/>
                    <a:pt x="251" y="57"/>
                    <a:pt x="255" y="52"/>
                  </a:cubicBezTo>
                  <a:cubicBezTo>
                    <a:pt x="256" y="51"/>
                    <a:pt x="258" y="51"/>
                    <a:pt x="259" y="51"/>
                  </a:cubicBezTo>
                  <a:cubicBezTo>
                    <a:pt x="261" y="51"/>
                    <a:pt x="262" y="51"/>
                    <a:pt x="263" y="52"/>
                  </a:cubicBezTo>
                  <a:cubicBezTo>
                    <a:pt x="266" y="54"/>
                    <a:pt x="266" y="58"/>
                    <a:pt x="263" y="60"/>
                  </a:cubicBezTo>
                  <a:cubicBezTo>
                    <a:pt x="242" y="81"/>
                    <a:pt x="219" y="84"/>
                    <a:pt x="202" y="84"/>
                  </a:cubicBezTo>
                  <a:cubicBezTo>
                    <a:pt x="202" y="84"/>
                    <a:pt x="202" y="84"/>
                    <a:pt x="202" y="84"/>
                  </a:cubicBezTo>
                  <a:cubicBezTo>
                    <a:pt x="200" y="84"/>
                    <a:pt x="198" y="84"/>
                    <a:pt x="196" y="84"/>
                  </a:cubicBezTo>
                  <a:cubicBezTo>
                    <a:pt x="196" y="84"/>
                    <a:pt x="196" y="84"/>
                    <a:pt x="196" y="84"/>
                  </a:cubicBezTo>
                  <a:cubicBezTo>
                    <a:pt x="196" y="84"/>
                    <a:pt x="195" y="84"/>
                    <a:pt x="194" y="85"/>
                  </a:cubicBezTo>
                  <a:cubicBezTo>
                    <a:pt x="194" y="85"/>
                    <a:pt x="193" y="86"/>
                    <a:pt x="194" y="87"/>
                  </a:cubicBezTo>
                  <a:cubicBezTo>
                    <a:pt x="195" y="112"/>
                    <a:pt x="198" y="142"/>
                    <a:pt x="171" y="170"/>
                  </a:cubicBezTo>
                  <a:cubicBezTo>
                    <a:pt x="149" y="191"/>
                    <a:pt x="127" y="194"/>
                    <a:pt x="109" y="194"/>
                  </a:cubicBezTo>
                  <a:cubicBezTo>
                    <a:pt x="102" y="194"/>
                    <a:pt x="95" y="193"/>
                    <a:pt x="88" y="193"/>
                  </a:cubicBezTo>
                  <a:cubicBezTo>
                    <a:pt x="88" y="193"/>
                    <a:pt x="88" y="193"/>
                    <a:pt x="88" y="193"/>
                  </a:cubicBezTo>
                  <a:cubicBezTo>
                    <a:pt x="87" y="193"/>
                    <a:pt x="86" y="193"/>
                    <a:pt x="86" y="193"/>
                  </a:cubicBezTo>
                  <a:cubicBezTo>
                    <a:pt x="85" y="194"/>
                    <a:pt x="85" y="195"/>
                    <a:pt x="85" y="195"/>
                  </a:cubicBezTo>
                  <a:cubicBezTo>
                    <a:pt x="86" y="216"/>
                    <a:pt x="83" y="240"/>
                    <a:pt x="61" y="262"/>
                  </a:cubicBezTo>
                  <a:cubicBezTo>
                    <a:pt x="60" y="263"/>
                    <a:pt x="59" y="264"/>
                    <a:pt x="57" y="264"/>
                  </a:cubicBezTo>
                  <a:close/>
                  <a:moveTo>
                    <a:pt x="64" y="191"/>
                  </a:moveTo>
                  <a:cubicBezTo>
                    <a:pt x="55" y="191"/>
                    <a:pt x="47" y="192"/>
                    <a:pt x="40" y="194"/>
                  </a:cubicBezTo>
                  <a:cubicBezTo>
                    <a:pt x="39" y="194"/>
                    <a:pt x="39" y="195"/>
                    <a:pt x="38" y="196"/>
                  </a:cubicBezTo>
                  <a:cubicBezTo>
                    <a:pt x="38" y="197"/>
                    <a:pt x="38" y="198"/>
                    <a:pt x="39" y="199"/>
                  </a:cubicBezTo>
                  <a:cubicBezTo>
                    <a:pt x="66" y="226"/>
                    <a:pt x="66" y="226"/>
                    <a:pt x="66" y="226"/>
                  </a:cubicBezTo>
                  <a:cubicBezTo>
                    <a:pt x="67" y="226"/>
                    <a:pt x="68" y="227"/>
                    <a:pt x="68" y="227"/>
                  </a:cubicBezTo>
                  <a:cubicBezTo>
                    <a:pt x="69" y="227"/>
                    <a:pt x="69" y="227"/>
                    <a:pt x="69" y="227"/>
                  </a:cubicBezTo>
                  <a:cubicBezTo>
                    <a:pt x="70" y="226"/>
                    <a:pt x="71" y="226"/>
                    <a:pt x="71" y="225"/>
                  </a:cubicBezTo>
                  <a:cubicBezTo>
                    <a:pt x="73" y="216"/>
                    <a:pt x="74" y="207"/>
                    <a:pt x="74" y="194"/>
                  </a:cubicBezTo>
                  <a:cubicBezTo>
                    <a:pt x="74" y="193"/>
                    <a:pt x="72" y="191"/>
                    <a:pt x="71" y="191"/>
                  </a:cubicBezTo>
                  <a:cubicBezTo>
                    <a:pt x="68" y="191"/>
                    <a:pt x="66" y="191"/>
                    <a:pt x="64" y="191"/>
                  </a:cubicBezTo>
                  <a:close/>
                  <a:moveTo>
                    <a:pt x="86" y="144"/>
                  </a:moveTo>
                  <a:cubicBezTo>
                    <a:pt x="85" y="144"/>
                    <a:pt x="85" y="144"/>
                    <a:pt x="85" y="145"/>
                  </a:cubicBezTo>
                  <a:cubicBezTo>
                    <a:pt x="84" y="145"/>
                    <a:pt x="83" y="146"/>
                    <a:pt x="83" y="147"/>
                  </a:cubicBezTo>
                  <a:cubicBezTo>
                    <a:pt x="82" y="157"/>
                    <a:pt x="83" y="168"/>
                    <a:pt x="84" y="178"/>
                  </a:cubicBezTo>
                  <a:cubicBezTo>
                    <a:pt x="84" y="179"/>
                    <a:pt x="84" y="179"/>
                    <a:pt x="84" y="179"/>
                  </a:cubicBezTo>
                  <a:cubicBezTo>
                    <a:pt x="84" y="180"/>
                    <a:pt x="85" y="181"/>
                    <a:pt x="86" y="181"/>
                  </a:cubicBezTo>
                  <a:cubicBezTo>
                    <a:pt x="87" y="181"/>
                    <a:pt x="87" y="181"/>
                    <a:pt x="87" y="181"/>
                  </a:cubicBezTo>
                  <a:cubicBezTo>
                    <a:pt x="95" y="182"/>
                    <a:pt x="102" y="182"/>
                    <a:pt x="110" y="182"/>
                  </a:cubicBezTo>
                  <a:cubicBezTo>
                    <a:pt x="113" y="182"/>
                    <a:pt x="115" y="182"/>
                    <a:pt x="118" y="182"/>
                  </a:cubicBezTo>
                  <a:cubicBezTo>
                    <a:pt x="119" y="182"/>
                    <a:pt x="120" y="181"/>
                    <a:pt x="120" y="180"/>
                  </a:cubicBezTo>
                  <a:cubicBezTo>
                    <a:pt x="121" y="179"/>
                    <a:pt x="121" y="178"/>
                    <a:pt x="120" y="177"/>
                  </a:cubicBezTo>
                  <a:cubicBezTo>
                    <a:pt x="88" y="145"/>
                    <a:pt x="88" y="145"/>
                    <a:pt x="88" y="145"/>
                  </a:cubicBezTo>
                  <a:cubicBezTo>
                    <a:pt x="87" y="145"/>
                    <a:pt x="86" y="144"/>
                    <a:pt x="86" y="144"/>
                  </a:cubicBezTo>
                  <a:close/>
                  <a:moveTo>
                    <a:pt x="100" y="108"/>
                  </a:moveTo>
                  <a:cubicBezTo>
                    <a:pt x="99" y="108"/>
                    <a:pt x="98" y="108"/>
                    <a:pt x="98" y="109"/>
                  </a:cubicBezTo>
                  <a:cubicBezTo>
                    <a:pt x="93" y="114"/>
                    <a:pt x="90" y="120"/>
                    <a:pt x="87" y="127"/>
                  </a:cubicBezTo>
                  <a:cubicBezTo>
                    <a:pt x="87" y="128"/>
                    <a:pt x="87" y="129"/>
                    <a:pt x="88" y="129"/>
                  </a:cubicBezTo>
                  <a:cubicBezTo>
                    <a:pt x="136" y="177"/>
                    <a:pt x="136" y="177"/>
                    <a:pt x="136" y="177"/>
                  </a:cubicBezTo>
                  <a:cubicBezTo>
                    <a:pt x="136" y="178"/>
                    <a:pt x="137" y="178"/>
                    <a:pt x="138" y="178"/>
                  </a:cubicBezTo>
                  <a:cubicBezTo>
                    <a:pt x="138" y="178"/>
                    <a:pt x="138" y="178"/>
                    <a:pt x="139" y="178"/>
                  </a:cubicBezTo>
                  <a:cubicBezTo>
                    <a:pt x="145" y="175"/>
                    <a:pt x="151" y="172"/>
                    <a:pt x="156" y="167"/>
                  </a:cubicBezTo>
                  <a:cubicBezTo>
                    <a:pt x="157" y="167"/>
                    <a:pt x="157" y="166"/>
                    <a:pt x="157" y="165"/>
                  </a:cubicBezTo>
                  <a:cubicBezTo>
                    <a:pt x="157" y="165"/>
                    <a:pt x="157" y="164"/>
                    <a:pt x="156" y="163"/>
                  </a:cubicBezTo>
                  <a:cubicBezTo>
                    <a:pt x="102" y="109"/>
                    <a:pt x="102" y="109"/>
                    <a:pt x="102" y="109"/>
                  </a:cubicBezTo>
                  <a:cubicBezTo>
                    <a:pt x="101" y="108"/>
                    <a:pt x="100" y="108"/>
                    <a:pt x="100" y="108"/>
                  </a:cubicBezTo>
                  <a:cubicBezTo>
                    <a:pt x="100" y="108"/>
                    <a:pt x="100" y="108"/>
                    <a:pt x="100" y="108"/>
                  </a:cubicBezTo>
                  <a:close/>
                  <a:moveTo>
                    <a:pt x="128" y="86"/>
                  </a:moveTo>
                  <a:cubicBezTo>
                    <a:pt x="128" y="86"/>
                    <a:pt x="128" y="86"/>
                    <a:pt x="128" y="86"/>
                  </a:cubicBezTo>
                  <a:cubicBezTo>
                    <a:pt x="121" y="89"/>
                    <a:pt x="115" y="92"/>
                    <a:pt x="110" y="97"/>
                  </a:cubicBezTo>
                  <a:cubicBezTo>
                    <a:pt x="109" y="97"/>
                    <a:pt x="109" y="98"/>
                    <a:pt x="109" y="99"/>
                  </a:cubicBezTo>
                  <a:cubicBezTo>
                    <a:pt x="109" y="99"/>
                    <a:pt x="109" y="100"/>
                    <a:pt x="110" y="101"/>
                  </a:cubicBezTo>
                  <a:cubicBezTo>
                    <a:pt x="164" y="155"/>
                    <a:pt x="164" y="155"/>
                    <a:pt x="164" y="155"/>
                  </a:cubicBezTo>
                  <a:cubicBezTo>
                    <a:pt x="165" y="156"/>
                    <a:pt x="166" y="156"/>
                    <a:pt x="166" y="156"/>
                  </a:cubicBezTo>
                  <a:cubicBezTo>
                    <a:pt x="166" y="156"/>
                    <a:pt x="166" y="156"/>
                    <a:pt x="166" y="156"/>
                  </a:cubicBezTo>
                  <a:cubicBezTo>
                    <a:pt x="167" y="156"/>
                    <a:pt x="168" y="156"/>
                    <a:pt x="168" y="155"/>
                  </a:cubicBezTo>
                  <a:cubicBezTo>
                    <a:pt x="173" y="150"/>
                    <a:pt x="176" y="144"/>
                    <a:pt x="179" y="137"/>
                  </a:cubicBezTo>
                  <a:cubicBezTo>
                    <a:pt x="179" y="136"/>
                    <a:pt x="179" y="135"/>
                    <a:pt x="178" y="135"/>
                  </a:cubicBezTo>
                  <a:cubicBezTo>
                    <a:pt x="130" y="87"/>
                    <a:pt x="130" y="87"/>
                    <a:pt x="130" y="87"/>
                  </a:cubicBezTo>
                  <a:cubicBezTo>
                    <a:pt x="130" y="86"/>
                    <a:pt x="129" y="86"/>
                    <a:pt x="128" y="86"/>
                  </a:cubicBezTo>
                  <a:close/>
                  <a:moveTo>
                    <a:pt x="156" y="82"/>
                  </a:moveTo>
                  <a:cubicBezTo>
                    <a:pt x="153" y="82"/>
                    <a:pt x="151" y="82"/>
                    <a:pt x="148" y="82"/>
                  </a:cubicBezTo>
                  <a:cubicBezTo>
                    <a:pt x="147" y="82"/>
                    <a:pt x="146" y="83"/>
                    <a:pt x="146" y="84"/>
                  </a:cubicBezTo>
                  <a:cubicBezTo>
                    <a:pt x="145" y="85"/>
                    <a:pt x="145" y="86"/>
                    <a:pt x="146" y="87"/>
                  </a:cubicBezTo>
                  <a:cubicBezTo>
                    <a:pt x="178" y="119"/>
                    <a:pt x="178" y="119"/>
                    <a:pt x="178" y="119"/>
                  </a:cubicBezTo>
                  <a:cubicBezTo>
                    <a:pt x="179" y="119"/>
                    <a:pt x="180" y="120"/>
                    <a:pt x="180" y="120"/>
                  </a:cubicBezTo>
                  <a:cubicBezTo>
                    <a:pt x="181" y="120"/>
                    <a:pt x="181" y="120"/>
                    <a:pt x="181" y="119"/>
                  </a:cubicBezTo>
                  <a:cubicBezTo>
                    <a:pt x="182" y="119"/>
                    <a:pt x="183" y="118"/>
                    <a:pt x="183" y="117"/>
                  </a:cubicBezTo>
                  <a:cubicBezTo>
                    <a:pt x="184" y="107"/>
                    <a:pt x="183" y="96"/>
                    <a:pt x="182" y="86"/>
                  </a:cubicBezTo>
                  <a:cubicBezTo>
                    <a:pt x="182" y="85"/>
                    <a:pt x="182" y="85"/>
                    <a:pt x="182" y="85"/>
                  </a:cubicBezTo>
                  <a:cubicBezTo>
                    <a:pt x="182" y="84"/>
                    <a:pt x="181" y="83"/>
                    <a:pt x="180" y="83"/>
                  </a:cubicBezTo>
                  <a:cubicBezTo>
                    <a:pt x="179" y="83"/>
                    <a:pt x="179" y="83"/>
                    <a:pt x="179" y="83"/>
                  </a:cubicBezTo>
                  <a:cubicBezTo>
                    <a:pt x="171" y="82"/>
                    <a:pt x="164" y="82"/>
                    <a:pt x="156" y="82"/>
                  </a:cubicBezTo>
                  <a:close/>
                  <a:moveTo>
                    <a:pt x="197" y="40"/>
                  </a:moveTo>
                  <a:cubicBezTo>
                    <a:pt x="197" y="40"/>
                    <a:pt x="196" y="40"/>
                    <a:pt x="196" y="40"/>
                  </a:cubicBezTo>
                  <a:cubicBezTo>
                    <a:pt x="195" y="40"/>
                    <a:pt x="194" y="41"/>
                    <a:pt x="194" y="42"/>
                  </a:cubicBezTo>
                  <a:cubicBezTo>
                    <a:pt x="192" y="50"/>
                    <a:pt x="192" y="59"/>
                    <a:pt x="192" y="70"/>
                  </a:cubicBezTo>
                  <a:cubicBezTo>
                    <a:pt x="192" y="71"/>
                    <a:pt x="194" y="73"/>
                    <a:pt x="195" y="73"/>
                  </a:cubicBezTo>
                  <a:cubicBezTo>
                    <a:pt x="198" y="73"/>
                    <a:pt x="200" y="73"/>
                    <a:pt x="203" y="73"/>
                  </a:cubicBezTo>
                  <a:cubicBezTo>
                    <a:pt x="210" y="73"/>
                    <a:pt x="217" y="72"/>
                    <a:pt x="223" y="71"/>
                  </a:cubicBezTo>
                  <a:cubicBezTo>
                    <a:pt x="224" y="71"/>
                    <a:pt x="225" y="70"/>
                    <a:pt x="225" y="69"/>
                  </a:cubicBezTo>
                  <a:cubicBezTo>
                    <a:pt x="225" y="68"/>
                    <a:pt x="225" y="67"/>
                    <a:pt x="224" y="66"/>
                  </a:cubicBezTo>
                  <a:cubicBezTo>
                    <a:pt x="199" y="41"/>
                    <a:pt x="199" y="41"/>
                    <a:pt x="199" y="41"/>
                  </a:cubicBezTo>
                  <a:cubicBezTo>
                    <a:pt x="198" y="40"/>
                    <a:pt x="198" y="40"/>
                    <a:pt x="197" y="4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242424"/>
                </a:solidFill>
                <a:effectLst/>
                <a:uLnTx/>
                <a:uFillTx/>
              </a:endParaRPr>
            </a:p>
          </p:txBody>
        </p:sp>
        <p:sp>
          <p:nvSpPr>
            <p:cNvPr id="8" name="Freeform 73"/>
            <p:cNvSpPr>
              <a:spLocks/>
            </p:cNvSpPr>
            <p:nvPr/>
          </p:nvSpPr>
          <p:spPr bwMode="auto">
            <a:xfrm>
              <a:off x="4368800" y="4221163"/>
              <a:ext cx="58738" cy="57150"/>
            </a:xfrm>
            <a:custGeom>
              <a:avLst/>
              <a:gdLst>
                <a:gd name="T0" fmla="*/ 14 w 21"/>
                <a:gd name="T1" fmla="*/ 20 h 20"/>
                <a:gd name="T2" fmla="*/ 10 w 21"/>
                <a:gd name="T3" fmla="*/ 18 h 20"/>
                <a:gd name="T4" fmla="*/ 2 w 21"/>
                <a:gd name="T5" fmla="*/ 10 h 20"/>
                <a:gd name="T6" fmla="*/ 2 w 21"/>
                <a:gd name="T7" fmla="*/ 2 h 20"/>
                <a:gd name="T8" fmla="*/ 6 w 21"/>
                <a:gd name="T9" fmla="*/ 0 h 20"/>
                <a:gd name="T10" fmla="*/ 10 w 21"/>
                <a:gd name="T11" fmla="*/ 2 h 20"/>
                <a:gd name="T12" fmla="*/ 18 w 21"/>
                <a:gd name="T13" fmla="*/ 10 h 20"/>
                <a:gd name="T14" fmla="*/ 18 w 21"/>
                <a:gd name="T15" fmla="*/ 18 h 20"/>
                <a:gd name="T16" fmla="*/ 14 w 2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20">
                  <a:moveTo>
                    <a:pt x="14" y="20"/>
                  </a:moveTo>
                  <a:cubicBezTo>
                    <a:pt x="13" y="20"/>
                    <a:pt x="11" y="19"/>
                    <a:pt x="10" y="18"/>
                  </a:cubicBezTo>
                  <a:cubicBezTo>
                    <a:pt x="2" y="10"/>
                    <a:pt x="2" y="10"/>
                    <a:pt x="2" y="10"/>
                  </a:cubicBezTo>
                  <a:cubicBezTo>
                    <a:pt x="0" y="7"/>
                    <a:pt x="0" y="4"/>
                    <a:pt x="2" y="2"/>
                  </a:cubicBezTo>
                  <a:cubicBezTo>
                    <a:pt x="3" y="1"/>
                    <a:pt x="4" y="0"/>
                    <a:pt x="6" y="0"/>
                  </a:cubicBezTo>
                  <a:cubicBezTo>
                    <a:pt x="7" y="0"/>
                    <a:pt x="9" y="1"/>
                    <a:pt x="10" y="2"/>
                  </a:cubicBezTo>
                  <a:cubicBezTo>
                    <a:pt x="18" y="10"/>
                    <a:pt x="18" y="10"/>
                    <a:pt x="18" y="10"/>
                  </a:cubicBezTo>
                  <a:cubicBezTo>
                    <a:pt x="21" y="12"/>
                    <a:pt x="21" y="16"/>
                    <a:pt x="18" y="18"/>
                  </a:cubicBezTo>
                  <a:cubicBezTo>
                    <a:pt x="17" y="19"/>
                    <a:pt x="16" y="20"/>
                    <a:pt x="14" y="2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242424"/>
                </a:solidFill>
                <a:effectLst/>
                <a:uLnTx/>
                <a:uFillTx/>
              </a:endParaRPr>
            </a:p>
          </p:txBody>
        </p:sp>
        <p:sp>
          <p:nvSpPr>
            <p:cNvPr id="9" name="Freeform 74"/>
            <p:cNvSpPr>
              <a:spLocks/>
            </p:cNvSpPr>
            <p:nvPr/>
          </p:nvSpPr>
          <p:spPr bwMode="auto">
            <a:xfrm>
              <a:off x="3797300" y="4791076"/>
              <a:ext cx="58738" cy="57150"/>
            </a:xfrm>
            <a:custGeom>
              <a:avLst/>
              <a:gdLst>
                <a:gd name="T0" fmla="*/ 15 w 21"/>
                <a:gd name="T1" fmla="*/ 20 h 20"/>
                <a:gd name="T2" fmla="*/ 11 w 21"/>
                <a:gd name="T3" fmla="*/ 18 h 20"/>
                <a:gd name="T4" fmla="*/ 3 w 21"/>
                <a:gd name="T5" fmla="*/ 10 h 20"/>
                <a:gd name="T6" fmla="*/ 3 w 21"/>
                <a:gd name="T7" fmla="*/ 2 h 20"/>
                <a:gd name="T8" fmla="*/ 7 w 21"/>
                <a:gd name="T9" fmla="*/ 0 h 20"/>
                <a:gd name="T10" fmla="*/ 11 w 21"/>
                <a:gd name="T11" fmla="*/ 2 h 20"/>
                <a:gd name="T12" fmla="*/ 19 w 21"/>
                <a:gd name="T13" fmla="*/ 10 h 20"/>
                <a:gd name="T14" fmla="*/ 19 w 21"/>
                <a:gd name="T15" fmla="*/ 18 h 20"/>
                <a:gd name="T16" fmla="*/ 15 w 21"/>
                <a:gd name="T17" fmla="*/ 20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1" h="20">
                  <a:moveTo>
                    <a:pt x="15" y="20"/>
                  </a:moveTo>
                  <a:cubicBezTo>
                    <a:pt x="14" y="20"/>
                    <a:pt x="12" y="19"/>
                    <a:pt x="11" y="18"/>
                  </a:cubicBezTo>
                  <a:cubicBezTo>
                    <a:pt x="3" y="10"/>
                    <a:pt x="3" y="10"/>
                    <a:pt x="3" y="10"/>
                  </a:cubicBezTo>
                  <a:cubicBezTo>
                    <a:pt x="0" y="8"/>
                    <a:pt x="0" y="4"/>
                    <a:pt x="3" y="2"/>
                  </a:cubicBezTo>
                  <a:cubicBezTo>
                    <a:pt x="4" y="1"/>
                    <a:pt x="5" y="0"/>
                    <a:pt x="7" y="0"/>
                  </a:cubicBezTo>
                  <a:cubicBezTo>
                    <a:pt x="8" y="0"/>
                    <a:pt x="10" y="1"/>
                    <a:pt x="11" y="2"/>
                  </a:cubicBezTo>
                  <a:cubicBezTo>
                    <a:pt x="19" y="10"/>
                    <a:pt x="19" y="10"/>
                    <a:pt x="19" y="10"/>
                  </a:cubicBezTo>
                  <a:cubicBezTo>
                    <a:pt x="21" y="13"/>
                    <a:pt x="21" y="16"/>
                    <a:pt x="19" y="18"/>
                  </a:cubicBezTo>
                  <a:cubicBezTo>
                    <a:pt x="18" y="19"/>
                    <a:pt x="17" y="20"/>
                    <a:pt x="15" y="20"/>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srgbClr val="242424"/>
                </a:solidFill>
                <a:effectLst/>
                <a:uLnTx/>
                <a:uFillTx/>
              </a:endParaRPr>
            </a:p>
          </p:txBody>
        </p:sp>
      </p:grpSp>
      <p:sp>
        <p:nvSpPr>
          <p:cNvPr id="10"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22369260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Asbestos Continue </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21</a:t>
            </a:fld>
            <a:endParaRPr lang="en-US" altLang="en-US" dirty="0"/>
          </a:p>
        </p:txBody>
      </p:sp>
      <p:sp>
        <p:nvSpPr>
          <p:cNvPr id="4" name="Content Placeholder 3"/>
          <p:cNvSpPr>
            <a:spLocks noGrp="1"/>
          </p:cNvSpPr>
          <p:nvPr>
            <p:ph idx="1"/>
          </p:nvPr>
        </p:nvSpPr>
        <p:spPr>
          <a:xfrm>
            <a:off x="516840" y="2104424"/>
            <a:ext cx="15718965" cy="6829743"/>
          </a:xfrm>
        </p:spPr>
        <p:txBody>
          <a:bodyPr/>
          <a:lstStyle/>
          <a:p>
            <a:pPr marL="0" indent="0">
              <a:buNone/>
            </a:pPr>
            <a:r>
              <a:rPr lang="en-US" sz="3200" dirty="0"/>
              <a:t>Plaintiffs contended the Architect’s plans failed to mark the presence of asbestos on any architectural drawings for demolition and renovation of the building. Plaintiffs argued Architect had actual and constructive knowledge that minors would be and were exposed to asbestos but gave no warning.</a:t>
            </a:r>
          </a:p>
          <a:p>
            <a:pPr marL="0" indent="0">
              <a:buNone/>
            </a:pPr>
            <a:endParaRPr lang="en-US" sz="3200" dirty="0"/>
          </a:p>
          <a:p>
            <a:pPr marL="0" indent="0">
              <a:buNone/>
            </a:pPr>
            <a:r>
              <a:rPr lang="en-US" sz="3200" dirty="0"/>
              <a:t>Important to note, Insured’s contract did not require construction services, or involvement in the abatement or remediation, or construction supervision.</a:t>
            </a:r>
          </a:p>
          <a:p>
            <a:pPr marL="780302" lvl="1" indent="0">
              <a:buNone/>
            </a:pPr>
            <a:endParaRPr lang="en-US" sz="2800" dirty="0" smtClean="0"/>
          </a:p>
        </p:txBody>
      </p:sp>
      <p:sp>
        <p:nvSpPr>
          <p:cNvPr id="7"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1875938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Loss Event Trends</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22</a:t>
            </a:fld>
            <a:endParaRPr lang="en-US" altLang="en-US" dirty="0"/>
          </a:p>
        </p:txBody>
      </p:sp>
      <p:sp>
        <p:nvSpPr>
          <p:cNvPr id="4" name="Content Placeholder 3"/>
          <p:cNvSpPr>
            <a:spLocks noGrp="1"/>
          </p:cNvSpPr>
          <p:nvPr>
            <p:ph idx="1"/>
          </p:nvPr>
        </p:nvSpPr>
        <p:spPr>
          <a:xfrm>
            <a:off x="516840" y="2104424"/>
            <a:ext cx="15718965" cy="6829743"/>
          </a:xfrm>
        </p:spPr>
        <p:txBody>
          <a:bodyPr/>
          <a:lstStyle/>
          <a:p>
            <a:r>
              <a:rPr lang="en-US" sz="3200" dirty="0"/>
              <a:t>Jobsite accidents during construction </a:t>
            </a:r>
          </a:p>
          <a:p>
            <a:r>
              <a:rPr lang="en-US" sz="3200" dirty="0" smtClean="0"/>
              <a:t>Slip </a:t>
            </a:r>
            <a:r>
              <a:rPr lang="en-US" sz="3200" dirty="0"/>
              <a:t>and fall at </a:t>
            </a:r>
            <a:r>
              <a:rPr lang="en-US" sz="3200" dirty="0" smtClean="0"/>
              <a:t>restaurants/medical </a:t>
            </a:r>
          </a:p>
          <a:p>
            <a:pPr marL="780302" lvl="1" indent="0">
              <a:buNone/>
            </a:pPr>
            <a:r>
              <a:rPr lang="en-US" sz="3200" dirty="0"/>
              <a:t>c</a:t>
            </a:r>
            <a:r>
              <a:rPr lang="en-US" sz="3200" dirty="0" smtClean="0"/>
              <a:t>are facilities/commercial properties</a:t>
            </a:r>
            <a:endParaRPr lang="en-US" sz="3200" dirty="0"/>
          </a:p>
          <a:p>
            <a:r>
              <a:rPr lang="en-US" sz="3200" dirty="0" smtClean="0"/>
              <a:t>Accidents </a:t>
            </a:r>
            <a:r>
              <a:rPr lang="en-US" sz="3200" dirty="0"/>
              <a:t>at residential projects</a:t>
            </a:r>
          </a:p>
          <a:p>
            <a:r>
              <a:rPr lang="en-US" sz="3200" dirty="0" smtClean="0"/>
              <a:t>Highway </a:t>
            </a:r>
            <a:r>
              <a:rPr lang="en-US" sz="3200" dirty="0"/>
              <a:t>accidents</a:t>
            </a:r>
          </a:p>
          <a:p>
            <a:pPr marL="780302" lvl="1" indent="0">
              <a:buNone/>
            </a:pPr>
            <a:endParaRPr lang="en-US" sz="2800" dirty="0" smtClean="0"/>
          </a:p>
        </p:txBody>
      </p:sp>
      <p:pic>
        <p:nvPicPr>
          <p:cNvPr id="8" name="Chart 2" descr="image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59808" y="2820987"/>
            <a:ext cx="7475997" cy="4485598"/>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3212549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1866" y="2075592"/>
            <a:ext cx="2187528"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Architects – Slip and Fall </a:t>
            </a:r>
            <a:r>
              <a:rPr lang="en-US" dirty="0" smtClean="0"/>
              <a:t>Related Accidents </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23</a:t>
            </a:fld>
            <a:endParaRPr lang="en-US" altLang="en-US" dirty="0"/>
          </a:p>
        </p:txBody>
      </p:sp>
      <p:sp>
        <p:nvSpPr>
          <p:cNvPr id="4" name="Content Placeholder 3"/>
          <p:cNvSpPr>
            <a:spLocks noGrp="1"/>
          </p:cNvSpPr>
          <p:nvPr>
            <p:ph idx="1"/>
          </p:nvPr>
        </p:nvSpPr>
        <p:spPr>
          <a:xfrm>
            <a:off x="540480" y="2075592"/>
            <a:ext cx="15718965" cy="6829743"/>
          </a:xfrm>
        </p:spPr>
        <p:txBody>
          <a:bodyPr/>
          <a:lstStyle/>
          <a:p>
            <a:pPr marL="0" indent="0">
              <a:buNone/>
            </a:pPr>
            <a:r>
              <a:rPr lang="en-US" b="1" dirty="0" smtClean="0"/>
              <a:t>Example 1:</a:t>
            </a:r>
            <a:endParaRPr lang="en-US" b="1" dirty="0"/>
          </a:p>
          <a:p>
            <a:endParaRPr lang="en-US" dirty="0"/>
          </a:p>
          <a:p>
            <a:pPr marL="0" indent="0">
              <a:buNone/>
            </a:pPr>
            <a:r>
              <a:rPr lang="en-US" dirty="0" smtClean="0"/>
              <a:t>Plaintiff </a:t>
            </a:r>
            <a:r>
              <a:rPr lang="en-US" dirty="0"/>
              <a:t>asserted claims against Architect arising out design drawings prepared for a new deck and stairs at a pub. The project was a bar and grill. Architect was retained via verbal agreement to provide two discrete tasks limited to the review of the roof truss design and design of the stairs. Architect submitted a set of permit drawings to the local county and did not hear anything further. The Architect </a:t>
            </a:r>
            <a:r>
              <a:rPr lang="en-US" b="1" u="sng" dirty="0"/>
              <a:t>did not </a:t>
            </a:r>
            <a:r>
              <a:rPr lang="en-US" dirty="0"/>
              <a:t>have construction administration services. The construction of the stairs deviated significantly from the design prepared by the Architect. The contractor failed to install handrails on both the left and right sides of the stairway that were required by applicable building codes. Plaintiff sustained serious injuries after falling down the stairs. She cited the lack of handrails for the cause. It was determined that the staircase was not constructed in accordance with the Architect’s design. We prevailed on Motion for Summary Judgment and the Architect was dismissed from the case. </a:t>
            </a:r>
          </a:p>
          <a:p>
            <a:pPr marL="0" indent="0">
              <a:buNone/>
            </a:pPr>
            <a:endParaRPr lang="en-US" dirty="0"/>
          </a:p>
        </p:txBody>
      </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1414677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1866" y="2075592"/>
            <a:ext cx="2187528"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Architects – Slip and Fall </a:t>
            </a:r>
            <a:r>
              <a:rPr lang="en-US" dirty="0" smtClean="0"/>
              <a:t>Related Accidents </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24</a:t>
            </a:fld>
            <a:endParaRPr lang="en-US" altLang="en-US" dirty="0"/>
          </a:p>
        </p:txBody>
      </p:sp>
      <p:sp>
        <p:nvSpPr>
          <p:cNvPr id="4" name="Content Placeholder 3"/>
          <p:cNvSpPr>
            <a:spLocks noGrp="1"/>
          </p:cNvSpPr>
          <p:nvPr>
            <p:ph idx="1"/>
          </p:nvPr>
        </p:nvSpPr>
        <p:spPr>
          <a:xfrm>
            <a:off x="540480" y="2075592"/>
            <a:ext cx="15718965" cy="6829743"/>
          </a:xfrm>
        </p:spPr>
        <p:txBody>
          <a:bodyPr/>
          <a:lstStyle/>
          <a:p>
            <a:pPr marL="0" indent="0">
              <a:buNone/>
            </a:pPr>
            <a:r>
              <a:rPr lang="en-US" b="1" dirty="0" smtClean="0"/>
              <a:t>Example 2:</a:t>
            </a:r>
            <a:endParaRPr lang="en-US" b="1" dirty="0"/>
          </a:p>
          <a:p>
            <a:endParaRPr lang="en-US" dirty="0"/>
          </a:p>
          <a:p>
            <a:pPr marL="0" indent="0">
              <a:buNone/>
            </a:pPr>
            <a:r>
              <a:rPr lang="en-US" dirty="0"/>
              <a:t>Plaintiff alleged defendants failed to properly construct/ and maintain the exterior steps at the Premises. The key issue in this case is the extent to which any of the parties were involved with repairs to the step where Plaintiff fell and the extent any of the repairs constitute a design or construction defect. In this regard, Architect called for minor repairs to the stair treads that were, presumably, performed by the contractor. These repairs were designed in accordance with the applicable building codes, but Plaintiff argued that the step was dangerous and should have been altered to make it safer. We had arguments refuting the contention because the public right of way in front of the building would not have permitted a revision because there was not enough room. In addition, the Town was opposed to alternations of the subject exterior step because of the public right of way. Documentation of the correspondence between the Insured and the Town would  diminished Insured’s liability if it was available. </a:t>
            </a:r>
          </a:p>
          <a:p>
            <a:pPr marL="0" indent="0">
              <a:buNone/>
            </a:pPr>
            <a:endParaRPr lang="en-US" dirty="0"/>
          </a:p>
        </p:txBody>
      </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31129635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1866" y="2075592"/>
            <a:ext cx="2187528"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Architects – Slip and Fall </a:t>
            </a:r>
            <a:r>
              <a:rPr lang="en-US" dirty="0" smtClean="0"/>
              <a:t>Related Accidents </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25</a:t>
            </a:fld>
            <a:endParaRPr lang="en-US" altLang="en-US" dirty="0"/>
          </a:p>
        </p:txBody>
      </p:sp>
      <p:sp>
        <p:nvSpPr>
          <p:cNvPr id="4" name="Content Placeholder 3"/>
          <p:cNvSpPr>
            <a:spLocks noGrp="1"/>
          </p:cNvSpPr>
          <p:nvPr>
            <p:ph idx="1"/>
          </p:nvPr>
        </p:nvSpPr>
        <p:spPr>
          <a:xfrm>
            <a:off x="540480" y="2075592"/>
            <a:ext cx="15718965" cy="6829743"/>
          </a:xfrm>
        </p:spPr>
        <p:txBody>
          <a:bodyPr/>
          <a:lstStyle/>
          <a:p>
            <a:pPr marL="0" indent="0">
              <a:buNone/>
            </a:pPr>
            <a:r>
              <a:rPr lang="en-US" b="1" dirty="0" smtClean="0"/>
              <a:t>Example 3:</a:t>
            </a:r>
            <a:endParaRPr lang="en-US" b="1" dirty="0"/>
          </a:p>
          <a:p>
            <a:endParaRPr lang="en-US" dirty="0"/>
          </a:p>
          <a:p>
            <a:pPr marL="0" indent="0">
              <a:buNone/>
            </a:pPr>
            <a:r>
              <a:rPr lang="en-US" dirty="0"/>
              <a:t>Plaintiff sustained significant injuries when exiting a nail salon in a strip mall. Filed suit against insured, who was the landscape architect, as well as the property owner, the nail salon owner, the general contractor and the concrete contractor. Despite contributory negligence by the plaintiff, matter was settled prior to trial for $2M, with insured contributing only 15% of that amount. Property owner bore the brunt of the settlement as two other people had slipped in the same area in the year prior to the accident at issue.</a:t>
            </a:r>
          </a:p>
          <a:p>
            <a:pPr marL="0" indent="0">
              <a:buNone/>
            </a:pPr>
            <a:endParaRPr lang="en-US" dirty="0"/>
          </a:p>
        </p:txBody>
      </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29295124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81866" y="5868987"/>
            <a:ext cx="2187528"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581866" y="2075592"/>
            <a:ext cx="2187528"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Architects – </a:t>
            </a:r>
            <a:r>
              <a:rPr lang="en-US" dirty="0" smtClean="0"/>
              <a:t>Accidents at Residential Projects</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26</a:t>
            </a:fld>
            <a:endParaRPr lang="en-US" altLang="en-US" dirty="0"/>
          </a:p>
        </p:txBody>
      </p:sp>
      <p:sp>
        <p:nvSpPr>
          <p:cNvPr id="4" name="Content Placeholder 3"/>
          <p:cNvSpPr>
            <a:spLocks noGrp="1"/>
          </p:cNvSpPr>
          <p:nvPr>
            <p:ph idx="1"/>
          </p:nvPr>
        </p:nvSpPr>
        <p:spPr>
          <a:xfrm>
            <a:off x="540480" y="2075592"/>
            <a:ext cx="15718965" cy="6829743"/>
          </a:xfrm>
        </p:spPr>
        <p:txBody>
          <a:bodyPr/>
          <a:lstStyle/>
          <a:p>
            <a:pPr marL="0" indent="0">
              <a:buNone/>
            </a:pPr>
            <a:r>
              <a:rPr lang="en-US" b="1" dirty="0" smtClean="0"/>
              <a:t>Example 1:</a:t>
            </a:r>
            <a:endParaRPr lang="en-US" b="1" dirty="0"/>
          </a:p>
          <a:p>
            <a:pPr marL="0" indent="0">
              <a:buNone/>
            </a:pPr>
            <a:endParaRPr lang="en-US" dirty="0" smtClean="0"/>
          </a:p>
          <a:p>
            <a:pPr marL="0" indent="0">
              <a:buNone/>
            </a:pPr>
            <a:r>
              <a:rPr lang="en-US" dirty="0" smtClean="0"/>
              <a:t>Insured </a:t>
            </a:r>
            <a:r>
              <a:rPr lang="en-US" dirty="0"/>
              <a:t>provided interior architectural design services for a residential project. The homeowner's mother fell down the stairs and sued the homeowners and the Insured for injuries sustained because of the fall. In addition, the Insured was also sued by the railing manufacturer. The lawsuit involves allegations of code violations relating to the railings on the stairway. Insured provided interior design services only which included changing the interior layout and lighting design.</a:t>
            </a:r>
          </a:p>
          <a:p>
            <a:pPr marL="0" indent="0">
              <a:buNone/>
            </a:pPr>
            <a:endParaRPr lang="en-US" dirty="0" smtClean="0"/>
          </a:p>
          <a:p>
            <a:pPr marL="0" indent="0">
              <a:buNone/>
            </a:pPr>
            <a:r>
              <a:rPr lang="en-US" b="1" dirty="0" smtClean="0"/>
              <a:t>Example 2:</a:t>
            </a:r>
          </a:p>
          <a:p>
            <a:pPr marL="0" indent="0">
              <a:buNone/>
            </a:pPr>
            <a:endParaRPr lang="en-US" b="1" dirty="0"/>
          </a:p>
          <a:p>
            <a:pPr marL="0" indent="0">
              <a:buNone/>
            </a:pPr>
            <a:r>
              <a:rPr lang="en-US" dirty="0"/>
              <a:t>Insured reviewed and sealed plans for porches of multi-family building. Plaintiff slipped and fell and sustained injuries while exiting through the rear door and upon the rear porch and stairs. Lawsuit alleges handrails were not code compliant. Crux of claim against Insured pertained to the level of detail included on handrail.</a:t>
            </a:r>
          </a:p>
          <a:p>
            <a:pPr marL="0" indent="0">
              <a:buNone/>
            </a:pPr>
            <a:endParaRPr lang="en-US" b="1" dirty="0"/>
          </a:p>
        </p:txBody>
      </p:sp>
      <p:sp>
        <p:nvSpPr>
          <p:cNvPr id="9"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4034742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81866" y="5792787"/>
            <a:ext cx="2187528"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581866" y="2075592"/>
            <a:ext cx="2187528"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Architects – </a:t>
            </a:r>
            <a:r>
              <a:rPr lang="en-US" dirty="0" smtClean="0"/>
              <a:t>Accidents at Residential Projects</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27</a:t>
            </a:fld>
            <a:endParaRPr lang="en-US" altLang="en-US" dirty="0"/>
          </a:p>
        </p:txBody>
      </p:sp>
      <p:sp>
        <p:nvSpPr>
          <p:cNvPr id="4" name="Content Placeholder 3"/>
          <p:cNvSpPr>
            <a:spLocks noGrp="1"/>
          </p:cNvSpPr>
          <p:nvPr>
            <p:ph idx="1"/>
          </p:nvPr>
        </p:nvSpPr>
        <p:spPr>
          <a:xfrm>
            <a:off x="540480" y="2075592"/>
            <a:ext cx="15718965" cy="6829743"/>
          </a:xfrm>
        </p:spPr>
        <p:txBody>
          <a:bodyPr/>
          <a:lstStyle/>
          <a:p>
            <a:pPr marL="0" indent="0">
              <a:buNone/>
            </a:pPr>
            <a:r>
              <a:rPr lang="en-US" b="1" dirty="0" smtClean="0"/>
              <a:t>Example 3:</a:t>
            </a:r>
            <a:endParaRPr lang="en-US" b="1" dirty="0"/>
          </a:p>
          <a:p>
            <a:pPr marL="0" indent="0">
              <a:buNone/>
            </a:pPr>
            <a:r>
              <a:rPr lang="en-US" dirty="0" smtClean="0"/>
              <a:t>Plaintiff </a:t>
            </a:r>
            <a:r>
              <a:rPr lang="en-US" dirty="0"/>
              <a:t>was carrying a large pot of boiling water from the stove to the sink and tripped, spilling the water and scalding the plaintiff. Plaintiff alleges the defendants negligently designed and installed the kitchen sub-floor and floor with uneven surfaces, which caused the plaintiff to trip. Plaintiff alleges she advised Insured of various floor issues prior to her fall, such as buckling, dipping, and openings in the floor. Plaintiff further alleges that "defendant and its workers were on the job site for hundreds of day in 2018" and thus should have seen the defective condition.</a:t>
            </a:r>
          </a:p>
          <a:p>
            <a:pPr marL="0" indent="0">
              <a:buNone/>
            </a:pPr>
            <a:endParaRPr lang="en-US" dirty="0" smtClean="0"/>
          </a:p>
          <a:p>
            <a:pPr marL="0" indent="0">
              <a:buNone/>
            </a:pPr>
            <a:r>
              <a:rPr lang="en-US" b="1" dirty="0" smtClean="0"/>
              <a:t>Example 4:</a:t>
            </a:r>
          </a:p>
          <a:p>
            <a:pPr marL="0" indent="0">
              <a:buNone/>
            </a:pPr>
            <a:r>
              <a:rPr lang="en-US" dirty="0" smtClean="0"/>
              <a:t>Insured </a:t>
            </a:r>
            <a:r>
              <a:rPr lang="en-US" dirty="0"/>
              <a:t>was retained as architect and construction manager for residential renovation. During the course of construction, a subcontractor’s employee fell from the roof of the home and was killed. Widow sued employer, general contractor, insured and homeowner. Insured attempted to extract himself from the litigation through a Motion for Summary Judgment based on contract language that insured was not responsible for site safety, but motion was denied because insured performed duties outside of scope, such as signing permits, and thus contract did not apply.</a:t>
            </a:r>
          </a:p>
          <a:p>
            <a:pPr marL="0" indent="0">
              <a:buNone/>
            </a:pPr>
            <a:endParaRPr lang="en-US" b="1" dirty="0"/>
          </a:p>
        </p:txBody>
      </p:sp>
      <p:sp>
        <p:nvSpPr>
          <p:cNvPr id="9"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2047133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Do you always report subpoenas to your professional liability carrier?</a:t>
            </a:r>
            <a:endParaRPr lang="en-US" dirty="0"/>
          </a:p>
        </p:txBody>
      </p:sp>
      <p:sp>
        <p:nvSpPr>
          <p:cNvPr id="4" name="TextBox 3"/>
          <p:cNvSpPr txBox="1"/>
          <p:nvPr/>
        </p:nvSpPr>
        <p:spPr>
          <a:xfrm>
            <a:off x="788194" y="4497387"/>
            <a:ext cx="2234907" cy="1015663"/>
          </a:xfrm>
          <a:prstGeom prst="rect">
            <a:avLst/>
          </a:prstGeom>
          <a:noFill/>
        </p:spPr>
        <p:txBody>
          <a:bodyPr wrap="none" rtlCol="0">
            <a:spAutoFit/>
          </a:bodyPr>
          <a:lstStyle/>
          <a:p>
            <a:r>
              <a:rPr lang="en-US" sz="6000" b="1" dirty="0" smtClean="0"/>
              <a:t>POLL</a:t>
            </a:r>
            <a:endParaRPr lang="en-US" sz="6000" b="1" dirty="0"/>
          </a:p>
        </p:txBody>
      </p:sp>
      <p:sp>
        <p:nvSpPr>
          <p:cNvPr id="6"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18265696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59594" y="1906587"/>
            <a:ext cx="2187528"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Not Always “Just A Subpoena”…</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29</a:t>
            </a:fld>
            <a:endParaRPr lang="en-US" altLang="en-US" dirty="0"/>
          </a:p>
        </p:txBody>
      </p:sp>
      <p:sp>
        <p:nvSpPr>
          <p:cNvPr id="4" name="Content Placeholder 3"/>
          <p:cNvSpPr>
            <a:spLocks noGrp="1"/>
          </p:cNvSpPr>
          <p:nvPr>
            <p:ph idx="1"/>
          </p:nvPr>
        </p:nvSpPr>
        <p:spPr>
          <a:xfrm>
            <a:off x="559594" y="1906587"/>
            <a:ext cx="15718965" cy="6829743"/>
          </a:xfrm>
        </p:spPr>
        <p:txBody>
          <a:bodyPr/>
          <a:lstStyle/>
          <a:p>
            <a:pPr marL="0" indent="0">
              <a:buNone/>
            </a:pPr>
            <a:r>
              <a:rPr lang="en-US" b="1" dirty="0" smtClean="0"/>
              <a:t>Example 1:</a:t>
            </a:r>
            <a:endParaRPr lang="en-US" b="1" dirty="0"/>
          </a:p>
          <a:p>
            <a:endParaRPr lang="en-US" dirty="0"/>
          </a:p>
          <a:p>
            <a:r>
              <a:rPr lang="en-US" dirty="0"/>
              <a:t>Insured was initially served with a subpoena. Insured was retained to provide architectural services and construction administration in connection with the renovation of a building into a department store. During the interior demolition, the plaster ceiling fell, injuring workers at the site. A stop work order was issued. Insured retained a structural engineer who advised that the building structure was, in fact, safe and the city rescinded the stop work order. The ceiling collapse was due to a "field condition" (rusted ceiling hangers) that were not observable prior to the collapse. Regardless, according to the insured, the general contractor at the project was wholly responsible for assessing the site conditions before they began work, and was responsible for site safety and all means and methods. </a:t>
            </a:r>
            <a:endParaRPr lang="en-US" dirty="0" smtClean="0"/>
          </a:p>
          <a:p>
            <a:pPr marL="0" indent="0">
              <a:buNone/>
            </a:pPr>
            <a:endParaRPr lang="en-US" dirty="0"/>
          </a:p>
          <a:p>
            <a:r>
              <a:rPr lang="en-US" dirty="0"/>
              <a:t>The matter evolved into litigation. There has been no discovery to date establishing that the services performed by Insured caused or contributed to plaintiffs’ accidents and resulting injuries. </a:t>
            </a:r>
          </a:p>
          <a:p>
            <a:pPr marL="0" indent="0">
              <a:buNone/>
            </a:pPr>
            <a:endParaRPr lang="en-US" dirty="0"/>
          </a:p>
        </p:txBody>
      </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2349987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3</a:t>
            </a:fld>
            <a:endParaRPr lang="en-US" altLang="en-US" dirty="0"/>
          </a:p>
        </p:txBody>
      </p:sp>
      <p:sp>
        <p:nvSpPr>
          <p:cNvPr id="4" name="Content Placeholder 3"/>
          <p:cNvSpPr>
            <a:spLocks noGrp="1"/>
          </p:cNvSpPr>
          <p:nvPr>
            <p:ph idx="1"/>
          </p:nvPr>
        </p:nvSpPr>
        <p:spPr>
          <a:xfrm>
            <a:off x="4102453" y="2076064"/>
            <a:ext cx="7087481" cy="6829743"/>
          </a:xfrm>
        </p:spPr>
        <p:txBody>
          <a:bodyPr/>
          <a:lstStyle/>
          <a:p>
            <a:pPr>
              <a:lnSpc>
                <a:spcPct val="150000"/>
              </a:lnSpc>
              <a:buFontTx/>
              <a:buChar char="-"/>
            </a:pPr>
            <a:r>
              <a:rPr lang="en-US" sz="3600" dirty="0"/>
              <a:t>Contract Language</a:t>
            </a:r>
          </a:p>
          <a:p>
            <a:pPr>
              <a:lnSpc>
                <a:spcPct val="150000"/>
              </a:lnSpc>
              <a:buFontTx/>
              <a:buChar char="-"/>
            </a:pPr>
            <a:endParaRPr lang="en-US" sz="3600" dirty="0" smtClean="0"/>
          </a:p>
          <a:p>
            <a:pPr>
              <a:lnSpc>
                <a:spcPct val="150000"/>
              </a:lnSpc>
              <a:buFontTx/>
              <a:buChar char="-"/>
            </a:pPr>
            <a:r>
              <a:rPr lang="en-US" sz="3600" dirty="0" smtClean="0"/>
              <a:t>Design </a:t>
            </a:r>
            <a:r>
              <a:rPr lang="en-US" sz="3600" dirty="0"/>
              <a:t>Phase Services</a:t>
            </a:r>
          </a:p>
          <a:p>
            <a:pPr>
              <a:lnSpc>
                <a:spcPct val="150000"/>
              </a:lnSpc>
              <a:buFontTx/>
              <a:buChar char="-"/>
            </a:pPr>
            <a:endParaRPr lang="en-US" sz="3600" dirty="0" smtClean="0"/>
          </a:p>
          <a:p>
            <a:pPr>
              <a:lnSpc>
                <a:spcPct val="150000"/>
              </a:lnSpc>
              <a:buFontTx/>
              <a:buChar char="-"/>
            </a:pPr>
            <a:r>
              <a:rPr lang="en-US" sz="3600" dirty="0" smtClean="0"/>
              <a:t>Construction </a:t>
            </a:r>
            <a:r>
              <a:rPr lang="en-US" sz="3600" dirty="0"/>
              <a:t>Phase Services</a:t>
            </a:r>
          </a:p>
          <a:p>
            <a:pPr>
              <a:lnSpc>
                <a:spcPct val="150000"/>
              </a:lnSpc>
              <a:buFontTx/>
              <a:buChar char="-"/>
            </a:pPr>
            <a:endParaRPr lang="en-US" sz="3600" dirty="0" smtClean="0"/>
          </a:p>
          <a:p>
            <a:pPr>
              <a:lnSpc>
                <a:spcPct val="150000"/>
              </a:lnSpc>
              <a:buFontTx/>
              <a:buChar char="-"/>
            </a:pPr>
            <a:r>
              <a:rPr lang="en-US" sz="3600" dirty="0" smtClean="0"/>
              <a:t>Claim </a:t>
            </a:r>
            <a:r>
              <a:rPr lang="en-US" sz="3600" dirty="0"/>
              <a:t>Study</a:t>
            </a:r>
          </a:p>
          <a:p>
            <a:endParaRPr lang="en-US" dirty="0"/>
          </a:p>
        </p:txBody>
      </p:sp>
      <p:grpSp>
        <p:nvGrpSpPr>
          <p:cNvPr id="9" name="Group 8"/>
          <p:cNvGrpSpPr/>
          <p:nvPr/>
        </p:nvGrpSpPr>
        <p:grpSpPr>
          <a:xfrm>
            <a:off x="2355210" y="7762807"/>
            <a:ext cx="1154065" cy="1143000"/>
            <a:chOff x="1462929" y="5259387"/>
            <a:chExt cx="747713" cy="744538"/>
          </a:xfrm>
        </p:grpSpPr>
        <p:sp>
          <p:nvSpPr>
            <p:cNvPr id="6" name="Freeform 91"/>
            <p:cNvSpPr>
              <a:spLocks noEditPoints="1"/>
            </p:cNvSpPr>
            <p:nvPr/>
          </p:nvSpPr>
          <p:spPr bwMode="auto">
            <a:xfrm>
              <a:off x="1462929" y="5259387"/>
              <a:ext cx="741363" cy="555625"/>
            </a:xfrm>
            <a:custGeom>
              <a:avLst/>
              <a:gdLst>
                <a:gd name="T0" fmla="*/ 41 w 263"/>
                <a:gd name="T1" fmla="*/ 197 h 197"/>
                <a:gd name="T2" fmla="*/ 36 w 263"/>
                <a:gd name="T3" fmla="*/ 194 h 197"/>
                <a:gd name="T4" fmla="*/ 1 w 263"/>
                <a:gd name="T5" fmla="*/ 131 h 197"/>
                <a:gd name="T6" fmla="*/ 1 w 263"/>
                <a:gd name="T7" fmla="*/ 125 h 197"/>
                <a:gd name="T8" fmla="*/ 36 w 263"/>
                <a:gd name="T9" fmla="*/ 62 h 197"/>
                <a:gd name="T10" fmla="*/ 41 w 263"/>
                <a:gd name="T11" fmla="*/ 59 h 197"/>
                <a:gd name="T12" fmla="*/ 112 w 263"/>
                <a:gd name="T13" fmla="*/ 59 h 197"/>
                <a:gd name="T14" fmla="*/ 112 w 263"/>
                <a:gd name="T15" fmla="*/ 59 h 197"/>
                <a:gd name="T16" fmla="*/ 113 w 263"/>
                <a:gd name="T17" fmla="*/ 59 h 197"/>
                <a:gd name="T18" fmla="*/ 115 w 263"/>
                <a:gd name="T19" fmla="*/ 58 h 197"/>
                <a:gd name="T20" fmla="*/ 146 w 263"/>
                <a:gd name="T21" fmla="*/ 3 h 197"/>
                <a:gd name="T22" fmla="*/ 151 w 263"/>
                <a:gd name="T23" fmla="*/ 0 h 197"/>
                <a:gd name="T24" fmla="*/ 222 w 263"/>
                <a:gd name="T25" fmla="*/ 0 h 197"/>
                <a:gd name="T26" fmla="*/ 227 w 263"/>
                <a:gd name="T27" fmla="*/ 3 h 197"/>
                <a:gd name="T28" fmla="*/ 262 w 263"/>
                <a:gd name="T29" fmla="*/ 66 h 197"/>
                <a:gd name="T30" fmla="*/ 262 w 263"/>
                <a:gd name="T31" fmla="*/ 72 h 197"/>
                <a:gd name="T32" fmla="*/ 231 w 263"/>
                <a:gd name="T33" fmla="*/ 126 h 197"/>
                <a:gd name="T34" fmla="*/ 226 w 263"/>
                <a:gd name="T35" fmla="*/ 129 h 197"/>
                <a:gd name="T36" fmla="*/ 226 w 263"/>
                <a:gd name="T37" fmla="*/ 129 h 197"/>
                <a:gd name="T38" fmla="*/ 226 w 263"/>
                <a:gd name="T39" fmla="*/ 129 h 197"/>
                <a:gd name="T40" fmla="*/ 225 w 263"/>
                <a:gd name="T41" fmla="*/ 129 h 197"/>
                <a:gd name="T42" fmla="*/ 225 w 263"/>
                <a:gd name="T43" fmla="*/ 129 h 197"/>
                <a:gd name="T44" fmla="*/ 224 w 263"/>
                <a:gd name="T45" fmla="*/ 129 h 197"/>
                <a:gd name="T46" fmla="*/ 174 w 263"/>
                <a:gd name="T47" fmla="*/ 129 h 197"/>
                <a:gd name="T48" fmla="*/ 168 w 263"/>
                <a:gd name="T49" fmla="*/ 124 h 197"/>
                <a:gd name="T50" fmla="*/ 174 w 263"/>
                <a:gd name="T51" fmla="*/ 118 h 197"/>
                <a:gd name="T52" fmla="*/ 222 w 263"/>
                <a:gd name="T53" fmla="*/ 118 h 197"/>
                <a:gd name="T54" fmla="*/ 224 w 263"/>
                <a:gd name="T55" fmla="*/ 117 h 197"/>
                <a:gd name="T56" fmla="*/ 250 w 263"/>
                <a:gd name="T57" fmla="*/ 70 h 197"/>
                <a:gd name="T58" fmla="*/ 250 w 263"/>
                <a:gd name="T59" fmla="*/ 67 h 197"/>
                <a:gd name="T60" fmla="*/ 219 w 263"/>
                <a:gd name="T61" fmla="*/ 13 h 197"/>
                <a:gd name="T62" fmla="*/ 217 w 263"/>
                <a:gd name="T63" fmla="*/ 11 h 197"/>
                <a:gd name="T64" fmla="*/ 156 w 263"/>
                <a:gd name="T65" fmla="*/ 11 h 197"/>
                <a:gd name="T66" fmla="*/ 153 w 263"/>
                <a:gd name="T67" fmla="*/ 13 h 197"/>
                <a:gd name="T68" fmla="*/ 122 w 263"/>
                <a:gd name="T69" fmla="*/ 67 h 197"/>
                <a:gd name="T70" fmla="*/ 122 w 263"/>
                <a:gd name="T71" fmla="*/ 70 h 197"/>
                <a:gd name="T72" fmla="*/ 151 w 263"/>
                <a:gd name="T73" fmla="*/ 121 h 197"/>
                <a:gd name="T74" fmla="*/ 151 w 263"/>
                <a:gd name="T75" fmla="*/ 122 h 197"/>
                <a:gd name="T76" fmla="*/ 151 w 263"/>
                <a:gd name="T77" fmla="*/ 122 h 197"/>
                <a:gd name="T78" fmla="*/ 152 w 263"/>
                <a:gd name="T79" fmla="*/ 123 h 197"/>
                <a:gd name="T80" fmla="*/ 153 w 263"/>
                <a:gd name="T81" fmla="*/ 125 h 197"/>
                <a:gd name="T82" fmla="*/ 153 w 263"/>
                <a:gd name="T83" fmla="*/ 131 h 197"/>
                <a:gd name="T84" fmla="*/ 117 w 263"/>
                <a:gd name="T85" fmla="*/ 194 h 197"/>
                <a:gd name="T86" fmla="*/ 112 w 263"/>
                <a:gd name="T87" fmla="*/ 197 h 197"/>
                <a:gd name="T88" fmla="*/ 41 w 263"/>
                <a:gd name="T89" fmla="*/ 197 h 197"/>
                <a:gd name="T90" fmla="*/ 46 w 263"/>
                <a:gd name="T91" fmla="*/ 70 h 197"/>
                <a:gd name="T92" fmla="*/ 44 w 263"/>
                <a:gd name="T93" fmla="*/ 72 h 197"/>
                <a:gd name="T94" fmla="*/ 13 w 263"/>
                <a:gd name="T95" fmla="*/ 126 h 197"/>
                <a:gd name="T96" fmla="*/ 13 w 263"/>
                <a:gd name="T97" fmla="*/ 129 h 197"/>
                <a:gd name="T98" fmla="*/ 44 w 263"/>
                <a:gd name="T99" fmla="*/ 184 h 197"/>
                <a:gd name="T100" fmla="*/ 46 w 263"/>
                <a:gd name="T101" fmla="*/ 185 h 197"/>
                <a:gd name="T102" fmla="*/ 107 w 263"/>
                <a:gd name="T103" fmla="*/ 185 h 197"/>
                <a:gd name="T104" fmla="*/ 110 w 263"/>
                <a:gd name="T105" fmla="*/ 184 h 197"/>
                <a:gd name="T106" fmla="*/ 141 w 263"/>
                <a:gd name="T107" fmla="*/ 129 h 197"/>
                <a:gd name="T108" fmla="*/ 141 w 263"/>
                <a:gd name="T109" fmla="*/ 126 h 197"/>
                <a:gd name="T110" fmla="*/ 110 w 263"/>
                <a:gd name="T111" fmla="*/ 72 h 197"/>
                <a:gd name="T112" fmla="*/ 107 w 263"/>
                <a:gd name="T113" fmla="*/ 70 h 197"/>
                <a:gd name="T114" fmla="*/ 46 w 263"/>
                <a:gd name="T115" fmla="*/ 70 h 1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63" h="197">
                  <a:moveTo>
                    <a:pt x="41" y="197"/>
                  </a:moveTo>
                  <a:cubicBezTo>
                    <a:pt x="39" y="197"/>
                    <a:pt x="37" y="196"/>
                    <a:pt x="36" y="194"/>
                  </a:cubicBezTo>
                  <a:cubicBezTo>
                    <a:pt x="1" y="131"/>
                    <a:pt x="1" y="131"/>
                    <a:pt x="1" y="131"/>
                  </a:cubicBezTo>
                  <a:cubicBezTo>
                    <a:pt x="0" y="129"/>
                    <a:pt x="0" y="127"/>
                    <a:pt x="1" y="125"/>
                  </a:cubicBezTo>
                  <a:cubicBezTo>
                    <a:pt x="36" y="62"/>
                    <a:pt x="36" y="62"/>
                    <a:pt x="36" y="62"/>
                  </a:cubicBezTo>
                  <a:cubicBezTo>
                    <a:pt x="37" y="60"/>
                    <a:pt x="39" y="59"/>
                    <a:pt x="41" y="59"/>
                  </a:cubicBezTo>
                  <a:cubicBezTo>
                    <a:pt x="112" y="59"/>
                    <a:pt x="112" y="59"/>
                    <a:pt x="112" y="59"/>
                  </a:cubicBezTo>
                  <a:cubicBezTo>
                    <a:pt x="112" y="59"/>
                    <a:pt x="112" y="59"/>
                    <a:pt x="112" y="59"/>
                  </a:cubicBezTo>
                  <a:cubicBezTo>
                    <a:pt x="113" y="59"/>
                    <a:pt x="113" y="59"/>
                    <a:pt x="113" y="59"/>
                  </a:cubicBezTo>
                  <a:cubicBezTo>
                    <a:pt x="114" y="59"/>
                    <a:pt x="115" y="58"/>
                    <a:pt x="115" y="58"/>
                  </a:cubicBezTo>
                  <a:cubicBezTo>
                    <a:pt x="146" y="3"/>
                    <a:pt x="146" y="3"/>
                    <a:pt x="146" y="3"/>
                  </a:cubicBezTo>
                  <a:cubicBezTo>
                    <a:pt x="147" y="1"/>
                    <a:pt x="149" y="0"/>
                    <a:pt x="151" y="0"/>
                  </a:cubicBezTo>
                  <a:cubicBezTo>
                    <a:pt x="222" y="0"/>
                    <a:pt x="222" y="0"/>
                    <a:pt x="222" y="0"/>
                  </a:cubicBezTo>
                  <a:cubicBezTo>
                    <a:pt x="224" y="0"/>
                    <a:pt x="226" y="1"/>
                    <a:pt x="227" y="3"/>
                  </a:cubicBezTo>
                  <a:cubicBezTo>
                    <a:pt x="262" y="66"/>
                    <a:pt x="262" y="66"/>
                    <a:pt x="262" y="66"/>
                  </a:cubicBezTo>
                  <a:cubicBezTo>
                    <a:pt x="263" y="68"/>
                    <a:pt x="263" y="70"/>
                    <a:pt x="262" y="72"/>
                  </a:cubicBezTo>
                  <a:cubicBezTo>
                    <a:pt x="231" y="126"/>
                    <a:pt x="231" y="126"/>
                    <a:pt x="231" y="126"/>
                  </a:cubicBezTo>
                  <a:cubicBezTo>
                    <a:pt x="230" y="128"/>
                    <a:pt x="229" y="129"/>
                    <a:pt x="226" y="129"/>
                  </a:cubicBezTo>
                  <a:cubicBezTo>
                    <a:pt x="226" y="129"/>
                    <a:pt x="226" y="129"/>
                    <a:pt x="226" y="129"/>
                  </a:cubicBezTo>
                  <a:cubicBezTo>
                    <a:pt x="226" y="129"/>
                    <a:pt x="226" y="129"/>
                    <a:pt x="226" y="129"/>
                  </a:cubicBezTo>
                  <a:cubicBezTo>
                    <a:pt x="226" y="129"/>
                    <a:pt x="225" y="129"/>
                    <a:pt x="225" y="129"/>
                  </a:cubicBezTo>
                  <a:cubicBezTo>
                    <a:pt x="225" y="129"/>
                    <a:pt x="225" y="129"/>
                    <a:pt x="225" y="129"/>
                  </a:cubicBezTo>
                  <a:cubicBezTo>
                    <a:pt x="225" y="129"/>
                    <a:pt x="225" y="129"/>
                    <a:pt x="224" y="129"/>
                  </a:cubicBezTo>
                  <a:cubicBezTo>
                    <a:pt x="174" y="129"/>
                    <a:pt x="174" y="129"/>
                    <a:pt x="174" y="129"/>
                  </a:cubicBezTo>
                  <a:cubicBezTo>
                    <a:pt x="171" y="129"/>
                    <a:pt x="168" y="127"/>
                    <a:pt x="168" y="124"/>
                  </a:cubicBezTo>
                  <a:cubicBezTo>
                    <a:pt x="168" y="120"/>
                    <a:pt x="171" y="118"/>
                    <a:pt x="174" y="118"/>
                  </a:cubicBezTo>
                  <a:cubicBezTo>
                    <a:pt x="222" y="118"/>
                    <a:pt x="222" y="118"/>
                    <a:pt x="222" y="118"/>
                  </a:cubicBezTo>
                  <a:cubicBezTo>
                    <a:pt x="223" y="118"/>
                    <a:pt x="223" y="117"/>
                    <a:pt x="224" y="117"/>
                  </a:cubicBezTo>
                  <a:cubicBezTo>
                    <a:pt x="250" y="70"/>
                    <a:pt x="250" y="70"/>
                    <a:pt x="250" y="70"/>
                  </a:cubicBezTo>
                  <a:cubicBezTo>
                    <a:pt x="251" y="69"/>
                    <a:pt x="251" y="68"/>
                    <a:pt x="250" y="67"/>
                  </a:cubicBezTo>
                  <a:cubicBezTo>
                    <a:pt x="219" y="13"/>
                    <a:pt x="219" y="13"/>
                    <a:pt x="219" y="13"/>
                  </a:cubicBezTo>
                  <a:cubicBezTo>
                    <a:pt x="219" y="12"/>
                    <a:pt x="218" y="11"/>
                    <a:pt x="217" y="11"/>
                  </a:cubicBezTo>
                  <a:cubicBezTo>
                    <a:pt x="156" y="11"/>
                    <a:pt x="156" y="11"/>
                    <a:pt x="156" y="11"/>
                  </a:cubicBezTo>
                  <a:cubicBezTo>
                    <a:pt x="155" y="11"/>
                    <a:pt x="154" y="12"/>
                    <a:pt x="153" y="13"/>
                  </a:cubicBezTo>
                  <a:cubicBezTo>
                    <a:pt x="122" y="67"/>
                    <a:pt x="122" y="67"/>
                    <a:pt x="122" y="67"/>
                  </a:cubicBezTo>
                  <a:cubicBezTo>
                    <a:pt x="122" y="68"/>
                    <a:pt x="122" y="69"/>
                    <a:pt x="122" y="70"/>
                  </a:cubicBezTo>
                  <a:cubicBezTo>
                    <a:pt x="151" y="121"/>
                    <a:pt x="151" y="121"/>
                    <a:pt x="151" y="121"/>
                  </a:cubicBezTo>
                  <a:cubicBezTo>
                    <a:pt x="151" y="121"/>
                    <a:pt x="151" y="121"/>
                    <a:pt x="151" y="122"/>
                  </a:cubicBezTo>
                  <a:cubicBezTo>
                    <a:pt x="151" y="122"/>
                    <a:pt x="151" y="122"/>
                    <a:pt x="151" y="122"/>
                  </a:cubicBezTo>
                  <a:cubicBezTo>
                    <a:pt x="151" y="123"/>
                    <a:pt x="151" y="123"/>
                    <a:pt x="152" y="123"/>
                  </a:cubicBezTo>
                  <a:cubicBezTo>
                    <a:pt x="153" y="125"/>
                    <a:pt x="153" y="125"/>
                    <a:pt x="153" y="125"/>
                  </a:cubicBezTo>
                  <a:cubicBezTo>
                    <a:pt x="154" y="127"/>
                    <a:pt x="154" y="129"/>
                    <a:pt x="153" y="131"/>
                  </a:cubicBezTo>
                  <a:cubicBezTo>
                    <a:pt x="117" y="194"/>
                    <a:pt x="117" y="194"/>
                    <a:pt x="117" y="194"/>
                  </a:cubicBezTo>
                  <a:cubicBezTo>
                    <a:pt x="116" y="196"/>
                    <a:pt x="114" y="197"/>
                    <a:pt x="112" y="197"/>
                  </a:cubicBezTo>
                  <a:lnTo>
                    <a:pt x="41" y="197"/>
                  </a:lnTo>
                  <a:close/>
                  <a:moveTo>
                    <a:pt x="46" y="70"/>
                  </a:moveTo>
                  <a:cubicBezTo>
                    <a:pt x="45" y="70"/>
                    <a:pt x="44" y="71"/>
                    <a:pt x="44" y="72"/>
                  </a:cubicBezTo>
                  <a:cubicBezTo>
                    <a:pt x="13" y="126"/>
                    <a:pt x="13" y="126"/>
                    <a:pt x="13" y="126"/>
                  </a:cubicBezTo>
                  <a:cubicBezTo>
                    <a:pt x="12" y="127"/>
                    <a:pt x="12" y="128"/>
                    <a:pt x="13" y="129"/>
                  </a:cubicBezTo>
                  <a:cubicBezTo>
                    <a:pt x="44" y="184"/>
                    <a:pt x="44" y="184"/>
                    <a:pt x="44" y="184"/>
                  </a:cubicBezTo>
                  <a:cubicBezTo>
                    <a:pt x="44" y="185"/>
                    <a:pt x="45" y="185"/>
                    <a:pt x="46" y="185"/>
                  </a:cubicBezTo>
                  <a:cubicBezTo>
                    <a:pt x="107" y="185"/>
                    <a:pt x="107" y="185"/>
                    <a:pt x="107" y="185"/>
                  </a:cubicBezTo>
                  <a:cubicBezTo>
                    <a:pt x="108" y="185"/>
                    <a:pt x="109" y="185"/>
                    <a:pt x="110" y="184"/>
                  </a:cubicBezTo>
                  <a:cubicBezTo>
                    <a:pt x="141" y="129"/>
                    <a:pt x="141" y="129"/>
                    <a:pt x="141" y="129"/>
                  </a:cubicBezTo>
                  <a:cubicBezTo>
                    <a:pt x="141" y="128"/>
                    <a:pt x="141" y="127"/>
                    <a:pt x="141" y="126"/>
                  </a:cubicBezTo>
                  <a:cubicBezTo>
                    <a:pt x="110" y="72"/>
                    <a:pt x="110" y="72"/>
                    <a:pt x="110" y="72"/>
                  </a:cubicBezTo>
                  <a:cubicBezTo>
                    <a:pt x="109" y="71"/>
                    <a:pt x="108" y="70"/>
                    <a:pt x="107" y="70"/>
                  </a:cubicBezTo>
                  <a:lnTo>
                    <a:pt x="46" y="70"/>
                  </a:ln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92"/>
            <p:cNvSpPr>
              <a:spLocks/>
            </p:cNvSpPr>
            <p:nvPr/>
          </p:nvSpPr>
          <p:spPr bwMode="auto">
            <a:xfrm>
              <a:off x="2021729" y="5732462"/>
              <a:ext cx="92075" cy="93663"/>
            </a:xfrm>
            <a:custGeom>
              <a:avLst/>
              <a:gdLst>
                <a:gd name="T0" fmla="*/ 27 w 33"/>
                <a:gd name="T1" fmla="*/ 33 h 33"/>
                <a:gd name="T2" fmla="*/ 21 w 33"/>
                <a:gd name="T3" fmla="*/ 27 h 33"/>
                <a:gd name="T4" fmla="*/ 6 w 33"/>
                <a:gd name="T5" fmla="*/ 12 h 33"/>
                <a:gd name="T6" fmla="*/ 0 w 33"/>
                <a:gd name="T7" fmla="*/ 6 h 33"/>
                <a:gd name="T8" fmla="*/ 6 w 33"/>
                <a:gd name="T9" fmla="*/ 0 h 33"/>
                <a:gd name="T10" fmla="*/ 33 w 33"/>
                <a:gd name="T11" fmla="*/ 27 h 33"/>
                <a:gd name="T12" fmla="*/ 27 w 33"/>
                <a:gd name="T13" fmla="*/ 33 h 33"/>
              </a:gdLst>
              <a:ahLst/>
              <a:cxnLst>
                <a:cxn ang="0">
                  <a:pos x="T0" y="T1"/>
                </a:cxn>
                <a:cxn ang="0">
                  <a:pos x="T2" y="T3"/>
                </a:cxn>
                <a:cxn ang="0">
                  <a:pos x="T4" y="T5"/>
                </a:cxn>
                <a:cxn ang="0">
                  <a:pos x="T6" y="T7"/>
                </a:cxn>
                <a:cxn ang="0">
                  <a:pos x="T8" y="T9"/>
                </a:cxn>
                <a:cxn ang="0">
                  <a:pos x="T10" y="T11"/>
                </a:cxn>
                <a:cxn ang="0">
                  <a:pos x="T12" y="T13"/>
                </a:cxn>
              </a:cxnLst>
              <a:rect l="0" t="0" r="r" b="b"/>
              <a:pathLst>
                <a:path w="33" h="33">
                  <a:moveTo>
                    <a:pt x="27" y="33"/>
                  </a:moveTo>
                  <a:cubicBezTo>
                    <a:pt x="24" y="33"/>
                    <a:pt x="21" y="30"/>
                    <a:pt x="21" y="27"/>
                  </a:cubicBezTo>
                  <a:cubicBezTo>
                    <a:pt x="21" y="19"/>
                    <a:pt x="15" y="12"/>
                    <a:pt x="6" y="12"/>
                  </a:cubicBezTo>
                  <a:cubicBezTo>
                    <a:pt x="3" y="12"/>
                    <a:pt x="0" y="9"/>
                    <a:pt x="0" y="6"/>
                  </a:cubicBezTo>
                  <a:cubicBezTo>
                    <a:pt x="0" y="3"/>
                    <a:pt x="3" y="0"/>
                    <a:pt x="6" y="0"/>
                  </a:cubicBezTo>
                  <a:cubicBezTo>
                    <a:pt x="21" y="0"/>
                    <a:pt x="33" y="12"/>
                    <a:pt x="33" y="27"/>
                  </a:cubicBezTo>
                  <a:cubicBezTo>
                    <a:pt x="33" y="30"/>
                    <a:pt x="30" y="33"/>
                    <a:pt x="27" y="33"/>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93"/>
            <p:cNvSpPr>
              <a:spLocks noEditPoints="1"/>
            </p:cNvSpPr>
            <p:nvPr/>
          </p:nvSpPr>
          <p:spPr bwMode="auto">
            <a:xfrm>
              <a:off x="1866154" y="5662612"/>
              <a:ext cx="344488" cy="341313"/>
            </a:xfrm>
            <a:custGeom>
              <a:avLst/>
              <a:gdLst>
                <a:gd name="T0" fmla="*/ 115 w 122"/>
                <a:gd name="T1" fmla="*/ 121 h 121"/>
                <a:gd name="T2" fmla="*/ 111 w 122"/>
                <a:gd name="T3" fmla="*/ 119 h 121"/>
                <a:gd name="T4" fmla="*/ 95 w 122"/>
                <a:gd name="T5" fmla="*/ 103 h 121"/>
                <a:gd name="T6" fmla="*/ 95 w 122"/>
                <a:gd name="T7" fmla="*/ 102 h 121"/>
                <a:gd name="T8" fmla="*/ 94 w 122"/>
                <a:gd name="T9" fmla="*/ 102 h 121"/>
                <a:gd name="T10" fmla="*/ 92 w 122"/>
                <a:gd name="T11" fmla="*/ 101 h 121"/>
                <a:gd name="T12" fmla="*/ 92 w 122"/>
                <a:gd name="T13" fmla="*/ 101 h 121"/>
                <a:gd name="T14" fmla="*/ 90 w 122"/>
                <a:gd name="T15" fmla="*/ 101 h 121"/>
                <a:gd name="T16" fmla="*/ 56 w 122"/>
                <a:gd name="T17" fmla="*/ 113 h 121"/>
                <a:gd name="T18" fmla="*/ 0 w 122"/>
                <a:gd name="T19" fmla="*/ 56 h 121"/>
                <a:gd name="T20" fmla="*/ 56 w 122"/>
                <a:gd name="T21" fmla="*/ 0 h 121"/>
                <a:gd name="T22" fmla="*/ 113 w 122"/>
                <a:gd name="T23" fmla="*/ 56 h 121"/>
                <a:gd name="T24" fmla="*/ 101 w 122"/>
                <a:gd name="T25" fmla="*/ 90 h 121"/>
                <a:gd name="T26" fmla="*/ 101 w 122"/>
                <a:gd name="T27" fmla="*/ 92 h 121"/>
                <a:gd name="T28" fmla="*/ 102 w 122"/>
                <a:gd name="T29" fmla="*/ 94 h 121"/>
                <a:gd name="T30" fmla="*/ 102 w 122"/>
                <a:gd name="T31" fmla="*/ 94 h 121"/>
                <a:gd name="T32" fmla="*/ 103 w 122"/>
                <a:gd name="T33" fmla="*/ 95 h 121"/>
                <a:gd name="T34" fmla="*/ 119 w 122"/>
                <a:gd name="T35" fmla="*/ 111 h 121"/>
                <a:gd name="T36" fmla="*/ 119 w 122"/>
                <a:gd name="T37" fmla="*/ 119 h 121"/>
                <a:gd name="T38" fmla="*/ 115 w 122"/>
                <a:gd name="T39" fmla="*/ 121 h 121"/>
                <a:gd name="T40" fmla="*/ 56 w 122"/>
                <a:gd name="T41" fmla="*/ 12 h 121"/>
                <a:gd name="T42" fmla="*/ 12 w 122"/>
                <a:gd name="T43" fmla="*/ 56 h 121"/>
                <a:gd name="T44" fmla="*/ 56 w 122"/>
                <a:gd name="T45" fmla="*/ 101 h 121"/>
                <a:gd name="T46" fmla="*/ 101 w 122"/>
                <a:gd name="T47" fmla="*/ 56 h 121"/>
                <a:gd name="T48" fmla="*/ 56 w 122"/>
                <a:gd name="T49" fmla="*/ 12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2" h="121">
                  <a:moveTo>
                    <a:pt x="115" y="121"/>
                  </a:moveTo>
                  <a:cubicBezTo>
                    <a:pt x="114" y="121"/>
                    <a:pt x="112" y="120"/>
                    <a:pt x="111" y="119"/>
                  </a:cubicBezTo>
                  <a:cubicBezTo>
                    <a:pt x="95" y="103"/>
                    <a:pt x="95" y="103"/>
                    <a:pt x="95" y="103"/>
                  </a:cubicBezTo>
                  <a:cubicBezTo>
                    <a:pt x="95" y="103"/>
                    <a:pt x="95" y="102"/>
                    <a:pt x="95" y="102"/>
                  </a:cubicBezTo>
                  <a:cubicBezTo>
                    <a:pt x="94" y="102"/>
                    <a:pt x="94" y="102"/>
                    <a:pt x="94" y="102"/>
                  </a:cubicBezTo>
                  <a:cubicBezTo>
                    <a:pt x="94" y="101"/>
                    <a:pt x="93" y="101"/>
                    <a:pt x="92" y="101"/>
                  </a:cubicBezTo>
                  <a:cubicBezTo>
                    <a:pt x="92" y="101"/>
                    <a:pt x="92" y="101"/>
                    <a:pt x="92" y="101"/>
                  </a:cubicBezTo>
                  <a:cubicBezTo>
                    <a:pt x="91" y="101"/>
                    <a:pt x="91" y="101"/>
                    <a:pt x="90" y="101"/>
                  </a:cubicBezTo>
                  <a:cubicBezTo>
                    <a:pt x="80" y="109"/>
                    <a:pt x="69" y="113"/>
                    <a:pt x="56" y="113"/>
                  </a:cubicBezTo>
                  <a:cubicBezTo>
                    <a:pt x="25" y="113"/>
                    <a:pt x="0" y="87"/>
                    <a:pt x="0" y="56"/>
                  </a:cubicBezTo>
                  <a:cubicBezTo>
                    <a:pt x="0" y="25"/>
                    <a:pt x="25" y="0"/>
                    <a:pt x="56" y="0"/>
                  </a:cubicBezTo>
                  <a:cubicBezTo>
                    <a:pt x="87" y="0"/>
                    <a:pt x="113" y="25"/>
                    <a:pt x="113" y="56"/>
                  </a:cubicBezTo>
                  <a:cubicBezTo>
                    <a:pt x="113" y="69"/>
                    <a:pt x="109" y="80"/>
                    <a:pt x="101" y="90"/>
                  </a:cubicBezTo>
                  <a:cubicBezTo>
                    <a:pt x="101" y="91"/>
                    <a:pt x="101" y="92"/>
                    <a:pt x="101" y="92"/>
                  </a:cubicBezTo>
                  <a:cubicBezTo>
                    <a:pt x="101" y="93"/>
                    <a:pt x="101" y="94"/>
                    <a:pt x="102" y="94"/>
                  </a:cubicBezTo>
                  <a:cubicBezTo>
                    <a:pt x="102" y="94"/>
                    <a:pt x="102" y="94"/>
                    <a:pt x="102" y="94"/>
                  </a:cubicBezTo>
                  <a:cubicBezTo>
                    <a:pt x="102" y="95"/>
                    <a:pt x="103" y="95"/>
                    <a:pt x="103" y="95"/>
                  </a:cubicBezTo>
                  <a:cubicBezTo>
                    <a:pt x="119" y="111"/>
                    <a:pt x="119" y="111"/>
                    <a:pt x="119" y="111"/>
                  </a:cubicBezTo>
                  <a:cubicBezTo>
                    <a:pt x="122" y="114"/>
                    <a:pt x="122" y="117"/>
                    <a:pt x="119" y="119"/>
                  </a:cubicBezTo>
                  <a:cubicBezTo>
                    <a:pt x="118" y="120"/>
                    <a:pt x="117" y="121"/>
                    <a:pt x="115" y="121"/>
                  </a:cubicBezTo>
                  <a:close/>
                  <a:moveTo>
                    <a:pt x="56" y="12"/>
                  </a:moveTo>
                  <a:cubicBezTo>
                    <a:pt x="32" y="12"/>
                    <a:pt x="12" y="32"/>
                    <a:pt x="12" y="56"/>
                  </a:cubicBezTo>
                  <a:cubicBezTo>
                    <a:pt x="12" y="81"/>
                    <a:pt x="32" y="101"/>
                    <a:pt x="56" y="101"/>
                  </a:cubicBezTo>
                  <a:cubicBezTo>
                    <a:pt x="81" y="101"/>
                    <a:pt x="101" y="81"/>
                    <a:pt x="101" y="56"/>
                  </a:cubicBezTo>
                  <a:cubicBezTo>
                    <a:pt x="101" y="32"/>
                    <a:pt x="81" y="12"/>
                    <a:pt x="56" y="12"/>
                  </a:cubicBezTo>
                  <a:close/>
                </a:path>
              </a:pathLst>
            </a:custGeom>
            <a:solidFill>
              <a:srgbClr val="1E1E1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 name="Group 9"/>
          <p:cNvGrpSpPr/>
          <p:nvPr/>
        </p:nvGrpSpPr>
        <p:grpSpPr>
          <a:xfrm>
            <a:off x="2407833" y="4018752"/>
            <a:ext cx="1039018" cy="1138239"/>
            <a:chOff x="2568576" y="2981325"/>
            <a:chExt cx="534987" cy="520701"/>
          </a:xfrm>
        </p:grpSpPr>
        <p:sp>
          <p:nvSpPr>
            <p:cNvPr id="11" name="Freeform 23"/>
            <p:cNvSpPr>
              <a:spLocks/>
            </p:cNvSpPr>
            <p:nvPr/>
          </p:nvSpPr>
          <p:spPr bwMode="auto">
            <a:xfrm>
              <a:off x="2889251" y="3130550"/>
              <a:ext cx="52388" cy="82550"/>
            </a:xfrm>
            <a:custGeom>
              <a:avLst/>
              <a:gdLst>
                <a:gd name="T0" fmla="*/ 0 w 43"/>
                <a:gd name="T1" fmla="*/ 57 h 69"/>
                <a:gd name="T2" fmla="*/ 12 w 43"/>
                <a:gd name="T3" fmla="*/ 69 h 69"/>
                <a:gd name="T4" fmla="*/ 35 w 43"/>
                <a:gd name="T5" fmla="*/ 46 h 69"/>
                <a:gd name="T6" fmla="*/ 43 w 43"/>
                <a:gd name="T7" fmla="*/ 25 h 69"/>
                <a:gd name="T8" fmla="*/ 35 w 43"/>
                <a:gd name="T9" fmla="*/ 4 h 69"/>
                <a:gd name="T10" fmla="*/ 31 w 43"/>
                <a:gd name="T11" fmla="*/ 0 h 69"/>
                <a:gd name="T12" fmla="*/ 19 w 43"/>
                <a:gd name="T13" fmla="*/ 12 h 69"/>
                <a:gd name="T14" fmla="*/ 23 w 43"/>
                <a:gd name="T15" fmla="*/ 16 h 69"/>
                <a:gd name="T16" fmla="*/ 27 w 43"/>
                <a:gd name="T17" fmla="*/ 25 h 69"/>
                <a:gd name="T18" fmla="*/ 23 w 43"/>
                <a:gd name="T19" fmla="*/ 34 h 69"/>
                <a:gd name="T20" fmla="*/ 0 w 43"/>
                <a:gd name="T21" fmla="*/ 57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69">
                  <a:moveTo>
                    <a:pt x="0" y="57"/>
                  </a:moveTo>
                  <a:cubicBezTo>
                    <a:pt x="12" y="69"/>
                    <a:pt x="12" y="69"/>
                    <a:pt x="12" y="69"/>
                  </a:cubicBezTo>
                  <a:cubicBezTo>
                    <a:pt x="35" y="46"/>
                    <a:pt x="35" y="46"/>
                    <a:pt x="35" y="46"/>
                  </a:cubicBezTo>
                  <a:cubicBezTo>
                    <a:pt x="40" y="40"/>
                    <a:pt x="43" y="33"/>
                    <a:pt x="43" y="25"/>
                  </a:cubicBezTo>
                  <a:cubicBezTo>
                    <a:pt x="43" y="17"/>
                    <a:pt x="40" y="10"/>
                    <a:pt x="35" y="4"/>
                  </a:cubicBezTo>
                  <a:cubicBezTo>
                    <a:pt x="31" y="0"/>
                    <a:pt x="31" y="0"/>
                    <a:pt x="31" y="0"/>
                  </a:cubicBezTo>
                  <a:cubicBezTo>
                    <a:pt x="19" y="12"/>
                    <a:pt x="19" y="12"/>
                    <a:pt x="19" y="12"/>
                  </a:cubicBezTo>
                  <a:cubicBezTo>
                    <a:pt x="23" y="16"/>
                    <a:pt x="23" y="16"/>
                    <a:pt x="23" y="16"/>
                  </a:cubicBezTo>
                  <a:cubicBezTo>
                    <a:pt x="26" y="18"/>
                    <a:pt x="27" y="22"/>
                    <a:pt x="27" y="25"/>
                  </a:cubicBezTo>
                  <a:cubicBezTo>
                    <a:pt x="27" y="29"/>
                    <a:pt x="26" y="32"/>
                    <a:pt x="23" y="34"/>
                  </a:cubicBezTo>
                  <a:lnTo>
                    <a:pt x="0" y="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24"/>
            <p:cNvSpPr>
              <a:spLocks/>
            </p:cNvSpPr>
            <p:nvPr/>
          </p:nvSpPr>
          <p:spPr bwMode="auto">
            <a:xfrm>
              <a:off x="2921001" y="3176588"/>
              <a:ext cx="55563" cy="80963"/>
            </a:xfrm>
            <a:custGeom>
              <a:avLst/>
              <a:gdLst>
                <a:gd name="T0" fmla="*/ 0 w 47"/>
                <a:gd name="T1" fmla="*/ 57 h 68"/>
                <a:gd name="T2" fmla="*/ 11 w 47"/>
                <a:gd name="T3" fmla="*/ 68 h 68"/>
                <a:gd name="T4" fmla="*/ 34 w 47"/>
                <a:gd name="T5" fmla="*/ 45 h 68"/>
                <a:gd name="T6" fmla="*/ 37 w 47"/>
                <a:gd name="T7" fmla="*/ 7 h 68"/>
                <a:gd name="T8" fmla="*/ 30 w 47"/>
                <a:gd name="T9" fmla="*/ 0 h 68"/>
                <a:gd name="T10" fmla="*/ 19 w 47"/>
                <a:gd name="T11" fmla="*/ 11 h 68"/>
                <a:gd name="T12" fmla="*/ 25 w 47"/>
                <a:gd name="T13" fmla="*/ 18 h 68"/>
                <a:gd name="T14" fmla="*/ 23 w 47"/>
                <a:gd name="T15" fmla="*/ 34 h 68"/>
                <a:gd name="T16" fmla="*/ 0 w 47"/>
                <a:gd name="T17" fmla="*/ 57 h 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68">
                  <a:moveTo>
                    <a:pt x="0" y="57"/>
                  </a:moveTo>
                  <a:cubicBezTo>
                    <a:pt x="11" y="68"/>
                    <a:pt x="11" y="68"/>
                    <a:pt x="11" y="68"/>
                  </a:cubicBezTo>
                  <a:cubicBezTo>
                    <a:pt x="34" y="45"/>
                    <a:pt x="34" y="45"/>
                    <a:pt x="34" y="45"/>
                  </a:cubicBezTo>
                  <a:cubicBezTo>
                    <a:pt x="44" y="35"/>
                    <a:pt x="47" y="17"/>
                    <a:pt x="37" y="7"/>
                  </a:cubicBezTo>
                  <a:cubicBezTo>
                    <a:pt x="30" y="0"/>
                    <a:pt x="30" y="0"/>
                    <a:pt x="30" y="0"/>
                  </a:cubicBezTo>
                  <a:cubicBezTo>
                    <a:pt x="19" y="11"/>
                    <a:pt x="19" y="11"/>
                    <a:pt x="19" y="11"/>
                  </a:cubicBezTo>
                  <a:cubicBezTo>
                    <a:pt x="25" y="18"/>
                    <a:pt x="25" y="18"/>
                    <a:pt x="25" y="18"/>
                  </a:cubicBezTo>
                  <a:cubicBezTo>
                    <a:pt x="28" y="21"/>
                    <a:pt x="27" y="30"/>
                    <a:pt x="23" y="34"/>
                  </a:cubicBezTo>
                  <a:lnTo>
                    <a:pt x="0" y="57"/>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25"/>
            <p:cNvSpPr>
              <a:spLocks noEditPoints="1"/>
            </p:cNvSpPr>
            <p:nvPr/>
          </p:nvSpPr>
          <p:spPr bwMode="auto">
            <a:xfrm>
              <a:off x="2687638" y="3224213"/>
              <a:ext cx="415925" cy="277813"/>
            </a:xfrm>
            <a:custGeom>
              <a:avLst/>
              <a:gdLst>
                <a:gd name="T0" fmla="*/ 95 w 346"/>
                <a:gd name="T1" fmla="*/ 148 h 232"/>
                <a:gd name="T2" fmla="*/ 97 w 346"/>
                <a:gd name="T3" fmla="*/ 148 h 232"/>
                <a:gd name="T4" fmla="*/ 159 w 346"/>
                <a:gd name="T5" fmla="*/ 125 h 232"/>
                <a:gd name="T6" fmla="*/ 257 w 346"/>
                <a:gd name="T7" fmla="*/ 223 h 232"/>
                <a:gd name="T8" fmla="*/ 272 w 346"/>
                <a:gd name="T9" fmla="*/ 229 h 232"/>
                <a:gd name="T10" fmla="*/ 287 w 346"/>
                <a:gd name="T11" fmla="*/ 223 h 232"/>
                <a:gd name="T12" fmla="*/ 338 w 346"/>
                <a:gd name="T13" fmla="*/ 173 h 232"/>
                <a:gd name="T14" fmla="*/ 338 w 346"/>
                <a:gd name="T15" fmla="*/ 143 h 232"/>
                <a:gd name="T16" fmla="*/ 241 w 346"/>
                <a:gd name="T17" fmla="*/ 46 h 232"/>
                <a:gd name="T18" fmla="*/ 250 w 346"/>
                <a:gd name="T19" fmla="*/ 37 h 232"/>
                <a:gd name="T20" fmla="*/ 252 w 346"/>
                <a:gd name="T21" fmla="*/ 0 h 232"/>
                <a:gd name="T22" fmla="*/ 240 w 346"/>
                <a:gd name="T23" fmla="*/ 11 h 232"/>
                <a:gd name="T24" fmla="*/ 239 w 346"/>
                <a:gd name="T25" fmla="*/ 25 h 232"/>
                <a:gd name="T26" fmla="*/ 174 w 346"/>
                <a:gd name="T27" fmla="*/ 90 h 232"/>
                <a:gd name="T28" fmla="*/ 97 w 346"/>
                <a:gd name="T29" fmla="*/ 132 h 232"/>
                <a:gd name="T30" fmla="*/ 91 w 346"/>
                <a:gd name="T31" fmla="*/ 132 h 232"/>
                <a:gd name="T32" fmla="*/ 88 w 346"/>
                <a:gd name="T33" fmla="*/ 132 h 232"/>
                <a:gd name="T34" fmla="*/ 0 w 346"/>
                <a:gd name="T35" fmla="*/ 221 h 232"/>
                <a:gd name="T36" fmla="*/ 12 w 346"/>
                <a:gd name="T37" fmla="*/ 232 h 232"/>
                <a:gd name="T38" fmla="*/ 95 w 346"/>
                <a:gd name="T39" fmla="*/ 148 h 232"/>
                <a:gd name="T40" fmla="*/ 326 w 346"/>
                <a:gd name="T41" fmla="*/ 161 h 232"/>
                <a:gd name="T42" fmla="*/ 276 w 346"/>
                <a:gd name="T43" fmla="*/ 212 h 232"/>
                <a:gd name="T44" fmla="*/ 268 w 346"/>
                <a:gd name="T45" fmla="*/ 212 h 232"/>
                <a:gd name="T46" fmla="*/ 236 w 346"/>
                <a:gd name="T47" fmla="*/ 180 h 232"/>
                <a:gd name="T48" fmla="*/ 294 w 346"/>
                <a:gd name="T49" fmla="*/ 122 h 232"/>
                <a:gd name="T50" fmla="*/ 326 w 346"/>
                <a:gd name="T51" fmla="*/ 154 h 232"/>
                <a:gd name="T52" fmla="*/ 326 w 346"/>
                <a:gd name="T53" fmla="*/ 161 h 232"/>
                <a:gd name="T54" fmla="*/ 185 w 346"/>
                <a:gd name="T55" fmla="*/ 102 h 232"/>
                <a:gd name="T56" fmla="*/ 230 w 346"/>
                <a:gd name="T57" fmla="*/ 57 h 232"/>
                <a:gd name="T58" fmla="*/ 283 w 346"/>
                <a:gd name="T59" fmla="*/ 111 h 232"/>
                <a:gd name="T60" fmla="*/ 260 w 346"/>
                <a:gd name="T61" fmla="*/ 134 h 232"/>
                <a:gd name="T62" fmla="*/ 217 w 346"/>
                <a:gd name="T63" fmla="*/ 91 h 232"/>
                <a:gd name="T64" fmla="*/ 206 w 346"/>
                <a:gd name="T65" fmla="*/ 102 h 232"/>
                <a:gd name="T66" fmla="*/ 248 w 346"/>
                <a:gd name="T67" fmla="*/ 145 h 232"/>
                <a:gd name="T68" fmla="*/ 225 w 346"/>
                <a:gd name="T69" fmla="*/ 169 h 232"/>
                <a:gd name="T70" fmla="*/ 171 w 346"/>
                <a:gd name="T71" fmla="*/ 115 h 232"/>
                <a:gd name="T72" fmla="*/ 185 w 346"/>
                <a:gd name="T73" fmla="*/ 102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46" h="232">
                  <a:moveTo>
                    <a:pt x="95" y="148"/>
                  </a:moveTo>
                  <a:cubicBezTo>
                    <a:pt x="96" y="148"/>
                    <a:pt x="96" y="148"/>
                    <a:pt x="97" y="148"/>
                  </a:cubicBezTo>
                  <a:cubicBezTo>
                    <a:pt x="113" y="147"/>
                    <a:pt x="130" y="147"/>
                    <a:pt x="159" y="125"/>
                  </a:cubicBezTo>
                  <a:cubicBezTo>
                    <a:pt x="257" y="223"/>
                    <a:pt x="257" y="223"/>
                    <a:pt x="257" y="223"/>
                  </a:cubicBezTo>
                  <a:cubicBezTo>
                    <a:pt x="261" y="227"/>
                    <a:pt x="267" y="229"/>
                    <a:pt x="272" y="229"/>
                  </a:cubicBezTo>
                  <a:cubicBezTo>
                    <a:pt x="278" y="229"/>
                    <a:pt x="283" y="227"/>
                    <a:pt x="287" y="223"/>
                  </a:cubicBezTo>
                  <a:cubicBezTo>
                    <a:pt x="338" y="173"/>
                    <a:pt x="338" y="173"/>
                    <a:pt x="338" y="173"/>
                  </a:cubicBezTo>
                  <a:cubicBezTo>
                    <a:pt x="346" y="164"/>
                    <a:pt x="346" y="151"/>
                    <a:pt x="338" y="143"/>
                  </a:cubicBezTo>
                  <a:cubicBezTo>
                    <a:pt x="241" y="46"/>
                    <a:pt x="241" y="46"/>
                    <a:pt x="241" y="46"/>
                  </a:cubicBezTo>
                  <a:cubicBezTo>
                    <a:pt x="250" y="37"/>
                    <a:pt x="250" y="37"/>
                    <a:pt x="250" y="37"/>
                  </a:cubicBezTo>
                  <a:cubicBezTo>
                    <a:pt x="260" y="26"/>
                    <a:pt x="261" y="9"/>
                    <a:pt x="252" y="0"/>
                  </a:cubicBezTo>
                  <a:cubicBezTo>
                    <a:pt x="240" y="11"/>
                    <a:pt x="240" y="11"/>
                    <a:pt x="240" y="11"/>
                  </a:cubicBezTo>
                  <a:cubicBezTo>
                    <a:pt x="243" y="14"/>
                    <a:pt x="243" y="21"/>
                    <a:pt x="239" y="25"/>
                  </a:cubicBezTo>
                  <a:cubicBezTo>
                    <a:pt x="174" y="90"/>
                    <a:pt x="174" y="90"/>
                    <a:pt x="174" y="90"/>
                  </a:cubicBezTo>
                  <a:cubicBezTo>
                    <a:pt x="132" y="131"/>
                    <a:pt x="115" y="131"/>
                    <a:pt x="97" y="132"/>
                  </a:cubicBezTo>
                  <a:cubicBezTo>
                    <a:pt x="95" y="132"/>
                    <a:pt x="93" y="132"/>
                    <a:pt x="91" y="132"/>
                  </a:cubicBezTo>
                  <a:cubicBezTo>
                    <a:pt x="88" y="132"/>
                    <a:pt x="88" y="132"/>
                    <a:pt x="88" y="132"/>
                  </a:cubicBezTo>
                  <a:cubicBezTo>
                    <a:pt x="0" y="221"/>
                    <a:pt x="0" y="221"/>
                    <a:pt x="0" y="221"/>
                  </a:cubicBezTo>
                  <a:cubicBezTo>
                    <a:pt x="12" y="232"/>
                    <a:pt x="12" y="232"/>
                    <a:pt x="12" y="232"/>
                  </a:cubicBezTo>
                  <a:lnTo>
                    <a:pt x="95" y="148"/>
                  </a:lnTo>
                  <a:close/>
                  <a:moveTo>
                    <a:pt x="326" y="161"/>
                  </a:moveTo>
                  <a:cubicBezTo>
                    <a:pt x="276" y="212"/>
                    <a:pt x="276" y="212"/>
                    <a:pt x="276" y="212"/>
                  </a:cubicBezTo>
                  <a:cubicBezTo>
                    <a:pt x="274" y="214"/>
                    <a:pt x="270" y="214"/>
                    <a:pt x="268" y="212"/>
                  </a:cubicBezTo>
                  <a:cubicBezTo>
                    <a:pt x="236" y="180"/>
                    <a:pt x="236" y="180"/>
                    <a:pt x="236" y="180"/>
                  </a:cubicBezTo>
                  <a:cubicBezTo>
                    <a:pt x="294" y="122"/>
                    <a:pt x="294" y="122"/>
                    <a:pt x="294" y="122"/>
                  </a:cubicBezTo>
                  <a:cubicBezTo>
                    <a:pt x="326" y="154"/>
                    <a:pt x="326" y="154"/>
                    <a:pt x="326" y="154"/>
                  </a:cubicBezTo>
                  <a:cubicBezTo>
                    <a:pt x="328" y="156"/>
                    <a:pt x="328" y="159"/>
                    <a:pt x="326" y="161"/>
                  </a:cubicBezTo>
                  <a:close/>
                  <a:moveTo>
                    <a:pt x="185" y="102"/>
                  </a:moveTo>
                  <a:cubicBezTo>
                    <a:pt x="230" y="57"/>
                    <a:pt x="230" y="57"/>
                    <a:pt x="230" y="57"/>
                  </a:cubicBezTo>
                  <a:cubicBezTo>
                    <a:pt x="283" y="111"/>
                    <a:pt x="283" y="111"/>
                    <a:pt x="283" y="111"/>
                  </a:cubicBezTo>
                  <a:cubicBezTo>
                    <a:pt x="260" y="134"/>
                    <a:pt x="260" y="134"/>
                    <a:pt x="260" y="134"/>
                  </a:cubicBezTo>
                  <a:cubicBezTo>
                    <a:pt x="217" y="91"/>
                    <a:pt x="217" y="91"/>
                    <a:pt x="217" y="91"/>
                  </a:cubicBezTo>
                  <a:cubicBezTo>
                    <a:pt x="206" y="102"/>
                    <a:pt x="206" y="102"/>
                    <a:pt x="206" y="102"/>
                  </a:cubicBezTo>
                  <a:cubicBezTo>
                    <a:pt x="248" y="145"/>
                    <a:pt x="248" y="145"/>
                    <a:pt x="248" y="145"/>
                  </a:cubicBezTo>
                  <a:cubicBezTo>
                    <a:pt x="225" y="169"/>
                    <a:pt x="225" y="169"/>
                    <a:pt x="225" y="169"/>
                  </a:cubicBezTo>
                  <a:cubicBezTo>
                    <a:pt x="171" y="115"/>
                    <a:pt x="171" y="115"/>
                    <a:pt x="171" y="115"/>
                  </a:cubicBezTo>
                  <a:cubicBezTo>
                    <a:pt x="175" y="111"/>
                    <a:pt x="180" y="107"/>
                    <a:pt x="185" y="1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noEditPoints="1"/>
            </p:cNvSpPr>
            <p:nvPr/>
          </p:nvSpPr>
          <p:spPr bwMode="auto">
            <a:xfrm>
              <a:off x="2568576" y="2981325"/>
              <a:ext cx="344488" cy="425450"/>
            </a:xfrm>
            <a:custGeom>
              <a:avLst/>
              <a:gdLst>
                <a:gd name="T0" fmla="*/ 12 w 288"/>
                <a:gd name="T1" fmla="*/ 354 h 354"/>
                <a:gd name="T2" fmla="*/ 108 w 288"/>
                <a:gd name="T3" fmla="*/ 256 h 354"/>
                <a:gd name="T4" fmla="*/ 107 w 288"/>
                <a:gd name="T5" fmla="*/ 252 h 354"/>
                <a:gd name="T6" fmla="*/ 120 w 288"/>
                <a:gd name="T7" fmla="*/ 186 h 354"/>
                <a:gd name="T8" fmla="*/ 167 w 288"/>
                <a:gd name="T9" fmla="*/ 180 h 354"/>
                <a:gd name="T10" fmla="*/ 243 w 288"/>
                <a:gd name="T11" fmla="*/ 104 h 354"/>
                <a:gd name="T12" fmla="*/ 263 w 288"/>
                <a:gd name="T13" fmla="*/ 104 h 354"/>
                <a:gd name="T14" fmla="*/ 263 w 288"/>
                <a:gd name="T15" fmla="*/ 124 h 354"/>
                <a:gd name="T16" fmla="*/ 241 w 288"/>
                <a:gd name="T17" fmla="*/ 146 h 354"/>
                <a:gd name="T18" fmla="*/ 253 w 288"/>
                <a:gd name="T19" fmla="*/ 157 h 354"/>
                <a:gd name="T20" fmla="*/ 274 w 288"/>
                <a:gd name="T21" fmla="*/ 136 h 354"/>
                <a:gd name="T22" fmla="*/ 275 w 288"/>
                <a:gd name="T23" fmla="*/ 93 h 354"/>
                <a:gd name="T24" fmla="*/ 232 w 288"/>
                <a:gd name="T25" fmla="*/ 92 h 354"/>
                <a:gd name="T26" fmla="*/ 209 w 288"/>
                <a:gd name="T27" fmla="*/ 116 h 354"/>
                <a:gd name="T28" fmla="*/ 127 w 288"/>
                <a:gd name="T29" fmla="*/ 34 h 354"/>
                <a:gd name="T30" fmla="*/ 27 w 288"/>
                <a:gd name="T31" fmla="*/ 1 h 354"/>
                <a:gd name="T32" fmla="*/ 16 w 288"/>
                <a:gd name="T33" fmla="*/ 4 h 354"/>
                <a:gd name="T34" fmla="*/ 14 w 288"/>
                <a:gd name="T35" fmla="*/ 14 h 354"/>
                <a:gd name="T36" fmla="*/ 46 w 288"/>
                <a:gd name="T37" fmla="*/ 115 h 354"/>
                <a:gd name="T38" fmla="*/ 65 w 288"/>
                <a:gd name="T39" fmla="*/ 133 h 354"/>
                <a:gd name="T40" fmla="*/ 65 w 288"/>
                <a:gd name="T41" fmla="*/ 133 h 354"/>
                <a:gd name="T42" fmla="*/ 108 w 288"/>
                <a:gd name="T43" fmla="*/ 176 h 354"/>
                <a:gd name="T44" fmla="*/ 91 w 288"/>
                <a:gd name="T45" fmla="*/ 250 h 354"/>
                <a:gd name="T46" fmla="*/ 0 w 288"/>
                <a:gd name="T47" fmla="*/ 343 h 354"/>
                <a:gd name="T48" fmla="*/ 12 w 288"/>
                <a:gd name="T49" fmla="*/ 354 h 354"/>
                <a:gd name="T50" fmla="*/ 36 w 288"/>
                <a:gd name="T51" fmla="*/ 31 h 354"/>
                <a:gd name="T52" fmla="*/ 44 w 288"/>
                <a:gd name="T53" fmla="*/ 24 h 354"/>
                <a:gd name="T54" fmla="*/ 111 w 288"/>
                <a:gd name="T55" fmla="*/ 46 h 354"/>
                <a:gd name="T56" fmla="*/ 100 w 288"/>
                <a:gd name="T57" fmla="*/ 53 h 354"/>
                <a:gd name="T58" fmla="*/ 90 w 288"/>
                <a:gd name="T59" fmla="*/ 78 h 354"/>
                <a:gd name="T60" fmla="*/ 65 w 288"/>
                <a:gd name="T61" fmla="*/ 87 h 354"/>
                <a:gd name="T62" fmla="*/ 58 w 288"/>
                <a:gd name="T63" fmla="*/ 98 h 354"/>
                <a:gd name="T64" fmla="*/ 36 w 288"/>
                <a:gd name="T65" fmla="*/ 31 h 354"/>
                <a:gd name="T66" fmla="*/ 76 w 288"/>
                <a:gd name="T67" fmla="*/ 99 h 354"/>
                <a:gd name="T68" fmla="*/ 100 w 288"/>
                <a:gd name="T69" fmla="*/ 99 h 354"/>
                <a:gd name="T70" fmla="*/ 151 w 288"/>
                <a:gd name="T71" fmla="*/ 150 h 354"/>
                <a:gd name="T72" fmla="*/ 162 w 288"/>
                <a:gd name="T73" fmla="*/ 139 h 354"/>
                <a:gd name="T74" fmla="*/ 111 w 288"/>
                <a:gd name="T75" fmla="*/ 87 h 354"/>
                <a:gd name="T76" fmla="*/ 111 w 288"/>
                <a:gd name="T77" fmla="*/ 64 h 354"/>
                <a:gd name="T78" fmla="*/ 134 w 288"/>
                <a:gd name="T79" fmla="*/ 64 h 354"/>
                <a:gd name="T80" fmla="*/ 197 w 288"/>
                <a:gd name="T81" fmla="*/ 127 h 354"/>
                <a:gd name="T82" fmla="*/ 155 w 288"/>
                <a:gd name="T83" fmla="*/ 169 h 354"/>
                <a:gd name="T84" fmla="*/ 123 w 288"/>
                <a:gd name="T85" fmla="*/ 169 h 354"/>
                <a:gd name="T86" fmla="*/ 122 w 288"/>
                <a:gd name="T87" fmla="*/ 168 h 354"/>
                <a:gd name="T88" fmla="*/ 76 w 288"/>
                <a:gd name="T89" fmla="*/ 122 h 354"/>
                <a:gd name="T90" fmla="*/ 76 w 288"/>
                <a:gd name="T91" fmla="*/ 99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8" h="354">
                  <a:moveTo>
                    <a:pt x="12" y="354"/>
                  </a:moveTo>
                  <a:cubicBezTo>
                    <a:pt x="108" y="256"/>
                    <a:pt x="108" y="256"/>
                    <a:pt x="108" y="256"/>
                  </a:cubicBezTo>
                  <a:cubicBezTo>
                    <a:pt x="107" y="252"/>
                    <a:pt x="107" y="252"/>
                    <a:pt x="107" y="252"/>
                  </a:cubicBezTo>
                  <a:cubicBezTo>
                    <a:pt x="105" y="231"/>
                    <a:pt x="109" y="209"/>
                    <a:pt x="120" y="186"/>
                  </a:cubicBezTo>
                  <a:cubicBezTo>
                    <a:pt x="135" y="195"/>
                    <a:pt x="154" y="193"/>
                    <a:pt x="167" y="180"/>
                  </a:cubicBezTo>
                  <a:cubicBezTo>
                    <a:pt x="243" y="104"/>
                    <a:pt x="243" y="104"/>
                    <a:pt x="243" y="104"/>
                  </a:cubicBezTo>
                  <a:cubicBezTo>
                    <a:pt x="251" y="97"/>
                    <a:pt x="259" y="99"/>
                    <a:pt x="263" y="104"/>
                  </a:cubicBezTo>
                  <a:cubicBezTo>
                    <a:pt x="268" y="109"/>
                    <a:pt x="270" y="117"/>
                    <a:pt x="263" y="124"/>
                  </a:cubicBezTo>
                  <a:cubicBezTo>
                    <a:pt x="241" y="146"/>
                    <a:pt x="241" y="146"/>
                    <a:pt x="241" y="146"/>
                  </a:cubicBezTo>
                  <a:cubicBezTo>
                    <a:pt x="253" y="157"/>
                    <a:pt x="253" y="157"/>
                    <a:pt x="253" y="157"/>
                  </a:cubicBezTo>
                  <a:cubicBezTo>
                    <a:pt x="274" y="136"/>
                    <a:pt x="274" y="136"/>
                    <a:pt x="274" y="136"/>
                  </a:cubicBezTo>
                  <a:cubicBezTo>
                    <a:pt x="288" y="122"/>
                    <a:pt x="285" y="104"/>
                    <a:pt x="275" y="93"/>
                  </a:cubicBezTo>
                  <a:cubicBezTo>
                    <a:pt x="265" y="82"/>
                    <a:pt x="246" y="79"/>
                    <a:pt x="232" y="92"/>
                  </a:cubicBezTo>
                  <a:cubicBezTo>
                    <a:pt x="209" y="116"/>
                    <a:pt x="209" y="116"/>
                    <a:pt x="209" y="116"/>
                  </a:cubicBezTo>
                  <a:cubicBezTo>
                    <a:pt x="127" y="34"/>
                    <a:pt x="127" y="34"/>
                    <a:pt x="127" y="34"/>
                  </a:cubicBezTo>
                  <a:cubicBezTo>
                    <a:pt x="27" y="1"/>
                    <a:pt x="27" y="1"/>
                    <a:pt x="27" y="1"/>
                  </a:cubicBezTo>
                  <a:cubicBezTo>
                    <a:pt x="23" y="0"/>
                    <a:pt x="19" y="1"/>
                    <a:pt x="16" y="4"/>
                  </a:cubicBezTo>
                  <a:cubicBezTo>
                    <a:pt x="14" y="7"/>
                    <a:pt x="13" y="11"/>
                    <a:pt x="14" y="14"/>
                  </a:cubicBezTo>
                  <a:cubicBezTo>
                    <a:pt x="46" y="115"/>
                    <a:pt x="46" y="115"/>
                    <a:pt x="46" y="115"/>
                  </a:cubicBezTo>
                  <a:cubicBezTo>
                    <a:pt x="65" y="133"/>
                    <a:pt x="65" y="133"/>
                    <a:pt x="65" y="133"/>
                  </a:cubicBezTo>
                  <a:cubicBezTo>
                    <a:pt x="65" y="133"/>
                    <a:pt x="65" y="133"/>
                    <a:pt x="65" y="133"/>
                  </a:cubicBezTo>
                  <a:cubicBezTo>
                    <a:pt x="108" y="176"/>
                    <a:pt x="108" y="176"/>
                    <a:pt x="108" y="176"/>
                  </a:cubicBezTo>
                  <a:cubicBezTo>
                    <a:pt x="94" y="201"/>
                    <a:pt x="89" y="226"/>
                    <a:pt x="91" y="250"/>
                  </a:cubicBezTo>
                  <a:cubicBezTo>
                    <a:pt x="0" y="343"/>
                    <a:pt x="0" y="343"/>
                    <a:pt x="0" y="343"/>
                  </a:cubicBezTo>
                  <a:lnTo>
                    <a:pt x="12" y="354"/>
                  </a:lnTo>
                  <a:close/>
                  <a:moveTo>
                    <a:pt x="36" y="31"/>
                  </a:moveTo>
                  <a:cubicBezTo>
                    <a:pt x="44" y="24"/>
                    <a:pt x="44" y="24"/>
                    <a:pt x="44" y="24"/>
                  </a:cubicBezTo>
                  <a:cubicBezTo>
                    <a:pt x="111" y="46"/>
                    <a:pt x="111" y="46"/>
                    <a:pt x="111" y="46"/>
                  </a:cubicBezTo>
                  <a:cubicBezTo>
                    <a:pt x="107" y="47"/>
                    <a:pt x="103" y="50"/>
                    <a:pt x="100" y="53"/>
                  </a:cubicBezTo>
                  <a:cubicBezTo>
                    <a:pt x="93" y="60"/>
                    <a:pt x="90" y="69"/>
                    <a:pt x="90" y="78"/>
                  </a:cubicBezTo>
                  <a:cubicBezTo>
                    <a:pt x="81" y="77"/>
                    <a:pt x="72" y="80"/>
                    <a:pt x="65" y="87"/>
                  </a:cubicBezTo>
                  <a:cubicBezTo>
                    <a:pt x="62" y="91"/>
                    <a:pt x="60" y="94"/>
                    <a:pt x="58" y="98"/>
                  </a:cubicBezTo>
                  <a:lnTo>
                    <a:pt x="36" y="31"/>
                  </a:lnTo>
                  <a:close/>
                  <a:moveTo>
                    <a:pt x="76" y="99"/>
                  </a:moveTo>
                  <a:cubicBezTo>
                    <a:pt x="83" y="92"/>
                    <a:pt x="93" y="92"/>
                    <a:pt x="100" y="99"/>
                  </a:cubicBezTo>
                  <a:cubicBezTo>
                    <a:pt x="151" y="150"/>
                    <a:pt x="151" y="150"/>
                    <a:pt x="151" y="150"/>
                  </a:cubicBezTo>
                  <a:cubicBezTo>
                    <a:pt x="162" y="139"/>
                    <a:pt x="162" y="139"/>
                    <a:pt x="162" y="139"/>
                  </a:cubicBezTo>
                  <a:cubicBezTo>
                    <a:pt x="111" y="87"/>
                    <a:pt x="111" y="87"/>
                    <a:pt x="111" y="87"/>
                  </a:cubicBezTo>
                  <a:cubicBezTo>
                    <a:pt x="105" y="81"/>
                    <a:pt x="105" y="70"/>
                    <a:pt x="111" y="64"/>
                  </a:cubicBezTo>
                  <a:cubicBezTo>
                    <a:pt x="118" y="58"/>
                    <a:pt x="128" y="58"/>
                    <a:pt x="134" y="64"/>
                  </a:cubicBezTo>
                  <a:cubicBezTo>
                    <a:pt x="197" y="127"/>
                    <a:pt x="197" y="127"/>
                    <a:pt x="197" y="127"/>
                  </a:cubicBezTo>
                  <a:cubicBezTo>
                    <a:pt x="155" y="169"/>
                    <a:pt x="155" y="169"/>
                    <a:pt x="155" y="169"/>
                  </a:cubicBezTo>
                  <a:cubicBezTo>
                    <a:pt x="146" y="178"/>
                    <a:pt x="132" y="178"/>
                    <a:pt x="123" y="169"/>
                  </a:cubicBezTo>
                  <a:cubicBezTo>
                    <a:pt x="122" y="168"/>
                    <a:pt x="122" y="168"/>
                    <a:pt x="122" y="168"/>
                  </a:cubicBezTo>
                  <a:cubicBezTo>
                    <a:pt x="76" y="122"/>
                    <a:pt x="76" y="122"/>
                    <a:pt x="76" y="122"/>
                  </a:cubicBezTo>
                  <a:cubicBezTo>
                    <a:pt x="70" y="116"/>
                    <a:pt x="70" y="105"/>
                    <a:pt x="76" y="9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5" name="Group 14"/>
          <p:cNvGrpSpPr/>
          <p:nvPr/>
        </p:nvGrpSpPr>
        <p:grpSpPr>
          <a:xfrm>
            <a:off x="2355210" y="2176820"/>
            <a:ext cx="1062830" cy="1071702"/>
            <a:chOff x="5487987" y="2019439"/>
            <a:chExt cx="630237" cy="654050"/>
          </a:xfrm>
        </p:grpSpPr>
        <p:sp>
          <p:nvSpPr>
            <p:cNvPr id="16" name="Freeform 165"/>
            <p:cNvSpPr>
              <a:spLocks/>
            </p:cNvSpPr>
            <p:nvPr/>
          </p:nvSpPr>
          <p:spPr bwMode="auto">
            <a:xfrm>
              <a:off x="6005512" y="2019439"/>
              <a:ext cx="112712" cy="90488"/>
            </a:xfrm>
            <a:custGeom>
              <a:avLst/>
              <a:gdLst>
                <a:gd name="T0" fmla="*/ 0 w 40"/>
                <a:gd name="T1" fmla="*/ 32 h 32"/>
                <a:gd name="T2" fmla="*/ 0 w 40"/>
                <a:gd name="T3" fmla="*/ 20 h 32"/>
                <a:gd name="T4" fmla="*/ 20 w 40"/>
                <a:gd name="T5" fmla="*/ 0 h 32"/>
                <a:gd name="T6" fmla="*/ 20 w 40"/>
                <a:gd name="T7" fmla="*/ 0 h 32"/>
                <a:gd name="T8" fmla="*/ 40 w 40"/>
                <a:gd name="T9" fmla="*/ 20 h 32"/>
                <a:gd name="T10" fmla="*/ 40 w 40"/>
                <a:gd name="T11" fmla="*/ 32 h 32"/>
                <a:gd name="T12" fmla="*/ 16 w 40"/>
                <a:gd name="T13" fmla="*/ 32 h 32"/>
              </a:gdLst>
              <a:ahLst/>
              <a:cxnLst>
                <a:cxn ang="0">
                  <a:pos x="T0" y="T1"/>
                </a:cxn>
                <a:cxn ang="0">
                  <a:pos x="T2" y="T3"/>
                </a:cxn>
                <a:cxn ang="0">
                  <a:pos x="T4" y="T5"/>
                </a:cxn>
                <a:cxn ang="0">
                  <a:pos x="T6" y="T7"/>
                </a:cxn>
                <a:cxn ang="0">
                  <a:pos x="T8" y="T9"/>
                </a:cxn>
                <a:cxn ang="0">
                  <a:pos x="T10" y="T11"/>
                </a:cxn>
                <a:cxn ang="0">
                  <a:pos x="T12" y="T13"/>
                </a:cxn>
              </a:cxnLst>
              <a:rect l="0" t="0" r="r" b="b"/>
              <a:pathLst>
                <a:path w="40" h="32">
                  <a:moveTo>
                    <a:pt x="0" y="32"/>
                  </a:moveTo>
                  <a:cubicBezTo>
                    <a:pt x="0" y="20"/>
                    <a:pt x="0" y="20"/>
                    <a:pt x="0" y="20"/>
                  </a:cubicBezTo>
                  <a:cubicBezTo>
                    <a:pt x="0" y="9"/>
                    <a:pt x="9" y="0"/>
                    <a:pt x="20" y="0"/>
                  </a:cubicBezTo>
                  <a:cubicBezTo>
                    <a:pt x="20" y="0"/>
                    <a:pt x="20" y="0"/>
                    <a:pt x="20" y="0"/>
                  </a:cubicBezTo>
                  <a:cubicBezTo>
                    <a:pt x="31" y="0"/>
                    <a:pt x="40" y="9"/>
                    <a:pt x="40" y="20"/>
                  </a:cubicBezTo>
                  <a:cubicBezTo>
                    <a:pt x="40" y="32"/>
                    <a:pt x="40" y="32"/>
                    <a:pt x="40" y="32"/>
                  </a:cubicBezTo>
                  <a:cubicBezTo>
                    <a:pt x="16" y="32"/>
                    <a:pt x="16" y="32"/>
                    <a:pt x="16" y="32"/>
                  </a:cubicBezTo>
                </a:path>
              </a:pathLst>
            </a:custGeom>
            <a:noFill/>
            <a:ln w="38100" cap="rnd">
              <a:solidFill>
                <a:schemeClr val="bg1">
                  <a:lumMod val="1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66"/>
            <p:cNvSpPr>
              <a:spLocks/>
            </p:cNvSpPr>
            <p:nvPr/>
          </p:nvSpPr>
          <p:spPr bwMode="auto">
            <a:xfrm>
              <a:off x="5576887" y="2019439"/>
              <a:ext cx="495300" cy="563563"/>
            </a:xfrm>
            <a:custGeom>
              <a:avLst/>
              <a:gdLst>
                <a:gd name="T0" fmla="*/ 0 w 176"/>
                <a:gd name="T1" fmla="*/ 200 h 200"/>
                <a:gd name="T2" fmla="*/ 0 w 176"/>
                <a:gd name="T3" fmla="*/ 32 h 200"/>
                <a:gd name="T4" fmla="*/ 32 w 176"/>
                <a:gd name="T5" fmla="*/ 0 h 200"/>
                <a:gd name="T6" fmla="*/ 176 w 176"/>
                <a:gd name="T7" fmla="*/ 0 h 200"/>
              </a:gdLst>
              <a:ahLst/>
              <a:cxnLst>
                <a:cxn ang="0">
                  <a:pos x="T0" y="T1"/>
                </a:cxn>
                <a:cxn ang="0">
                  <a:pos x="T2" y="T3"/>
                </a:cxn>
                <a:cxn ang="0">
                  <a:pos x="T4" y="T5"/>
                </a:cxn>
                <a:cxn ang="0">
                  <a:pos x="T6" y="T7"/>
                </a:cxn>
              </a:cxnLst>
              <a:rect l="0" t="0" r="r" b="b"/>
              <a:pathLst>
                <a:path w="176" h="200">
                  <a:moveTo>
                    <a:pt x="0" y="200"/>
                  </a:moveTo>
                  <a:cubicBezTo>
                    <a:pt x="0" y="32"/>
                    <a:pt x="0" y="32"/>
                    <a:pt x="0" y="32"/>
                  </a:cubicBezTo>
                  <a:cubicBezTo>
                    <a:pt x="0" y="14"/>
                    <a:pt x="14" y="0"/>
                    <a:pt x="32" y="0"/>
                  </a:cubicBezTo>
                  <a:cubicBezTo>
                    <a:pt x="176" y="0"/>
                    <a:pt x="176" y="0"/>
                    <a:pt x="176" y="0"/>
                  </a:cubicBezTo>
                </a:path>
              </a:pathLst>
            </a:custGeom>
            <a:noFill/>
            <a:ln w="38100" cap="rnd">
              <a:solidFill>
                <a:schemeClr val="bg1">
                  <a:lumMod val="1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67"/>
            <p:cNvSpPr>
              <a:spLocks/>
            </p:cNvSpPr>
            <p:nvPr/>
          </p:nvSpPr>
          <p:spPr bwMode="auto">
            <a:xfrm>
              <a:off x="5487987" y="2403614"/>
              <a:ext cx="517525" cy="269875"/>
            </a:xfrm>
            <a:custGeom>
              <a:avLst/>
              <a:gdLst>
                <a:gd name="T0" fmla="*/ 184 w 184"/>
                <a:gd name="T1" fmla="*/ 0 h 96"/>
                <a:gd name="T2" fmla="*/ 184 w 184"/>
                <a:gd name="T3" fmla="*/ 64 h 96"/>
                <a:gd name="T4" fmla="*/ 184 w 184"/>
                <a:gd name="T5" fmla="*/ 76 h 96"/>
                <a:gd name="T6" fmla="*/ 164 w 184"/>
                <a:gd name="T7" fmla="*/ 96 h 96"/>
                <a:gd name="T8" fmla="*/ 164 w 184"/>
                <a:gd name="T9" fmla="*/ 96 h 96"/>
                <a:gd name="T10" fmla="*/ 144 w 184"/>
                <a:gd name="T11" fmla="*/ 76 h 96"/>
                <a:gd name="T12" fmla="*/ 144 w 184"/>
                <a:gd name="T13" fmla="*/ 64 h 96"/>
                <a:gd name="T14" fmla="*/ 0 w 184"/>
                <a:gd name="T15" fmla="*/ 64 h 96"/>
                <a:gd name="T16" fmla="*/ 0 w 184"/>
                <a:gd name="T17" fmla="*/ 76 h 96"/>
                <a:gd name="T18" fmla="*/ 20 w 184"/>
                <a:gd name="T19" fmla="*/ 96 h 96"/>
                <a:gd name="T20" fmla="*/ 160 w 184"/>
                <a:gd name="T21"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4" h="96">
                  <a:moveTo>
                    <a:pt x="184" y="0"/>
                  </a:moveTo>
                  <a:cubicBezTo>
                    <a:pt x="184" y="64"/>
                    <a:pt x="184" y="64"/>
                    <a:pt x="184" y="64"/>
                  </a:cubicBezTo>
                  <a:cubicBezTo>
                    <a:pt x="184" y="76"/>
                    <a:pt x="184" y="76"/>
                    <a:pt x="184" y="76"/>
                  </a:cubicBezTo>
                  <a:cubicBezTo>
                    <a:pt x="184" y="87"/>
                    <a:pt x="175" y="96"/>
                    <a:pt x="164" y="96"/>
                  </a:cubicBezTo>
                  <a:cubicBezTo>
                    <a:pt x="164" y="96"/>
                    <a:pt x="164" y="96"/>
                    <a:pt x="164" y="96"/>
                  </a:cubicBezTo>
                  <a:cubicBezTo>
                    <a:pt x="153" y="96"/>
                    <a:pt x="144" y="87"/>
                    <a:pt x="144" y="76"/>
                  </a:cubicBezTo>
                  <a:cubicBezTo>
                    <a:pt x="144" y="64"/>
                    <a:pt x="144" y="64"/>
                    <a:pt x="144" y="64"/>
                  </a:cubicBezTo>
                  <a:cubicBezTo>
                    <a:pt x="0" y="64"/>
                    <a:pt x="0" y="64"/>
                    <a:pt x="0" y="64"/>
                  </a:cubicBezTo>
                  <a:cubicBezTo>
                    <a:pt x="0" y="76"/>
                    <a:pt x="0" y="76"/>
                    <a:pt x="0" y="76"/>
                  </a:cubicBezTo>
                  <a:cubicBezTo>
                    <a:pt x="0" y="87"/>
                    <a:pt x="9" y="96"/>
                    <a:pt x="20" y="96"/>
                  </a:cubicBezTo>
                  <a:cubicBezTo>
                    <a:pt x="160" y="96"/>
                    <a:pt x="160" y="96"/>
                    <a:pt x="160" y="96"/>
                  </a:cubicBezTo>
                </a:path>
              </a:pathLst>
            </a:custGeom>
            <a:noFill/>
            <a:ln w="38100" cap="rnd">
              <a:solidFill>
                <a:schemeClr val="bg1">
                  <a:lumMod val="1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168"/>
            <p:cNvSpPr>
              <a:spLocks noChangeShapeType="1"/>
            </p:cNvSpPr>
            <p:nvPr/>
          </p:nvSpPr>
          <p:spPr bwMode="auto">
            <a:xfrm>
              <a:off x="6005512" y="2109926"/>
              <a:ext cx="0" cy="68263"/>
            </a:xfrm>
            <a:prstGeom prst="line">
              <a:avLst/>
            </a:prstGeom>
            <a:noFill/>
            <a:ln w="38100" cap="rnd">
              <a:solidFill>
                <a:schemeClr val="bg1">
                  <a:lumMod val="1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169"/>
            <p:cNvSpPr>
              <a:spLocks noChangeShapeType="1"/>
            </p:cNvSpPr>
            <p:nvPr/>
          </p:nvSpPr>
          <p:spPr bwMode="auto">
            <a:xfrm>
              <a:off x="5634037" y="2189301"/>
              <a:ext cx="247650" cy="0"/>
            </a:xfrm>
            <a:prstGeom prst="line">
              <a:avLst/>
            </a:prstGeom>
            <a:noFill/>
            <a:ln w="38100" cap="flat">
              <a:solidFill>
                <a:schemeClr val="bg1">
                  <a:lumMod val="10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170"/>
            <p:cNvSpPr>
              <a:spLocks noChangeShapeType="1"/>
            </p:cNvSpPr>
            <p:nvPr/>
          </p:nvSpPr>
          <p:spPr bwMode="auto">
            <a:xfrm>
              <a:off x="5634037" y="2279789"/>
              <a:ext cx="247650" cy="0"/>
            </a:xfrm>
            <a:prstGeom prst="line">
              <a:avLst/>
            </a:prstGeom>
            <a:noFill/>
            <a:ln w="38100" cap="flat">
              <a:solidFill>
                <a:schemeClr val="bg1">
                  <a:lumMod val="10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171"/>
            <p:cNvSpPr>
              <a:spLocks noChangeShapeType="1"/>
            </p:cNvSpPr>
            <p:nvPr/>
          </p:nvSpPr>
          <p:spPr bwMode="auto">
            <a:xfrm>
              <a:off x="5634037" y="2368689"/>
              <a:ext cx="134937" cy="0"/>
            </a:xfrm>
            <a:prstGeom prst="line">
              <a:avLst/>
            </a:prstGeom>
            <a:noFill/>
            <a:ln w="38100" cap="flat">
              <a:solidFill>
                <a:schemeClr val="bg1">
                  <a:lumMod val="10000"/>
                </a:schemeClr>
              </a:solidFill>
              <a:prstDash val="solid"/>
              <a:miter lim="800000"/>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72"/>
            <p:cNvSpPr>
              <a:spLocks/>
            </p:cNvSpPr>
            <p:nvPr/>
          </p:nvSpPr>
          <p:spPr bwMode="auto">
            <a:xfrm>
              <a:off x="5791200" y="2186126"/>
              <a:ext cx="317500" cy="317500"/>
            </a:xfrm>
            <a:custGeom>
              <a:avLst/>
              <a:gdLst>
                <a:gd name="T0" fmla="*/ 27 w 113"/>
                <a:gd name="T1" fmla="*/ 103 h 113"/>
                <a:gd name="T2" fmla="*/ 0 w 113"/>
                <a:gd name="T3" fmla="*/ 113 h 113"/>
                <a:gd name="T4" fmla="*/ 10 w 113"/>
                <a:gd name="T5" fmla="*/ 86 h 113"/>
                <a:gd name="T6" fmla="*/ 91 w 113"/>
                <a:gd name="T7" fmla="*/ 5 h 113"/>
                <a:gd name="T8" fmla="*/ 109 w 113"/>
                <a:gd name="T9" fmla="*/ 4 h 113"/>
                <a:gd name="T10" fmla="*/ 109 w 113"/>
                <a:gd name="T11" fmla="*/ 4 h 113"/>
                <a:gd name="T12" fmla="*/ 108 w 113"/>
                <a:gd name="T13" fmla="*/ 22 h 113"/>
                <a:gd name="T14" fmla="*/ 27 w 113"/>
                <a:gd name="T15" fmla="*/ 103 h 11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3" h="113">
                  <a:moveTo>
                    <a:pt x="27" y="103"/>
                  </a:moveTo>
                  <a:cubicBezTo>
                    <a:pt x="0" y="113"/>
                    <a:pt x="0" y="113"/>
                    <a:pt x="0" y="113"/>
                  </a:cubicBezTo>
                  <a:cubicBezTo>
                    <a:pt x="10" y="86"/>
                    <a:pt x="10" y="86"/>
                    <a:pt x="10" y="86"/>
                  </a:cubicBezTo>
                  <a:cubicBezTo>
                    <a:pt x="91" y="5"/>
                    <a:pt x="91" y="5"/>
                    <a:pt x="91" y="5"/>
                  </a:cubicBezTo>
                  <a:cubicBezTo>
                    <a:pt x="96" y="0"/>
                    <a:pt x="104" y="0"/>
                    <a:pt x="109" y="4"/>
                  </a:cubicBezTo>
                  <a:cubicBezTo>
                    <a:pt x="109" y="4"/>
                    <a:pt x="109" y="4"/>
                    <a:pt x="109" y="4"/>
                  </a:cubicBezTo>
                  <a:cubicBezTo>
                    <a:pt x="113" y="9"/>
                    <a:pt x="113" y="17"/>
                    <a:pt x="108" y="22"/>
                  </a:cubicBezTo>
                  <a:lnTo>
                    <a:pt x="27" y="103"/>
                  </a:lnTo>
                  <a:close/>
                </a:path>
              </a:pathLst>
            </a:custGeom>
            <a:noFill/>
            <a:ln w="38100" cap="rnd">
              <a:solidFill>
                <a:schemeClr val="bg1">
                  <a:lumMod val="10000"/>
                </a:schemeClr>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173"/>
            <p:cNvSpPr>
              <a:spLocks noChangeShapeType="1"/>
            </p:cNvSpPr>
            <p:nvPr/>
          </p:nvSpPr>
          <p:spPr bwMode="auto">
            <a:xfrm>
              <a:off x="6021387" y="2225814"/>
              <a:ext cx="49212" cy="47625"/>
            </a:xfrm>
            <a:prstGeom prst="line">
              <a:avLst/>
            </a:prstGeom>
            <a:noFill/>
            <a:ln w="38100" cap="rnd">
              <a:solidFill>
                <a:schemeClr val="bg1">
                  <a:lumMod val="1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Line 174"/>
            <p:cNvSpPr>
              <a:spLocks noChangeShapeType="1"/>
            </p:cNvSpPr>
            <p:nvPr/>
          </p:nvSpPr>
          <p:spPr bwMode="auto">
            <a:xfrm>
              <a:off x="5827712" y="2419489"/>
              <a:ext cx="47625" cy="47625"/>
            </a:xfrm>
            <a:prstGeom prst="line">
              <a:avLst/>
            </a:prstGeom>
            <a:noFill/>
            <a:ln w="38100" cap="rnd">
              <a:solidFill>
                <a:schemeClr val="bg1">
                  <a:lumMod val="10000"/>
                </a:schemeClr>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6" name="Group 25"/>
          <p:cNvGrpSpPr/>
          <p:nvPr/>
        </p:nvGrpSpPr>
        <p:grpSpPr>
          <a:xfrm>
            <a:off x="2321272" y="5687938"/>
            <a:ext cx="1202990" cy="1282702"/>
            <a:chOff x="3513138" y="1730376"/>
            <a:chExt cx="609600" cy="620713"/>
          </a:xfrm>
        </p:grpSpPr>
        <p:sp>
          <p:nvSpPr>
            <p:cNvPr id="27" name="Freeform 460"/>
            <p:cNvSpPr>
              <a:spLocks/>
            </p:cNvSpPr>
            <p:nvPr/>
          </p:nvSpPr>
          <p:spPr bwMode="auto">
            <a:xfrm>
              <a:off x="3597275" y="1730376"/>
              <a:ext cx="465137" cy="161925"/>
            </a:xfrm>
            <a:custGeom>
              <a:avLst/>
              <a:gdLst>
                <a:gd name="T0" fmla="*/ 121 w 124"/>
                <a:gd name="T1" fmla="*/ 35 h 43"/>
                <a:gd name="T2" fmla="*/ 107 w 124"/>
                <a:gd name="T3" fmla="*/ 29 h 43"/>
                <a:gd name="T4" fmla="*/ 100 w 124"/>
                <a:gd name="T5" fmla="*/ 14 h 43"/>
                <a:gd name="T6" fmla="*/ 97 w 124"/>
                <a:gd name="T7" fmla="*/ 12 h 43"/>
                <a:gd name="T8" fmla="*/ 64 w 124"/>
                <a:gd name="T9" fmla="*/ 0 h 43"/>
                <a:gd name="T10" fmla="*/ 60 w 124"/>
                <a:gd name="T11" fmla="*/ 1 h 43"/>
                <a:gd name="T12" fmla="*/ 45 w 124"/>
                <a:gd name="T13" fmla="*/ 15 h 43"/>
                <a:gd name="T14" fmla="*/ 42 w 124"/>
                <a:gd name="T15" fmla="*/ 13 h 43"/>
                <a:gd name="T16" fmla="*/ 39 w 124"/>
                <a:gd name="T17" fmla="*/ 12 h 43"/>
                <a:gd name="T18" fmla="*/ 17 w 124"/>
                <a:gd name="T19" fmla="*/ 16 h 43"/>
                <a:gd name="T20" fmla="*/ 15 w 124"/>
                <a:gd name="T21" fmla="*/ 17 h 43"/>
                <a:gd name="T22" fmla="*/ 1 w 124"/>
                <a:gd name="T23" fmla="*/ 35 h 43"/>
                <a:gd name="T24" fmla="*/ 2 w 124"/>
                <a:gd name="T25" fmla="*/ 40 h 43"/>
                <a:gd name="T26" fmla="*/ 8 w 124"/>
                <a:gd name="T27" fmla="*/ 39 h 43"/>
                <a:gd name="T28" fmla="*/ 20 w 124"/>
                <a:gd name="T29" fmla="*/ 23 h 43"/>
                <a:gd name="T30" fmla="*/ 39 w 124"/>
                <a:gd name="T31" fmla="*/ 20 h 43"/>
                <a:gd name="T32" fmla="*/ 56 w 124"/>
                <a:gd name="T33" fmla="*/ 33 h 43"/>
                <a:gd name="T34" fmla="*/ 61 w 124"/>
                <a:gd name="T35" fmla="*/ 33 h 43"/>
                <a:gd name="T36" fmla="*/ 61 w 124"/>
                <a:gd name="T37" fmla="*/ 27 h 43"/>
                <a:gd name="T38" fmla="*/ 51 w 124"/>
                <a:gd name="T39" fmla="*/ 20 h 43"/>
                <a:gd name="T40" fmla="*/ 64 w 124"/>
                <a:gd name="T41" fmla="*/ 8 h 43"/>
                <a:gd name="T42" fmla="*/ 93 w 124"/>
                <a:gd name="T43" fmla="*/ 19 h 43"/>
                <a:gd name="T44" fmla="*/ 101 w 124"/>
                <a:gd name="T45" fmla="*/ 34 h 43"/>
                <a:gd name="T46" fmla="*/ 103 w 124"/>
                <a:gd name="T47" fmla="*/ 35 h 43"/>
                <a:gd name="T48" fmla="*/ 118 w 124"/>
                <a:gd name="T49" fmla="*/ 42 h 43"/>
                <a:gd name="T50" fmla="*/ 123 w 124"/>
                <a:gd name="T51" fmla="*/ 40 h 43"/>
                <a:gd name="T52" fmla="*/ 121 w 124"/>
                <a:gd name="T53" fmla="*/ 35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24" h="43">
                  <a:moveTo>
                    <a:pt x="121" y="35"/>
                  </a:moveTo>
                  <a:cubicBezTo>
                    <a:pt x="107" y="29"/>
                    <a:pt x="107" y="29"/>
                    <a:pt x="107" y="29"/>
                  </a:cubicBezTo>
                  <a:cubicBezTo>
                    <a:pt x="100" y="14"/>
                    <a:pt x="100" y="14"/>
                    <a:pt x="100" y="14"/>
                  </a:cubicBezTo>
                  <a:cubicBezTo>
                    <a:pt x="99" y="13"/>
                    <a:pt x="98" y="12"/>
                    <a:pt x="97" y="12"/>
                  </a:cubicBezTo>
                  <a:cubicBezTo>
                    <a:pt x="64" y="0"/>
                    <a:pt x="64" y="0"/>
                    <a:pt x="64" y="0"/>
                  </a:cubicBezTo>
                  <a:cubicBezTo>
                    <a:pt x="62" y="0"/>
                    <a:pt x="61" y="0"/>
                    <a:pt x="60" y="1"/>
                  </a:cubicBezTo>
                  <a:cubicBezTo>
                    <a:pt x="45" y="15"/>
                    <a:pt x="45" y="15"/>
                    <a:pt x="45" y="15"/>
                  </a:cubicBezTo>
                  <a:cubicBezTo>
                    <a:pt x="45" y="15"/>
                    <a:pt x="42" y="13"/>
                    <a:pt x="42" y="13"/>
                  </a:cubicBezTo>
                  <a:cubicBezTo>
                    <a:pt x="41" y="12"/>
                    <a:pt x="40" y="12"/>
                    <a:pt x="39" y="12"/>
                  </a:cubicBezTo>
                  <a:cubicBezTo>
                    <a:pt x="17" y="16"/>
                    <a:pt x="17" y="16"/>
                    <a:pt x="17" y="16"/>
                  </a:cubicBezTo>
                  <a:cubicBezTo>
                    <a:pt x="16" y="16"/>
                    <a:pt x="15" y="17"/>
                    <a:pt x="15" y="17"/>
                  </a:cubicBezTo>
                  <a:cubicBezTo>
                    <a:pt x="1" y="35"/>
                    <a:pt x="1" y="35"/>
                    <a:pt x="1" y="35"/>
                  </a:cubicBezTo>
                  <a:cubicBezTo>
                    <a:pt x="0" y="37"/>
                    <a:pt x="1" y="39"/>
                    <a:pt x="2" y="40"/>
                  </a:cubicBezTo>
                  <a:cubicBezTo>
                    <a:pt x="4" y="41"/>
                    <a:pt x="6" y="41"/>
                    <a:pt x="8" y="39"/>
                  </a:cubicBezTo>
                  <a:cubicBezTo>
                    <a:pt x="9" y="38"/>
                    <a:pt x="20" y="23"/>
                    <a:pt x="20" y="23"/>
                  </a:cubicBezTo>
                  <a:cubicBezTo>
                    <a:pt x="39" y="20"/>
                    <a:pt x="39" y="20"/>
                    <a:pt x="39" y="20"/>
                  </a:cubicBezTo>
                  <a:cubicBezTo>
                    <a:pt x="56" y="33"/>
                    <a:pt x="56" y="33"/>
                    <a:pt x="56" y="33"/>
                  </a:cubicBezTo>
                  <a:cubicBezTo>
                    <a:pt x="57" y="35"/>
                    <a:pt x="60" y="34"/>
                    <a:pt x="61" y="33"/>
                  </a:cubicBezTo>
                  <a:cubicBezTo>
                    <a:pt x="63" y="31"/>
                    <a:pt x="62" y="29"/>
                    <a:pt x="61" y="27"/>
                  </a:cubicBezTo>
                  <a:cubicBezTo>
                    <a:pt x="51" y="20"/>
                    <a:pt x="51" y="20"/>
                    <a:pt x="51" y="20"/>
                  </a:cubicBezTo>
                  <a:cubicBezTo>
                    <a:pt x="64" y="8"/>
                    <a:pt x="64" y="8"/>
                    <a:pt x="64" y="8"/>
                  </a:cubicBezTo>
                  <a:cubicBezTo>
                    <a:pt x="93" y="19"/>
                    <a:pt x="93" y="19"/>
                    <a:pt x="93" y="19"/>
                  </a:cubicBezTo>
                  <a:cubicBezTo>
                    <a:pt x="101" y="34"/>
                    <a:pt x="101" y="34"/>
                    <a:pt x="101" y="34"/>
                  </a:cubicBezTo>
                  <a:cubicBezTo>
                    <a:pt x="101" y="34"/>
                    <a:pt x="102" y="35"/>
                    <a:pt x="103" y="35"/>
                  </a:cubicBezTo>
                  <a:cubicBezTo>
                    <a:pt x="103" y="35"/>
                    <a:pt x="115" y="41"/>
                    <a:pt x="118" y="42"/>
                  </a:cubicBezTo>
                  <a:cubicBezTo>
                    <a:pt x="120" y="43"/>
                    <a:pt x="122" y="41"/>
                    <a:pt x="123" y="40"/>
                  </a:cubicBezTo>
                  <a:cubicBezTo>
                    <a:pt x="124" y="38"/>
                    <a:pt x="123" y="36"/>
                    <a:pt x="121" y="35"/>
                  </a:cubicBezTo>
                  <a:close/>
                </a:path>
              </a:pathLst>
            </a:custGeom>
            <a:noFill/>
            <a:ln w="38100" cap="flat">
              <a:solidFill>
                <a:schemeClr val="bg1">
                  <a:lumMod val="1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461"/>
            <p:cNvSpPr>
              <a:spLocks/>
            </p:cNvSpPr>
            <p:nvPr/>
          </p:nvSpPr>
          <p:spPr bwMode="auto">
            <a:xfrm>
              <a:off x="3513138" y="1917701"/>
              <a:ext cx="609600" cy="357188"/>
            </a:xfrm>
            <a:custGeom>
              <a:avLst/>
              <a:gdLst>
                <a:gd name="T0" fmla="*/ 158 w 162"/>
                <a:gd name="T1" fmla="*/ 0 h 95"/>
                <a:gd name="T2" fmla="*/ 4 w 162"/>
                <a:gd name="T3" fmla="*/ 0 h 95"/>
                <a:gd name="T4" fmla="*/ 0 w 162"/>
                <a:gd name="T5" fmla="*/ 4 h 95"/>
                <a:gd name="T6" fmla="*/ 0 w 162"/>
                <a:gd name="T7" fmla="*/ 17 h 95"/>
                <a:gd name="T8" fmla="*/ 4 w 162"/>
                <a:gd name="T9" fmla="*/ 21 h 95"/>
                <a:gd name="T10" fmla="*/ 38 w 162"/>
                <a:gd name="T11" fmla="*/ 21 h 95"/>
                <a:gd name="T12" fmla="*/ 42 w 162"/>
                <a:gd name="T13" fmla="*/ 24 h 95"/>
                <a:gd name="T14" fmla="*/ 38 w 162"/>
                <a:gd name="T15" fmla="*/ 27 h 95"/>
                <a:gd name="T16" fmla="*/ 12 w 162"/>
                <a:gd name="T17" fmla="*/ 27 h 95"/>
                <a:gd name="T18" fmla="*/ 22 w 162"/>
                <a:gd name="T19" fmla="*/ 68 h 95"/>
                <a:gd name="T20" fmla="*/ 14 w 162"/>
                <a:gd name="T21" fmla="*/ 68 h 95"/>
                <a:gd name="T22" fmla="*/ 10 w 162"/>
                <a:gd name="T23" fmla="*/ 72 h 95"/>
                <a:gd name="T24" fmla="*/ 10 w 162"/>
                <a:gd name="T25" fmla="*/ 91 h 95"/>
                <a:gd name="T26" fmla="*/ 14 w 162"/>
                <a:gd name="T27" fmla="*/ 95 h 95"/>
                <a:gd name="T28" fmla="*/ 24 w 162"/>
                <a:gd name="T29" fmla="*/ 95 h 95"/>
                <a:gd name="T30" fmla="*/ 51 w 162"/>
                <a:gd name="T31" fmla="*/ 68 h 95"/>
                <a:gd name="T32" fmla="*/ 77 w 162"/>
                <a:gd name="T33" fmla="*/ 95 h 95"/>
                <a:gd name="T34" fmla="*/ 86 w 162"/>
                <a:gd name="T35" fmla="*/ 95 h 95"/>
                <a:gd name="T36" fmla="*/ 112 w 162"/>
                <a:gd name="T37" fmla="*/ 68 h 95"/>
                <a:gd name="T38" fmla="*/ 139 w 162"/>
                <a:gd name="T39" fmla="*/ 95 h 95"/>
                <a:gd name="T40" fmla="*/ 147 w 162"/>
                <a:gd name="T41" fmla="*/ 95 h 95"/>
                <a:gd name="T42" fmla="*/ 151 w 162"/>
                <a:gd name="T43" fmla="*/ 91 h 95"/>
                <a:gd name="T44" fmla="*/ 151 w 162"/>
                <a:gd name="T45" fmla="*/ 72 h 95"/>
                <a:gd name="T46" fmla="*/ 147 w 162"/>
                <a:gd name="T47" fmla="*/ 68 h 95"/>
                <a:gd name="T48" fmla="*/ 141 w 162"/>
                <a:gd name="T49" fmla="*/ 68 h 95"/>
                <a:gd name="T50" fmla="*/ 152 w 162"/>
                <a:gd name="T51" fmla="*/ 21 h 95"/>
                <a:gd name="T52" fmla="*/ 158 w 162"/>
                <a:gd name="T53" fmla="*/ 21 h 95"/>
                <a:gd name="T54" fmla="*/ 162 w 162"/>
                <a:gd name="T55" fmla="*/ 17 h 95"/>
                <a:gd name="T56" fmla="*/ 162 w 162"/>
                <a:gd name="T57" fmla="*/ 4 h 95"/>
                <a:gd name="T58" fmla="*/ 158 w 162"/>
                <a:gd name="T59" fmla="*/ 0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62" h="95">
                  <a:moveTo>
                    <a:pt x="158" y="0"/>
                  </a:moveTo>
                  <a:cubicBezTo>
                    <a:pt x="4" y="0"/>
                    <a:pt x="4" y="0"/>
                    <a:pt x="4" y="0"/>
                  </a:cubicBezTo>
                  <a:cubicBezTo>
                    <a:pt x="2" y="0"/>
                    <a:pt x="0" y="2"/>
                    <a:pt x="0" y="4"/>
                  </a:cubicBezTo>
                  <a:cubicBezTo>
                    <a:pt x="0" y="17"/>
                    <a:pt x="0" y="17"/>
                    <a:pt x="0" y="17"/>
                  </a:cubicBezTo>
                  <a:cubicBezTo>
                    <a:pt x="0" y="19"/>
                    <a:pt x="2" y="21"/>
                    <a:pt x="4" y="21"/>
                  </a:cubicBezTo>
                  <a:cubicBezTo>
                    <a:pt x="38" y="21"/>
                    <a:pt x="38" y="21"/>
                    <a:pt x="38" y="21"/>
                  </a:cubicBezTo>
                  <a:cubicBezTo>
                    <a:pt x="40" y="21"/>
                    <a:pt x="42" y="22"/>
                    <a:pt x="42" y="24"/>
                  </a:cubicBezTo>
                  <a:cubicBezTo>
                    <a:pt x="42" y="26"/>
                    <a:pt x="40" y="27"/>
                    <a:pt x="38" y="27"/>
                  </a:cubicBezTo>
                  <a:cubicBezTo>
                    <a:pt x="12" y="27"/>
                    <a:pt x="12" y="27"/>
                    <a:pt x="12" y="27"/>
                  </a:cubicBezTo>
                  <a:cubicBezTo>
                    <a:pt x="22" y="68"/>
                    <a:pt x="22" y="68"/>
                    <a:pt x="22" y="68"/>
                  </a:cubicBezTo>
                  <a:cubicBezTo>
                    <a:pt x="14" y="68"/>
                    <a:pt x="14" y="68"/>
                    <a:pt x="14" y="68"/>
                  </a:cubicBezTo>
                  <a:cubicBezTo>
                    <a:pt x="11" y="68"/>
                    <a:pt x="10" y="69"/>
                    <a:pt x="10" y="72"/>
                  </a:cubicBezTo>
                  <a:cubicBezTo>
                    <a:pt x="10" y="91"/>
                    <a:pt x="10" y="91"/>
                    <a:pt x="10" y="91"/>
                  </a:cubicBezTo>
                  <a:cubicBezTo>
                    <a:pt x="10" y="93"/>
                    <a:pt x="11" y="95"/>
                    <a:pt x="14" y="95"/>
                  </a:cubicBezTo>
                  <a:cubicBezTo>
                    <a:pt x="24" y="95"/>
                    <a:pt x="24" y="95"/>
                    <a:pt x="24" y="95"/>
                  </a:cubicBezTo>
                  <a:cubicBezTo>
                    <a:pt x="24" y="80"/>
                    <a:pt x="36" y="68"/>
                    <a:pt x="51" y="68"/>
                  </a:cubicBezTo>
                  <a:cubicBezTo>
                    <a:pt x="67" y="68"/>
                    <a:pt x="77" y="82"/>
                    <a:pt x="77" y="95"/>
                  </a:cubicBezTo>
                  <a:cubicBezTo>
                    <a:pt x="86" y="95"/>
                    <a:pt x="86" y="95"/>
                    <a:pt x="86" y="95"/>
                  </a:cubicBezTo>
                  <a:cubicBezTo>
                    <a:pt x="86" y="80"/>
                    <a:pt x="98" y="68"/>
                    <a:pt x="112" y="68"/>
                  </a:cubicBezTo>
                  <a:cubicBezTo>
                    <a:pt x="129" y="68"/>
                    <a:pt x="139" y="82"/>
                    <a:pt x="139" y="95"/>
                  </a:cubicBezTo>
                  <a:cubicBezTo>
                    <a:pt x="147" y="95"/>
                    <a:pt x="147" y="95"/>
                    <a:pt x="147" y="95"/>
                  </a:cubicBezTo>
                  <a:cubicBezTo>
                    <a:pt x="150" y="95"/>
                    <a:pt x="151" y="93"/>
                    <a:pt x="151" y="91"/>
                  </a:cubicBezTo>
                  <a:cubicBezTo>
                    <a:pt x="151" y="72"/>
                    <a:pt x="151" y="72"/>
                    <a:pt x="151" y="72"/>
                  </a:cubicBezTo>
                  <a:cubicBezTo>
                    <a:pt x="151" y="69"/>
                    <a:pt x="150" y="68"/>
                    <a:pt x="147" y="68"/>
                  </a:cubicBezTo>
                  <a:cubicBezTo>
                    <a:pt x="141" y="68"/>
                    <a:pt x="141" y="68"/>
                    <a:pt x="141" y="68"/>
                  </a:cubicBezTo>
                  <a:cubicBezTo>
                    <a:pt x="152" y="21"/>
                    <a:pt x="152" y="21"/>
                    <a:pt x="152" y="21"/>
                  </a:cubicBezTo>
                  <a:cubicBezTo>
                    <a:pt x="158" y="21"/>
                    <a:pt x="158" y="21"/>
                    <a:pt x="158" y="21"/>
                  </a:cubicBezTo>
                  <a:cubicBezTo>
                    <a:pt x="161" y="21"/>
                    <a:pt x="162" y="19"/>
                    <a:pt x="162" y="17"/>
                  </a:cubicBezTo>
                  <a:cubicBezTo>
                    <a:pt x="162" y="4"/>
                    <a:pt x="162" y="4"/>
                    <a:pt x="162" y="4"/>
                  </a:cubicBezTo>
                  <a:cubicBezTo>
                    <a:pt x="162" y="2"/>
                    <a:pt x="161" y="0"/>
                    <a:pt x="158" y="0"/>
                  </a:cubicBezTo>
                  <a:close/>
                </a:path>
              </a:pathLst>
            </a:custGeom>
            <a:noFill/>
            <a:ln w="38100" cap="flat">
              <a:solidFill>
                <a:schemeClr val="bg1">
                  <a:lumMod val="1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9" name="Freeform 462"/>
            <p:cNvSpPr>
              <a:spLocks noEditPoints="1"/>
            </p:cNvSpPr>
            <p:nvPr/>
          </p:nvSpPr>
          <p:spPr bwMode="auto">
            <a:xfrm>
              <a:off x="3625850" y="2200276"/>
              <a:ext cx="387350" cy="150813"/>
            </a:xfrm>
            <a:custGeom>
              <a:avLst/>
              <a:gdLst>
                <a:gd name="T0" fmla="*/ 21 w 103"/>
                <a:gd name="T1" fmla="*/ 0 h 40"/>
                <a:gd name="T2" fmla="*/ 0 w 103"/>
                <a:gd name="T3" fmla="*/ 20 h 40"/>
                <a:gd name="T4" fmla="*/ 21 w 103"/>
                <a:gd name="T5" fmla="*/ 40 h 40"/>
                <a:gd name="T6" fmla="*/ 41 w 103"/>
                <a:gd name="T7" fmla="*/ 20 h 40"/>
                <a:gd name="T8" fmla="*/ 21 w 103"/>
                <a:gd name="T9" fmla="*/ 0 h 40"/>
                <a:gd name="T10" fmla="*/ 21 w 103"/>
                <a:gd name="T11" fmla="*/ 28 h 40"/>
                <a:gd name="T12" fmla="*/ 13 w 103"/>
                <a:gd name="T13" fmla="*/ 20 h 40"/>
                <a:gd name="T14" fmla="*/ 21 w 103"/>
                <a:gd name="T15" fmla="*/ 12 h 40"/>
                <a:gd name="T16" fmla="*/ 28 w 103"/>
                <a:gd name="T17" fmla="*/ 20 h 40"/>
                <a:gd name="T18" fmla="*/ 21 w 103"/>
                <a:gd name="T19" fmla="*/ 28 h 40"/>
                <a:gd name="T20" fmla="*/ 82 w 103"/>
                <a:gd name="T21" fmla="*/ 0 h 40"/>
                <a:gd name="T22" fmla="*/ 62 w 103"/>
                <a:gd name="T23" fmla="*/ 20 h 40"/>
                <a:gd name="T24" fmla="*/ 82 w 103"/>
                <a:gd name="T25" fmla="*/ 40 h 40"/>
                <a:gd name="T26" fmla="*/ 103 w 103"/>
                <a:gd name="T27" fmla="*/ 20 h 40"/>
                <a:gd name="T28" fmla="*/ 82 w 103"/>
                <a:gd name="T29" fmla="*/ 0 h 40"/>
                <a:gd name="T30" fmla="*/ 82 w 103"/>
                <a:gd name="T31" fmla="*/ 28 h 40"/>
                <a:gd name="T32" fmla="*/ 75 w 103"/>
                <a:gd name="T33" fmla="*/ 20 h 40"/>
                <a:gd name="T34" fmla="*/ 82 w 103"/>
                <a:gd name="T35" fmla="*/ 12 h 40"/>
                <a:gd name="T36" fmla="*/ 90 w 103"/>
                <a:gd name="T37" fmla="*/ 20 h 40"/>
                <a:gd name="T38" fmla="*/ 82 w 103"/>
                <a:gd name="T39" fmla="*/ 28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3" h="40">
                  <a:moveTo>
                    <a:pt x="21" y="0"/>
                  </a:moveTo>
                  <a:cubicBezTo>
                    <a:pt x="9" y="0"/>
                    <a:pt x="0" y="9"/>
                    <a:pt x="0" y="20"/>
                  </a:cubicBezTo>
                  <a:cubicBezTo>
                    <a:pt x="0" y="31"/>
                    <a:pt x="9" y="40"/>
                    <a:pt x="21" y="40"/>
                  </a:cubicBezTo>
                  <a:cubicBezTo>
                    <a:pt x="32" y="40"/>
                    <a:pt x="41" y="31"/>
                    <a:pt x="41" y="20"/>
                  </a:cubicBezTo>
                  <a:cubicBezTo>
                    <a:pt x="41" y="9"/>
                    <a:pt x="32" y="0"/>
                    <a:pt x="21" y="0"/>
                  </a:cubicBezTo>
                  <a:close/>
                  <a:moveTo>
                    <a:pt x="21" y="28"/>
                  </a:moveTo>
                  <a:cubicBezTo>
                    <a:pt x="16" y="28"/>
                    <a:pt x="13" y="24"/>
                    <a:pt x="13" y="20"/>
                  </a:cubicBezTo>
                  <a:cubicBezTo>
                    <a:pt x="13" y="16"/>
                    <a:pt x="16" y="12"/>
                    <a:pt x="21" y="12"/>
                  </a:cubicBezTo>
                  <a:cubicBezTo>
                    <a:pt x="25" y="12"/>
                    <a:pt x="28" y="16"/>
                    <a:pt x="28" y="20"/>
                  </a:cubicBezTo>
                  <a:cubicBezTo>
                    <a:pt x="28" y="24"/>
                    <a:pt x="25" y="28"/>
                    <a:pt x="21" y="28"/>
                  </a:cubicBezTo>
                  <a:close/>
                  <a:moveTo>
                    <a:pt x="82" y="0"/>
                  </a:moveTo>
                  <a:cubicBezTo>
                    <a:pt x="71" y="0"/>
                    <a:pt x="62" y="9"/>
                    <a:pt x="62" y="20"/>
                  </a:cubicBezTo>
                  <a:cubicBezTo>
                    <a:pt x="62" y="31"/>
                    <a:pt x="71" y="40"/>
                    <a:pt x="82" y="40"/>
                  </a:cubicBezTo>
                  <a:cubicBezTo>
                    <a:pt x="94" y="40"/>
                    <a:pt x="103" y="31"/>
                    <a:pt x="103" y="20"/>
                  </a:cubicBezTo>
                  <a:cubicBezTo>
                    <a:pt x="103" y="9"/>
                    <a:pt x="94" y="0"/>
                    <a:pt x="82" y="0"/>
                  </a:cubicBezTo>
                  <a:close/>
                  <a:moveTo>
                    <a:pt x="82" y="28"/>
                  </a:moveTo>
                  <a:cubicBezTo>
                    <a:pt x="78" y="28"/>
                    <a:pt x="75" y="24"/>
                    <a:pt x="75" y="20"/>
                  </a:cubicBezTo>
                  <a:cubicBezTo>
                    <a:pt x="75" y="16"/>
                    <a:pt x="78" y="12"/>
                    <a:pt x="82" y="12"/>
                  </a:cubicBezTo>
                  <a:cubicBezTo>
                    <a:pt x="87" y="12"/>
                    <a:pt x="90" y="16"/>
                    <a:pt x="90" y="20"/>
                  </a:cubicBezTo>
                  <a:cubicBezTo>
                    <a:pt x="90" y="24"/>
                    <a:pt x="87" y="28"/>
                    <a:pt x="82" y="28"/>
                  </a:cubicBezTo>
                  <a:close/>
                </a:path>
              </a:pathLst>
            </a:custGeom>
            <a:noFill/>
            <a:ln w="38100" cap="flat">
              <a:solidFill>
                <a:schemeClr val="bg1">
                  <a:lumMod val="10000"/>
                </a:schemeClr>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grpSp>
      <p:sp>
        <p:nvSpPr>
          <p:cNvPr id="31"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29164567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59594" y="1906587"/>
            <a:ext cx="2187528"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Not Always “Just A Subpoena”…</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30</a:t>
            </a:fld>
            <a:endParaRPr lang="en-US" altLang="en-US" dirty="0"/>
          </a:p>
        </p:txBody>
      </p:sp>
      <p:sp>
        <p:nvSpPr>
          <p:cNvPr id="4" name="Content Placeholder 3"/>
          <p:cNvSpPr>
            <a:spLocks noGrp="1"/>
          </p:cNvSpPr>
          <p:nvPr>
            <p:ph idx="1"/>
          </p:nvPr>
        </p:nvSpPr>
        <p:spPr>
          <a:xfrm>
            <a:off x="559594" y="1906587"/>
            <a:ext cx="15718965" cy="6829743"/>
          </a:xfrm>
        </p:spPr>
        <p:txBody>
          <a:bodyPr/>
          <a:lstStyle/>
          <a:p>
            <a:pPr marL="0" indent="0">
              <a:buNone/>
            </a:pPr>
            <a:r>
              <a:rPr lang="en-US" b="1" dirty="0" smtClean="0"/>
              <a:t>Example 2:</a:t>
            </a:r>
            <a:endParaRPr lang="en-US" b="1" dirty="0"/>
          </a:p>
          <a:p>
            <a:endParaRPr lang="en-US" dirty="0"/>
          </a:p>
          <a:p>
            <a:pPr marL="0" indent="0">
              <a:buNone/>
            </a:pPr>
            <a:r>
              <a:rPr lang="en-US" dirty="0"/>
              <a:t>Matter initially was reported as a subpoena then evolved into litigation. Insured was retained to provide architectural services for a restaurant located in near a casino parking garage. Our Insured was retained directly by the restaurant. Insured was served with a subpoena in connection with a wrongful death action. Claimant exited the restaurant via the rear exit door. The door closed and locked behind him, trapping him within the valet compartment area of the parking garage. Decedent tried to exit via a man-lift and fell several stories down a hole in the floor within the valet compartment area. He was discovered by a valet worker. Insured, casino owner, restaurant, and liquor establishments were named in the complaint.  It is alleged the exit door’s rear alarm system was not functioning and never activated when the decedent opened the exit door. Prevailed on pre-answer motion to dismiss based on the two year statute of limitations. </a:t>
            </a:r>
          </a:p>
          <a:p>
            <a:pPr marL="0" indent="0">
              <a:buNone/>
            </a:pPr>
            <a:endParaRPr lang="en-US" dirty="0"/>
          </a:p>
        </p:txBody>
      </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1162026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93447" y="1956655"/>
            <a:ext cx="3124200" cy="6450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Civil Engineers</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31</a:t>
            </a:fld>
            <a:endParaRPr lang="en-US" altLang="en-US" dirty="0"/>
          </a:p>
        </p:txBody>
      </p:sp>
      <p:sp>
        <p:nvSpPr>
          <p:cNvPr id="4" name="Content Placeholder 3"/>
          <p:cNvSpPr>
            <a:spLocks noGrp="1"/>
          </p:cNvSpPr>
          <p:nvPr>
            <p:ph idx="1"/>
          </p:nvPr>
        </p:nvSpPr>
        <p:spPr>
          <a:xfrm>
            <a:off x="585788" y="1992931"/>
            <a:ext cx="15718965" cy="6829743"/>
          </a:xfrm>
        </p:spPr>
        <p:txBody>
          <a:bodyPr/>
          <a:lstStyle/>
          <a:p>
            <a:pPr marL="0" indent="0">
              <a:buNone/>
            </a:pPr>
            <a:r>
              <a:rPr lang="en-US" b="1" dirty="0" smtClean="0"/>
              <a:t>ADA Violations</a:t>
            </a:r>
            <a:endParaRPr lang="en-US" b="1" dirty="0"/>
          </a:p>
          <a:p>
            <a:endParaRPr lang="en-US" dirty="0" smtClean="0"/>
          </a:p>
          <a:p>
            <a:pPr marL="0" indent="0">
              <a:buNone/>
            </a:pPr>
            <a:endParaRPr lang="en-US" sz="1400" dirty="0"/>
          </a:p>
          <a:p>
            <a:pPr>
              <a:buFont typeface="Wingdings" panose="05000000000000000000" pitchFamily="2" charset="2"/>
              <a:buChar char="Ø"/>
            </a:pPr>
            <a:r>
              <a:rPr lang="en-US" b="1" dirty="0" smtClean="0"/>
              <a:t>Example 1: </a:t>
            </a:r>
            <a:r>
              <a:rPr lang="en-US" dirty="0"/>
              <a:t>Insured provided civil engineering design services for an expansion of a mall, including the expansion of a department store parking lot. Project included re-grading for new handicap stalls. Insured retained by the architect. Project was completed 2 years before the accident. Lawsuit arises out of a personal injury action filed by the Plaintiff who allegedly tripped and fell in the parking lot.</a:t>
            </a:r>
          </a:p>
          <a:p>
            <a:pPr>
              <a:buFont typeface="Wingdings" panose="05000000000000000000" pitchFamily="2" charset="2"/>
              <a:buChar char="Ø"/>
            </a:pPr>
            <a:endParaRPr lang="en-US" b="1" dirty="0" smtClean="0"/>
          </a:p>
          <a:p>
            <a:pPr>
              <a:buFont typeface="Wingdings" panose="05000000000000000000" pitchFamily="2" charset="2"/>
              <a:buChar char="Ø"/>
            </a:pPr>
            <a:r>
              <a:rPr lang="en-US" b="1" dirty="0" smtClean="0"/>
              <a:t>Example 2: </a:t>
            </a:r>
            <a:r>
              <a:rPr lang="en-US" dirty="0" smtClean="0"/>
              <a:t>Insured </a:t>
            </a:r>
            <a:r>
              <a:rPr lang="en-US" dirty="0"/>
              <a:t>provided civil engineer design services for a restaurant in 2014. This matter involves a bodily injury action commenced by a Plaintiff who allegedly tripped and fell over a handicap ramp, alleging ADA violations</a:t>
            </a:r>
            <a:r>
              <a:rPr lang="en-US" dirty="0" smtClean="0"/>
              <a:t>.</a:t>
            </a:r>
          </a:p>
          <a:p>
            <a:pPr>
              <a:buFont typeface="Wingdings" panose="05000000000000000000" pitchFamily="2" charset="2"/>
              <a:buChar char="Ø"/>
            </a:pPr>
            <a:endParaRPr lang="en-US" dirty="0"/>
          </a:p>
          <a:p>
            <a:pPr>
              <a:buFont typeface="Wingdings" panose="05000000000000000000" pitchFamily="2" charset="2"/>
              <a:buChar char="Ø"/>
            </a:pPr>
            <a:r>
              <a:rPr lang="en-US" b="1" dirty="0" smtClean="0"/>
              <a:t>Example 3: </a:t>
            </a:r>
            <a:r>
              <a:rPr lang="en-US" dirty="0"/>
              <a:t>Complaint filed by person with disability that allegedly encountered architectural barriers which denied him full and equal access to the property. Complaint alleged Insured numerous ADA violations at a newly constructed hotel.</a:t>
            </a:r>
          </a:p>
          <a:p>
            <a:pPr>
              <a:buFont typeface="Wingdings" panose="05000000000000000000" pitchFamily="2" charset="2"/>
              <a:buChar char="Ø"/>
            </a:pPr>
            <a:endParaRPr lang="en-US" b="1" dirty="0"/>
          </a:p>
          <a:p>
            <a:pPr>
              <a:buFont typeface="Wingdings" panose="05000000000000000000" pitchFamily="2" charset="2"/>
              <a:buChar char="Ø"/>
            </a:pPr>
            <a:endParaRPr lang="en-US" b="1" dirty="0"/>
          </a:p>
          <a:p>
            <a:pPr marL="0" indent="0">
              <a:buNone/>
            </a:pPr>
            <a:endParaRPr lang="en-US" dirty="0"/>
          </a:p>
        </p:txBody>
      </p:sp>
      <p:grpSp>
        <p:nvGrpSpPr>
          <p:cNvPr id="10" name="Group 9"/>
          <p:cNvGrpSpPr/>
          <p:nvPr/>
        </p:nvGrpSpPr>
        <p:grpSpPr>
          <a:xfrm>
            <a:off x="4064794" y="1697635"/>
            <a:ext cx="990600" cy="964773"/>
            <a:chOff x="3557588" y="4384675"/>
            <a:chExt cx="750887" cy="804863"/>
          </a:xfrm>
        </p:grpSpPr>
        <p:sp>
          <p:nvSpPr>
            <p:cNvPr id="8" name="Freeform 41"/>
            <p:cNvSpPr>
              <a:spLocks noEditPoints="1"/>
            </p:cNvSpPr>
            <p:nvPr/>
          </p:nvSpPr>
          <p:spPr bwMode="auto">
            <a:xfrm>
              <a:off x="3557588" y="4384675"/>
              <a:ext cx="482600" cy="804863"/>
            </a:xfrm>
            <a:custGeom>
              <a:avLst/>
              <a:gdLst>
                <a:gd name="T0" fmla="*/ 126 w 139"/>
                <a:gd name="T1" fmla="*/ 64 h 232"/>
                <a:gd name="T2" fmla="*/ 139 w 139"/>
                <a:gd name="T3" fmla="*/ 15 h 232"/>
                <a:gd name="T4" fmla="*/ 123 w 139"/>
                <a:gd name="T5" fmla="*/ 3 h 232"/>
                <a:gd name="T6" fmla="*/ 110 w 139"/>
                <a:gd name="T7" fmla="*/ 17 h 232"/>
                <a:gd name="T8" fmla="*/ 91 w 139"/>
                <a:gd name="T9" fmla="*/ 9 h 232"/>
                <a:gd name="T10" fmla="*/ 80 w 139"/>
                <a:gd name="T11" fmla="*/ 0 h 232"/>
                <a:gd name="T12" fmla="*/ 46 w 139"/>
                <a:gd name="T13" fmla="*/ 3 h 232"/>
                <a:gd name="T14" fmla="*/ 1 w 139"/>
                <a:gd name="T15" fmla="*/ 31 h 232"/>
                <a:gd name="T16" fmla="*/ 3 w 139"/>
                <a:gd name="T17" fmla="*/ 38 h 232"/>
                <a:gd name="T18" fmla="*/ 22 w 139"/>
                <a:gd name="T19" fmla="*/ 42 h 232"/>
                <a:gd name="T20" fmla="*/ 50 w 139"/>
                <a:gd name="T21" fmla="*/ 40 h 232"/>
                <a:gd name="T22" fmla="*/ 55 w 139"/>
                <a:gd name="T23" fmla="*/ 219 h 232"/>
                <a:gd name="T24" fmla="*/ 67 w 139"/>
                <a:gd name="T25" fmla="*/ 232 h 232"/>
                <a:gd name="T26" fmla="*/ 95 w 139"/>
                <a:gd name="T27" fmla="*/ 228 h 232"/>
                <a:gd name="T28" fmla="*/ 96 w 139"/>
                <a:gd name="T29" fmla="*/ 50 h 232"/>
                <a:gd name="T30" fmla="*/ 110 w 139"/>
                <a:gd name="T31" fmla="*/ 52 h 232"/>
                <a:gd name="T32" fmla="*/ 118 w 139"/>
                <a:gd name="T33" fmla="*/ 15 h 232"/>
                <a:gd name="T34" fmla="*/ 126 w 139"/>
                <a:gd name="T35" fmla="*/ 11 h 232"/>
                <a:gd name="T36" fmla="*/ 131 w 139"/>
                <a:gd name="T37" fmla="*/ 52 h 232"/>
                <a:gd name="T38" fmla="*/ 123 w 139"/>
                <a:gd name="T39" fmla="*/ 56 h 232"/>
                <a:gd name="T40" fmla="*/ 118 w 139"/>
                <a:gd name="T41" fmla="*/ 15 h 232"/>
                <a:gd name="T42" fmla="*/ 87 w 139"/>
                <a:gd name="T43" fmla="*/ 224 h 232"/>
                <a:gd name="T44" fmla="*/ 64 w 139"/>
                <a:gd name="T45" fmla="*/ 222 h 232"/>
                <a:gd name="T46" fmla="*/ 66 w 139"/>
                <a:gd name="T47" fmla="*/ 50 h 232"/>
                <a:gd name="T48" fmla="*/ 91 w 139"/>
                <a:gd name="T49" fmla="*/ 219 h 232"/>
                <a:gd name="T50" fmla="*/ 60 w 139"/>
                <a:gd name="T51" fmla="*/ 42 h 232"/>
                <a:gd name="T52" fmla="*/ 44 w 139"/>
                <a:gd name="T53" fmla="*/ 25 h 232"/>
                <a:gd name="T54" fmla="*/ 12 w 139"/>
                <a:gd name="T55" fmla="*/ 33 h 232"/>
                <a:gd name="T56" fmla="*/ 49 w 139"/>
                <a:gd name="T57" fmla="*/ 11 h 232"/>
                <a:gd name="T58" fmla="*/ 80 w 139"/>
                <a:gd name="T59" fmla="*/ 8 h 232"/>
                <a:gd name="T60" fmla="*/ 84 w 139"/>
                <a:gd name="T61" fmla="*/ 13 h 232"/>
                <a:gd name="T62" fmla="*/ 110 w 139"/>
                <a:gd name="T63" fmla="*/ 25 h 232"/>
                <a:gd name="T64" fmla="*/ 60 w 139"/>
                <a:gd name="T65" fmla="*/ 42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39" h="232">
                  <a:moveTo>
                    <a:pt x="123" y="64"/>
                  </a:moveTo>
                  <a:cubicBezTo>
                    <a:pt x="126" y="64"/>
                    <a:pt x="126" y="64"/>
                    <a:pt x="126" y="64"/>
                  </a:cubicBezTo>
                  <a:cubicBezTo>
                    <a:pt x="133" y="64"/>
                    <a:pt x="139" y="59"/>
                    <a:pt x="139" y="52"/>
                  </a:cubicBezTo>
                  <a:cubicBezTo>
                    <a:pt x="139" y="15"/>
                    <a:pt x="139" y="15"/>
                    <a:pt x="139" y="15"/>
                  </a:cubicBezTo>
                  <a:cubicBezTo>
                    <a:pt x="139" y="9"/>
                    <a:pt x="133" y="3"/>
                    <a:pt x="126" y="3"/>
                  </a:cubicBezTo>
                  <a:cubicBezTo>
                    <a:pt x="123" y="3"/>
                    <a:pt x="123" y="3"/>
                    <a:pt x="123" y="3"/>
                  </a:cubicBezTo>
                  <a:cubicBezTo>
                    <a:pt x="116" y="3"/>
                    <a:pt x="110" y="9"/>
                    <a:pt x="110" y="15"/>
                  </a:cubicBezTo>
                  <a:cubicBezTo>
                    <a:pt x="110" y="17"/>
                    <a:pt x="110" y="17"/>
                    <a:pt x="110" y="17"/>
                  </a:cubicBezTo>
                  <a:cubicBezTo>
                    <a:pt x="103" y="17"/>
                    <a:pt x="103" y="17"/>
                    <a:pt x="103" y="17"/>
                  </a:cubicBezTo>
                  <a:cubicBezTo>
                    <a:pt x="98" y="16"/>
                    <a:pt x="94" y="14"/>
                    <a:pt x="91" y="9"/>
                  </a:cubicBezTo>
                  <a:cubicBezTo>
                    <a:pt x="89" y="6"/>
                    <a:pt x="89" y="6"/>
                    <a:pt x="89" y="6"/>
                  </a:cubicBezTo>
                  <a:cubicBezTo>
                    <a:pt x="87" y="2"/>
                    <a:pt x="84" y="0"/>
                    <a:pt x="80" y="0"/>
                  </a:cubicBezTo>
                  <a:cubicBezTo>
                    <a:pt x="68" y="0"/>
                    <a:pt x="68" y="0"/>
                    <a:pt x="68" y="0"/>
                  </a:cubicBezTo>
                  <a:cubicBezTo>
                    <a:pt x="61" y="0"/>
                    <a:pt x="53" y="1"/>
                    <a:pt x="46" y="3"/>
                  </a:cubicBezTo>
                  <a:cubicBezTo>
                    <a:pt x="37" y="6"/>
                    <a:pt x="28" y="10"/>
                    <a:pt x="20" y="17"/>
                  </a:cubicBezTo>
                  <a:cubicBezTo>
                    <a:pt x="1" y="31"/>
                    <a:pt x="1" y="31"/>
                    <a:pt x="1" y="31"/>
                  </a:cubicBezTo>
                  <a:cubicBezTo>
                    <a:pt x="0" y="32"/>
                    <a:pt x="0" y="34"/>
                    <a:pt x="0" y="35"/>
                  </a:cubicBezTo>
                  <a:cubicBezTo>
                    <a:pt x="0" y="37"/>
                    <a:pt x="1" y="38"/>
                    <a:pt x="3" y="38"/>
                  </a:cubicBezTo>
                  <a:cubicBezTo>
                    <a:pt x="18" y="43"/>
                    <a:pt x="18" y="43"/>
                    <a:pt x="18" y="43"/>
                  </a:cubicBezTo>
                  <a:cubicBezTo>
                    <a:pt x="19" y="43"/>
                    <a:pt x="20" y="43"/>
                    <a:pt x="22" y="42"/>
                  </a:cubicBezTo>
                  <a:cubicBezTo>
                    <a:pt x="29" y="36"/>
                    <a:pt x="37" y="33"/>
                    <a:pt x="43" y="33"/>
                  </a:cubicBezTo>
                  <a:cubicBezTo>
                    <a:pt x="47" y="33"/>
                    <a:pt x="50" y="37"/>
                    <a:pt x="50" y="40"/>
                  </a:cubicBezTo>
                  <a:cubicBezTo>
                    <a:pt x="50" y="45"/>
                    <a:pt x="54" y="49"/>
                    <a:pt x="58" y="50"/>
                  </a:cubicBezTo>
                  <a:cubicBezTo>
                    <a:pt x="55" y="219"/>
                    <a:pt x="55" y="219"/>
                    <a:pt x="55" y="219"/>
                  </a:cubicBezTo>
                  <a:cubicBezTo>
                    <a:pt x="55" y="222"/>
                    <a:pt x="56" y="226"/>
                    <a:pt x="58" y="228"/>
                  </a:cubicBezTo>
                  <a:cubicBezTo>
                    <a:pt x="61" y="230"/>
                    <a:pt x="64" y="232"/>
                    <a:pt x="67" y="232"/>
                  </a:cubicBezTo>
                  <a:cubicBezTo>
                    <a:pt x="87" y="232"/>
                    <a:pt x="87" y="232"/>
                    <a:pt x="87" y="232"/>
                  </a:cubicBezTo>
                  <a:cubicBezTo>
                    <a:pt x="90" y="232"/>
                    <a:pt x="93" y="230"/>
                    <a:pt x="95" y="228"/>
                  </a:cubicBezTo>
                  <a:cubicBezTo>
                    <a:pt x="98" y="226"/>
                    <a:pt x="99" y="222"/>
                    <a:pt x="99" y="219"/>
                  </a:cubicBezTo>
                  <a:cubicBezTo>
                    <a:pt x="96" y="50"/>
                    <a:pt x="96" y="50"/>
                    <a:pt x="96" y="50"/>
                  </a:cubicBezTo>
                  <a:cubicBezTo>
                    <a:pt x="110" y="51"/>
                    <a:pt x="110" y="51"/>
                    <a:pt x="110" y="51"/>
                  </a:cubicBezTo>
                  <a:cubicBezTo>
                    <a:pt x="110" y="52"/>
                    <a:pt x="110" y="52"/>
                    <a:pt x="110" y="52"/>
                  </a:cubicBezTo>
                  <a:cubicBezTo>
                    <a:pt x="110" y="59"/>
                    <a:pt x="116" y="64"/>
                    <a:pt x="123" y="64"/>
                  </a:cubicBezTo>
                  <a:close/>
                  <a:moveTo>
                    <a:pt x="118" y="15"/>
                  </a:moveTo>
                  <a:cubicBezTo>
                    <a:pt x="118" y="13"/>
                    <a:pt x="120" y="11"/>
                    <a:pt x="123" y="11"/>
                  </a:cubicBezTo>
                  <a:cubicBezTo>
                    <a:pt x="126" y="11"/>
                    <a:pt x="126" y="11"/>
                    <a:pt x="126" y="11"/>
                  </a:cubicBezTo>
                  <a:cubicBezTo>
                    <a:pt x="129" y="11"/>
                    <a:pt x="131" y="13"/>
                    <a:pt x="131" y="15"/>
                  </a:cubicBezTo>
                  <a:cubicBezTo>
                    <a:pt x="131" y="52"/>
                    <a:pt x="131" y="52"/>
                    <a:pt x="131" y="52"/>
                  </a:cubicBezTo>
                  <a:cubicBezTo>
                    <a:pt x="131" y="54"/>
                    <a:pt x="129" y="56"/>
                    <a:pt x="126" y="56"/>
                  </a:cubicBezTo>
                  <a:cubicBezTo>
                    <a:pt x="123" y="56"/>
                    <a:pt x="123" y="56"/>
                    <a:pt x="123" y="56"/>
                  </a:cubicBezTo>
                  <a:cubicBezTo>
                    <a:pt x="120" y="56"/>
                    <a:pt x="118" y="54"/>
                    <a:pt x="118" y="52"/>
                  </a:cubicBezTo>
                  <a:lnTo>
                    <a:pt x="118" y="15"/>
                  </a:lnTo>
                  <a:close/>
                  <a:moveTo>
                    <a:pt x="90" y="222"/>
                  </a:moveTo>
                  <a:cubicBezTo>
                    <a:pt x="89" y="223"/>
                    <a:pt x="88" y="224"/>
                    <a:pt x="87" y="224"/>
                  </a:cubicBezTo>
                  <a:cubicBezTo>
                    <a:pt x="67" y="224"/>
                    <a:pt x="67" y="224"/>
                    <a:pt x="67" y="224"/>
                  </a:cubicBezTo>
                  <a:cubicBezTo>
                    <a:pt x="66" y="224"/>
                    <a:pt x="65" y="223"/>
                    <a:pt x="64" y="222"/>
                  </a:cubicBezTo>
                  <a:cubicBezTo>
                    <a:pt x="63" y="221"/>
                    <a:pt x="63" y="220"/>
                    <a:pt x="63" y="219"/>
                  </a:cubicBezTo>
                  <a:cubicBezTo>
                    <a:pt x="66" y="50"/>
                    <a:pt x="66" y="50"/>
                    <a:pt x="66" y="50"/>
                  </a:cubicBezTo>
                  <a:cubicBezTo>
                    <a:pt x="88" y="50"/>
                    <a:pt x="88" y="50"/>
                    <a:pt x="88" y="50"/>
                  </a:cubicBezTo>
                  <a:cubicBezTo>
                    <a:pt x="91" y="219"/>
                    <a:pt x="91" y="219"/>
                    <a:pt x="91" y="219"/>
                  </a:cubicBezTo>
                  <a:cubicBezTo>
                    <a:pt x="91" y="220"/>
                    <a:pt x="91" y="221"/>
                    <a:pt x="90" y="222"/>
                  </a:cubicBezTo>
                  <a:close/>
                  <a:moveTo>
                    <a:pt x="60" y="42"/>
                  </a:moveTo>
                  <a:cubicBezTo>
                    <a:pt x="59" y="42"/>
                    <a:pt x="58" y="41"/>
                    <a:pt x="58" y="40"/>
                  </a:cubicBezTo>
                  <a:cubicBezTo>
                    <a:pt x="58" y="32"/>
                    <a:pt x="52" y="26"/>
                    <a:pt x="44" y="25"/>
                  </a:cubicBezTo>
                  <a:cubicBezTo>
                    <a:pt x="36" y="25"/>
                    <a:pt x="26" y="28"/>
                    <a:pt x="18" y="35"/>
                  </a:cubicBezTo>
                  <a:cubicBezTo>
                    <a:pt x="12" y="33"/>
                    <a:pt x="12" y="33"/>
                    <a:pt x="12" y="33"/>
                  </a:cubicBezTo>
                  <a:cubicBezTo>
                    <a:pt x="25" y="23"/>
                    <a:pt x="25" y="23"/>
                    <a:pt x="25" y="23"/>
                  </a:cubicBezTo>
                  <a:cubicBezTo>
                    <a:pt x="32" y="17"/>
                    <a:pt x="40" y="13"/>
                    <a:pt x="49" y="11"/>
                  </a:cubicBezTo>
                  <a:cubicBezTo>
                    <a:pt x="55" y="9"/>
                    <a:pt x="61" y="8"/>
                    <a:pt x="68" y="8"/>
                  </a:cubicBezTo>
                  <a:cubicBezTo>
                    <a:pt x="80" y="8"/>
                    <a:pt x="80" y="8"/>
                    <a:pt x="80" y="8"/>
                  </a:cubicBezTo>
                  <a:cubicBezTo>
                    <a:pt x="81" y="8"/>
                    <a:pt x="82" y="9"/>
                    <a:pt x="82" y="9"/>
                  </a:cubicBezTo>
                  <a:cubicBezTo>
                    <a:pt x="84" y="13"/>
                    <a:pt x="84" y="13"/>
                    <a:pt x="84" y="13"/>
                  </a:cubicBezTo>
                  <a:cubicBezTo>
                    <a:pt x="88" y="20"/>
                    <a:pt x="95" y="24"/>
                    <a:pt x="103" y="25"/>
                  </a:cubicBezTo>
                  <a:cubicBezTo>
                    <a:pt x="110" y="25"/>
                    <a:pt x="110" y="25"/>
                    <a:pt x="110" y="25"/>
                  </a:cubicBezTo>
                  <a:cubicBezTo>
                    <a:pt x="110" y="43"/>
                    <a:pt x="110" y="43"/>
                    <a:pt x="110" y="43"/>
                  </a:cubicBezTo>
                  <a:lnTo>
                    <a:pt x="60" y="42"/>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42"/>
            <p:cNvSpPr>
              <a:spLocks noEditPoints="1"/>
            </p:cNvSpPr>
            <p:nvPr/>
          </p:nvSpPr>
          <p:spPr bwMode="auto">
            <a:xfrm>
              <a:off x="4086225" y="4384675"/>
              <a:ext cx="222250" cy="804863"/>
            </a:xfrm>
            <a:custGeom>
              <a:avLst/>
              <a:gdLst>
                <a:gd name="T0" fmla="*/ 63 w 64"/>
                <a:gd name="T1" fmla="*/ 46 h 232"/>
                <a:gd name="T2" fmla="*/ 38 w 64"/>
                <a:gd name="T3" fmla="*/ 4 h 232"/>
                <a:gd name="T4" fmla="*/ 24 w 64"/>
                <a:gd name="T5" fmla="*/ 4 h 232"/>
                <a:gd name="T6" fmla="*/ 1 w 64"/>
                <a:gd name="T7" fmla="*/ 47 h 232"/>
                <a:gd name="T8" fmla="*/ 0 w 64"/>
                <a:gd name="T9" fmla="*/ 47 h 232"/>
                <a:gd name="T10" fmla="*/ 0 w 64"/>
                <a:gd name="T11" fmla="*/ 162 h 232"/>
                <a:gd name="T12" fmla="*/ 0 w 64"/>
                <a:gd name="T13" fmla="*/ 190 h 232"/>
                <a:gd name="T14" fmla="*/ 0 w 64"/>
                <a:gd name="T15" fmla="*/ 212 h 232"/>
                <a:gd name="T16" fmla="*/ 44 w 64"/>
                <a:gd name="T17" fmla="*/ 232 h 232"/>
                <a:gd name="T18" fmla="*/ 64 w 64"/>
                <a:gd name="T19" fmla="*/ 193 h 232"/>
                <a:gd name="T20" fmla="*/ 64 w 64"/>
                <a:gd name="T21" fmla="*/ 174 h 232"/>
                <a:gd name="T22" fmla="*/ 64 w 64"/>
                <a:gd name="T23" fmla="*/ 48 h 232"/>
                <a:gd name="T24" fmla="*/ 63 w 64"/>
                <a:gd name="T25" fmla="*/ 47 h 232"/>
                <a:gd name="T26" fmla="*/ 38 w 64"/>
                <a:gd name="T27" fmla="*/ 19 h 232"/>
                <a:gd name="T28" fmla="*/ 31 w 64"/>
                <a:gd name="T29" fmla="*/ 8 h 232"/>
                <a:gd name="T30" fmla="*/ 42 w 64"/>
                <a:gd name="T31" fmla="*/ 27 h 232"/>
                <a:gd name="T32" fmla="*/ 11 w 64"/>
                <a:gd name="T33" fmla="*/ 45 h 232"/>
                <a:gd name="T34" fmla="*/ 38 w 64"/>
                <a:gd name="T35" fmla="*/ 158 h 232"/>
                <a:gd name="T36" fmla="*/ 25 w 64"/>
                <a:gd name="T37" fmla="*/ 52 h 232"/>
                <a:gd name="T38" fmla="*/ 38 w 64"/>
                <a:gd name="T39" fmla="*/ 158 h 232"/>
                <a:gd name="T40" fmla="*/ 17 w 64"/>
                <a:gd name="T41" fmla="*/ 53 h 232"/>
                <a:gd name="T42" fmla="*/ 8 w 64"/>
                <a:gd name="T43" fmla="*/ 158 h 232"/>
                <a:gd name="T44" fmla="*/ 8 w 64"/>
                <a:gd name="T45" fmla="*/ 179 h 232"/>
                <a:gd name="T46" fmla="*/ 18 w 64"/>
                <a:gd name="T47" fmla="*/ 186 h 232"/>
                <a:gd name="T48" fmla="*/ 8 w 64"/>
                <a:gd name="T49" fmla="*/ 179 h 232"/>
                <a:gd name="T50" fmla="*/ 44 w 64"/>
                <a:gd name="T51" fmla="*/ 224 h 232"/>
                <a:gd name="T52" fmla="*/ 8 w 64"/>
                <a:gd name="T53" fmla="*/ 212 h 232"/>
                <a:gd name="T54" fmla="*/ 56 w 64"/>
                <a:gd name="T55" fmla="*/ 194 h 232"/>
                <a:gd name="T56" fmla="*/ 26 w 64"/>
                <a:gd name="T57" fmla="*/ 179 h 232"/>
                <a:gd name="T58" fmla="*/ 39 w 64"/>
                <a:gd name="T59" fmla="*/ 186 h 232"/>
                <a:gd name="T60" fmla="*/ 26 w 64"/>
                <a:gd name="T61" fmla="*/ 179 h 232"/>
                <a:gd name="T62" fmla="*/ 47 w 64"/>
                <a:gd name="T63" fmla="*/ 186 h 232"/>
                <a:gd name="T64" fmla="*/ 56 w 64"/>
                <a:gd name="T65" fmla="*/ 178 h 232"/>
                <a:gd name="T66" fmla="*/ 56 w 64"/>
                <a:gd name="T67" fmla="*/ 170 h 232"/>
                <a:gd name="T68" fmla="*/ 8 w 64"/>
                <a:gd name="T69" fmla="*/ 166 h 232"/>
                <a:gd name="T70" fmla="*/ 56 w 64"/>
                <a:gd name="T71" fmla="*/ 170 h 232"/>
                <a:gd name="T72" fmla="*/ 46 w 64"/>
                <a:gd name="T73" fmla="*/ 158 h 232"/>
                <a:gd name="T74" fmla="*/ 56 w 64"/>
                <a:gd name="T75" fmla="*/ 52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64" h="232">
                  <a:moveTo>
                    <a:pt x="63" y="47"/>
                  </a:moveTo>
                  <a:cubicBezTo>
                    <a:pt x="63" y="46"/>
                    <a:pt x="63" y="46"/>
                    <a:pt x="63" y="46"/>
                  </a:cubicBezTo>
                  <a:cubicBezTo>
                    <a:pt x="49" y="22"/>
                    <a:pt x="49" y="22"/>
                    <a:pt x="49" y="22"/>
                  </a:cubicBezTo>
                  <a:cubicBezTo>
                    <a:pt x="38" y="4"/>
                    <a:pt x="38" y="4"/>
                    <a:pt x="38" y="4"/>
                  </a:cubicBezTo>
                  <a:cubicBezTo>
                    <a:pt x="37" y="2"/>
                    <a:pt x="34" y="0"/>
                    <a:pt x="31" y="0"/>
                  </a:cubicBezTo>
                  <a:cubicBezTo>
                    <a:pt x="28" y="0"/>
                    <a:pt x="26" y="2"/>
                    <a:pt x="24" y="4"/>
                  </a:cubicBezTo>
                  <a:cubicBezTo>
                    <a:pt x="15" y="21"/>
                    <a:pt x="15" y="21"/>
                    <a:pt x="15" y="21"/>
                  </a:cubicBezTo>
                  <a:cubicBezTo>
                    <a:pt x="1" y="47"/>
                    <a:pt x="1" y="47"/>
                    <a:pt x="1" y="47"/>
                  </a:cubicBezTo>
                  <a:cubicBezTo>
                    <a:pt x="1" y="47"/>
                    <a:pt x="1" y="47"/>
                    <a:pt x="0" y="47"/>
                  </a:cubicBezTo>
                  <a:cubicBezTo>
                    <a:pt x="0" y="47"/>
                    <a:pt x="0" y="47"/>
                    <a:pt x="0" y="47"/>
                  </a:cubicBezTo>
                  <a:cubicBezTo>
                    <a:pt x="0" y="48"/>
                    <a:pt x="0" y="48"/>
                    <a:pt x="0" y="48"/>
                  </a:cubicBezTo>
                  <a:cubicBezTo>
                    <a:pt x="0" y="49"/>
                    <a:pt x="0" y="162"/>
                    <a:pt x="0" y="162"/>
                  </a:cubicBezTo>
                  <a:cubicBezTo>
                    <a:pt x="0" y="175"/>
                    <a:pt x="0" y="175"/>
                    <a:pt x="0" y="175"/>
                  </a:cubicBezTo>
                  <a:cubicBezTo>
                    <a:pt x="0" y="190"/>
                    <a:pt x="0" y="190"/>
                    <a:pt x="0" y="190"/>
                  </a:cubicBezTo>
                  <a:cubicBezTo>
                    <a:pt x="0" y="193"/>
                    <a:pt x="0" y="193"/>
                    <a:pt x="0" y="193"/>
                  </a:cubicBezTo>
                  <a:cubicBezTo>
                    <a:pt x="0" y="212"/>
                    <a:pt x="0" y="212"/>
                    <a:pt x="0" y="212"/>
                  </a:cubicBezTo>
                  <a:cubicBezTo>
                    <a:pt x="0" y="223"/>
                    <a:pt x="9" y="232"/>
                    <a:pt x="20" y="232"/>
                  </a:cubicBezTo>
                  <a:cubicBezTo>
                    <a:pt x="21" y="232"/>
                    <a:pt x="44" y="232"/>
                    <a:pt x="44" y="232"/>
                  </a:cubicBezTo>
                  <a:cubicBezTo>
                    <a:pt x="55" y="232"/>
                    <a:pt x="64" y="223"/>
                    <a:pt x="64" y="212"/>
                  </a:cubicBezTo>
                  <a:cubicBezTo>
                    <a:pt x="64" y="193"/>
                    <a:pt x="64" y="193"/>
                    <a:pt x="64" y="193"/>
                  </a:cubicBezTo>
                  <a:cubicBezTo>
                    <a:pt x="64" y="190"/>
                    <a:pt x="64" y="190"/>
                    <a:pt x="64" y="190"/>
                  </a:cubicBezTo>
                  <a:cubicBezTo>
                    <a:pt x="64" y="174"/>
                    <a:pt x="64" y="174"/>
                    <a:pt x="64" y="174"/>
                  </a:cubicBezTo>
                  <a:cubicBezTo>
                    <a:pt x="64" y="162"/>
                    <a:pt x="64" y="162"/>
                    <a:pt x="64" y="162"/>
                  </a:cubicBezTo>
                  <a:cubicBezTo>
                    <a:pt x="64" y="48"/>
                    <a:pt x="64" y="48"/>
                    <a:pt x="64" y="48"/>
                  </a:cubicBezTo>
                  <a:cubicBezTo>
                    <a:pt x="64" y="48"/>
                    <a:pt x="64" y="47"/>
                    <a:pt x="63" y="47"/>
                  </a:cubicBezTo>
                  <a:cubicBezTo>
                    <a:pt x="63" y="47"/>
                    <a:pt x="63" y="47"/>
                    <a:pt x="63" y="47"/>
                  </a:cubicBezTo>
                  <a:close/>
                  <a:moveTo>
                    <a:pt x="31" y="8"/>
                  </a:moveTo>
                  <a:cubicBezTo>
                    <a:pt x="38" y="19"/>
                    <a:pt x="38" y="19"/>
                    <a:pt x="38" y="19"/>
                  </a:cubicBezTo>
                  <a:cubicBezTo>
                    <a:pt x="25" y="19"/>
                    <a:pt x="25" y="19"/>
                    <a:pt x="25" y="19"/>
                  </a:cubicBezTo>
                  <a:lnTo>
                    <a:pt x="31" y="8"/>
                  </a:lnTo>
                  <a:close/>
                  <a:moveTo>
                    <a:pt x="20" y="27"/>
                  </a:moveTo>
                  <a:cubicBezTo>
                    <a:pt x="42" y="27"/>
                    <a:pt x="42" y="27"/>
                    <a:pt x="42" y="27"/>
                  </a:cubicBezTo>
                  <a:cubicBezTo>
                    <a:pt x="53" y="44"/>
                    <a:pt x="53" y="44"/>
                    <a:pt x="53" y="44"/>
                  </a:cubicBezTo>
                  <a:cubicBezTo>
                    <a:pt x="11" y="45"/>
                    <a:pt x="11" y="45"/>
                    <a:pt x="11" y="45"/>
                  </a:cubicBezTo>
                  <a:lnTo>
                    <a:pt x="20" y="27"/>
                  </a:lnTo>
                  <a:close/>
                  <a:moveTo>
                    <a:pt x="38" y="158"/>
                  </a:moveTo>
                  <a:cubicBezTo>
                    <a:pt x="25" y="158"/>
                    <a:pt x="25" y="158"/>
                    <a:pt x="25" y="158"/>
                  </a:cubicBezTo>
                  <a:cubicBezTo>
                    <a:pt x="25" y="52"/>
                    <a:pt x="25" y="52"/>
                    <a:pt x="25" y="52"/>
                  </a:cubicBezTo>
                  <a:cubicBezTo>
                    <a:pt x="38" y="52"/>
                    <a:pt x="38" y="52"/>
                    <a:pt x="38" y="52"/>
                  </a:cubicBezTo>
                  <a:lnTo>
                    <a:pt x="38" y="158"/>
                  </a:lnTo>
                  <a:close/>
                  <a:moveTo>
                    <a:pt x="8" y="53"/>
                  </a:moveTo>
                  <a:cubicBezTo>
                    <a:pt x="17" y="53"/>
                    <a:pt x="17" y="53"/>
                    <a:pt x="17" y="53"/>
                  </a:cubicBezTo>
                  <a:cubicBezTo>
                    <a:pt x="17" y="158"/>
                    <a:pt x="17" y="158"/>
                    <a:pt x="17" y="158"/>
                  </a:cubicBezTo>
                  <a:cubicBezTo>
                    <a:pt x="8" y="158"/>
                    <a:pt x="8" y="158"/>
                    <a:pt x="8" y="158"/>
                  </a:cubicBezTo>
                  <a:lnTo>
                    <a:pt x="8" y="53"/>
                  </a:lnTo>
                  <a:close/>
                  <a:moveTo>
                    <a:pt x="8" y="179"/>
                  </a:moveTo>
                  <a:cubicBezTo>
                    <a:pt x="18" y="179"/>
                    <a:pt x="18" y="179"/>
                    <a:pt x="18" y="179"/>
                  </a:cubicBezTo>
                  <a:cubicBezTo>
                    <a:pt x="18" y="186"/>
                    <a:pt x="18" y="186"/>
                    <a:pt x="18" y="186"/>
                  </a:cubicBezTo>
                  <a:cubicBezTo>
                    <a:pt x="8" y="186"/>
                    <a:pt x="8" y="186"/>
                    <a:pt x="8" y="186"/>
                  </a:cubicBezTo>
                  <a:lnTo>
                    <a:pt x="8" y="179"/>
                  </a:lnTo>
                  <a:close/>
                  <a:moveTo>
                    <a:pt x="56" y="212"/>
                  </a:moveTo>
                  <a:cubicBezTo>
                    <a:pt x="56" y="219"/>
                    <a:pt x="51" y="224"/>
                    <a:pt x="44" y="224"/>
                  </a:cubicBezTo>
                  <a:cubicBezTo>
                    <a:pt x="21" y="224"/>
                    <a:pt x="21" y="224"/>
                    <a:pt x="21" y="224"/>
                  </a:cubicBezTo>
                  <a:cubicBezTo>
                    <a:pt x="14" y="224"/>
                    <a:pt x="8" y="219"/>
                    <a:pt x="8" y="212"/>
                  </a:cubicBezTo>
                  <a:cubicBezTo>
                    <a:pt x="8" y="194"/>
                    <a:pt x="8" y="194"/>
                    <a:pt x="8" y="194"/>
                  </a:cubicBezTo>
                  <a:cubicBezTo>
                    <a:pt x="56" y="194"/>
                    <a:pt x="56" y="194"/>
                    <a:pt x="56" y="194"/>
                  </a:cubicBezTo>
                  <a:lnTo>
                    <a:pt x="56" y="212"/>
                  </a:lnTo>
                  <a:close/>
                  <a:moveTo>
                    <a:pt x="26" y="179"/>
                  </a:moveTo>
                  <a:cubicBezTo>
                    <a:pt x="38" y="178"/>
                    <a:pt x="38" y="178"/>
                    <a:pt x="38" y="178"/>
                  </a:cubicBezTo>
                  <a:cubicBezTo>
                    <a:pt x="39" y="186"/>
                    <a:pt x="39" y="186"/>
                    <a:pt x="39" y="186"/>
                  </a:cubicBezTo>
                  <a:cubicBezTo>
                    <a:pt x="26" y="186"/>
                    <a:pt x="26" y="186"/>
                    <a:pt x="26" y="186"/>
                  </a:cubicBezTo>
                  <a:lnTo>
                    <a:pt x="26" y="179"/>
                  </a:lnTo>
                  <a:close/>
                  <a:moveTo>
                    <a:pt x="56" y="186"/>
                  </a:moveTo>
                  <a:cubicBezTo>
                    <a:pt x="47" y="186"/>
                    <a:pt x="47" y="186"/>
                    <a:pt x="47" y="186"/>
                  </a:cubicBezTo>
                  <a:cubicBezTo>
                    <a:pt x="46" y="178"/>
                    <a:pt x="46" y="178"/>
                    <a:pt x="46" y="178"/>
                  </a:cubicBezTo>
                  <a:cubicBezTo>
                    <a:pt x="56" y="178"/>
                    <a:pt x="56" y="178"/>
                    <a:pt x="56" y="178"/>
                  </a:cubicBezTo>
                  <a:lnTo>
                    <a:pt x="56" y="186"/>
                  </a:lnTo>
                  <a:close/>
                  <a:moveTo>
                    <a:pt x="56" y="170"/>
                  </a:moveTo>
                  <a:cubicBezTo>
                    <a:pt x="8" y="171"/>
                    <a:pt x="8" y="171"/>
                    <a:pt x="8" y="171"/>
                  </a:cubicBezTo>
                  <a:cubicBezTo>
                    <a:pt x="8" y="166"/>
                    <a:pt x="8" y="166"/>
                    <a:pt x="8" y="166"/>
                  </a:cubicBezTo>
                  <a:cubicBezTo>
                    <a:pt x="56" y="166"/>
                    <a:pt x="56" y="166"/>
                    <a:pt x="56" y="166"/>
                  </a:cubicBezTo>
                  <a:lnTo>
                    <a:pt x="56" y="170"/>
                  </a:lnTo>
                  <a:close/>
                  <a:moveTo>
                    <a:pt x="56" y="158"/>
                  </a:moveTo>
                  <a:cubicBezTo>
                    <a:pt x="46" y="158"/>
                    <a:pt x="46" y="158"/>
                    <a:pt x="46" y="158"/>
                  </a:cubicBezTo>
                  <a:cubicBezTo>
                    <a:pt x="46" y="52"/>
                    <a:pt x="46" y="52"/>
                    <a:pt x="46" y="52"/>
                  </a:cubicBezTo>
                  <a:cubicBezTo>
                    <a:pt x="56" y="52"/>
                    <a:pt x="56" y="52"/>
                    <a:pt x="56" y="52"/>
                  </a:cubicBezTo>
                  <a:lnTo>
                    <a:pt x="56" y="158"/>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31047141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93446" y="1956655"/>
            <a:ext cx="3471347" cy="6450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Civil Engineers</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32</a:t>
            </a:fld>
            <a:endParaRPr lang="en-US" altLang="en-US" dirty="0"/>
          </a:p>
        </p:txBody>
      </p:sp>
      <p:sp>
        <p:nvSpPr>
          <p:cNvPr id="4" name="Content Placeholder 3"/>
          <p:cNvSpPr>
            <a:spLocks noGrp="1"/>
          </p:cNvSpPr>
          <p:nvPr>
            <p:ph idx="1"/>
          </p:nvPr>
        </p:nvSpPr>
        <p:spPr>
          <a:xfrm>
            <a:off x="585788" y="1992931"/>
            <a:ext cx="15718965" cy="6829743"/>
          </a:xfrm>
        </p:spPr>
        <p:txBody>
          <a:bodyPr/>
          <a:lstStyle/>
          <a:p>
            <a:pPr marL="0" indent="0">
              <a:buNone/>
            </a:pPr>
            <a:r>
              <a:rPr lang="en-US" b="1" dirty="0" smtClean="0"/>
              <a:t>Highway Accident</a:t>
            </a:r>
            <a:endParaRPr lang="en-US" b="1" dirty="0"/>
          </a:p>
          <a:p>
            <a:endParaRPr lang="en-US" dirty="0" smtClean="0"/>
          </a:p>
          <a:p>
            <a:pPr marL="0" indent="0">
              <a:buNone/>
            </a:pPr>
            <a:endParaRPr lang="en-US" sz="1400" dirty="0"/>
          </a:p>
          <a:p>
            <a:pPr>
              <a:buFont typeface="Wingdings" panose="05000000000000000000" pitchFamily="2" charset="2"/>
              <a:buChar char="Ø"/>
            </a:pPr>
            <a:r>
              <a:rPr lang="en-US" b="1" dirty="0" smtClean="0"/>
              <a:t>Example 1: </a:t>
            </a:r>
            <a:r>
              <a:rPr lang="en-US" dirty="0"/>
              <a:t>Insured retained to provide civil engineering services for reconfiguration of highway crossovers and intersections. Jogger killed at intersection at which insured provided services. Insured sued along with City, DOT, Engineer of record and insured. </a:t>
            </a:r>
          </a:p>
          <a:p>
            <a:pPr>
              <a:buFont typeface="Wingdings" panose="05000000000000000000" pitchFamily="2" charset="2"/>
              <a:buChar char="Ø"/>
            </a:pPr>
            <a:endParaRPr lang="en-US" b="1" dirty="0" smtClean="0"/>
          </a:p>
          <a:p>
            <a:pPr>
              <a:buFont typeface="Wingdings" panose="05000000000000000000" pitchFamily="2" charset="2"/>
              <a:buChar char="Ø"/>
            </a:pPr>
            <a:r>
              <a:rPr lang="en-US" b="1" dirty="0" smtClean="0"/>
              <a:t>Example 2: </a:t>
            </a:r>
            <a:r>
              <a:rPr lang="en-US" dirty="0"/>
              <a:t>Insured was sub-consultant to engineer of record in connection with highway project on the highway. Insured involved with overhead sign structures. Insured named as a third-party defendant in connection with an underlying bodily injury action involving a car accident on expressway.</a:t>
            </a:r>
          </a:p>
          <a:p>
            <a:pPr>
              <a:buFont typeface="Wingdings" panose="05000000000000000000" pitchFamily="2" charset="2"/>
              <a:buChar char="Ø"/>
            </a:pPr>
            <a:endParaRPr lang="en-US" dirty="0"/>
          </a:p>
          <a:p>
            <a:pPr>
              <a:buFont typeface="Wingdings" panose="05000000000000000000" pitchFamily="2" charset="2"/>
              <a:buChar char="Ø"/>
            </a:pPr>
            <a:r>
              <a:rPr lang="en-US" b="1" dirty="0" smtClean="0"/>
              <a:t>Example 3: </a:t>
            </a:r>
            <a:r>
              <a:rPr lang="en-US" dirty="0"/>
              <a:t>Insured provided construction inspection services for a roadway resurfacing project. Decedent was struck by a motor vehicle while  working as a flag person at the project site. Decedent’s estate alleged negligence based on failure to provide appropriate safety devices and barricades.</a:t>
            </a:r>
          </a:p>
          <a:p>
            <a:pPr>
              <a:buFont typeface="Wingdings" panose="05000000000000000000" pitchFamily="2" charset="2"/>
              <a:buChar char="Ø"/>
            </a:pPr>
            <a:endParaRPr lang="en-US" b="1" dirty="0"/>
          </a:p>
          <a:p>
            <a:pPr>
              <a:buFont typeface="Wingdings" panose="05000000000000000000" pitchFamily="2" charset="2"/>
              <a:buChar char="Ø"/>
            </a:pPr>
            <a:endParaRPr lang="en-US" b="1" dirty="0"/>
          </a:p>
          <a:p>
            <a:pPr marL="0" indent="0">
              <a:buNone/>
            </a:pPr>
            <a:endParaRPr lang="en-US" dirty="0"/>
          </a:p>
        </p:txBody>
      </p:sp>
      <p:sp>
        <p:nvSpPr>
          <p:cNvPr id="11" name="Freeform 44"/>
          <p:cNvSpPr>
            <a:spLocks noEditPoints="1"/>
          </p:cNvSpPr>
          <p:nvPr/>
        </p:nvSpPr>
        <p:spPr bwMode="auto">
          <a:xfrm>
            <a:off x="4369594" y="1709281"/>
            <a:ext cx="1159713" cy="1198388"/>
          </a:xfrm>
          <a:custGeom>
            <a:avLst/>
            <a:gdLst>
              <a:gd name="T0" fmla="*/ 8 w 224"/>
              <a:gd name="T1" fmla="*/ 159 h 221"/>
              <a:gd name="T2" fmla="*/ 10 w 224"/>
              <a:gd name="T3" fmla="*/ 199 h 221"/>
              <a:gd name="T4" fmla="*/ 51 w 224"/>
              <a:gd name="T5" fmla="*/ 188 h 221"/>
              <a:gd name="T6" fmla="*/ 39 w 224"/>
              <a:gd name="T7" fmla="*/ 219 h 221"/>
              <a:gd name="T8" fmla="*/ 74 w 224"/>
              <a:gd name="T9" fmla="*/ 204 h 221"/>
              <a:gd name="T10" fmla="*/ 112 w 224"/>
              <a:gd name="T11" fmla="*/ 136 h 221"/>
              <a:gd name="T12" fmla="*/ 149 w 224"/>
              <a:gd name="T13" fmla="*/ 204 h 221"/>
              <a:gd name="T14" fmla="*/ 184 w 224"/>
              <a:gd name="T15" fmla="*/ 219 h 221"/>
              <a:gd name="T16" fmla="*/ 173 w 224"/>
              <a:gd name="T17" fmla="*/ 188 h 221"/>
              <a:gd name="T18" fmla="*/ 214 w 224"/>
              <a:gd name="T19" fmla="*/ 199 h 221"/>
              <a:gd name="T20" fmla="*/ 216 w 224"/>
              <a:gd name="T21" fmla="*/ 159 h 221"/>
              <a:gd name="T22" fmla="*/ 180 w 224"/>
              <a:gd name="T23" fmla="*/ 144 h 221"/>
              <a:gd name="T24" fmla="*/ 181 w 224"/>
              <a:gd name="T25" fmla="*/ 79 h 221"/>
              <a:gd name="T26" fmla="*/ 223 w 224"/>
              <a:gd name="T27" fmla="*/ 35 h 221"/>
              <a:gd name="T28" fmla="*/ 208 w 224"/>
              <a:gd name="T29" fmla="*/ 24 h 221"/>
              <a:gd name="T30" fmla="*/ 188 w 224"/>
              <a:gd name="T31" fmla="*/ 11 h 221"/>
              <a:gd name="T32" fmla="*/ 173 w 224"/>
              <a:gd name="T33" fmla="*/ 2 h 221"/>
              <a:gd name="T34" fmla="*/ 146 w 224"/>
              <a:gd name="T35" fmla="*/ 55 h 221"/>
              <a:gd name="T36" fmla="*/ 81 w 224"/>
              <a:gd name="T37" fmla="*/ 47 h 221"/>
              <a:gd name="T38" fmla="*/ 39 w 224"/>
              <a:gd name="T39" fmla="*/ 3 h 221"/>
              <a:gd name="T40" fmla="*/ 51 w 224"/>
              <a:gd name="T41" fmla="*/ 35 h 221"/>
              <a:gd name="T42" fmla="*/ 10 w 224"/>
              <a:gd name="T43" fmla="*/ 23 h 221"/>
              <a:gd name="T44" fmla="*/ 8 w 224"/>
              <a:gd name="T45" fmla="*/ 64 h 221"/>
              <a:gd name="T46" fmla="*/ 45 w 224"/>
              <a:gd name="T47" fmla="*/ 78 h 221"/>
              <a:gd name="T48" fmla="*/ 43 w 224"/>
              <a:gd name="T49" fmla="*/ 143 h 221"/>
              <a:gd name="T50" fmla="*/ 154 w 224"/>
              <a:gd name="T51" fmla="*/ 52 h 221"/>
              <a:gd name="T52" fmla="*/ 156 w 224"/>
              <a:gd name="T53" fmla="*/ 23 h 221"/>
              <a:gd name="T54" fmla="*/ 164 w 224"/>
              <a:gd name="T55" fmla="*/ 33 h 221"/>
              <a:gd name="T56" fmla="*/ 191 w 224"/>
              <a:gd name="T57" fmla="*/ 57 h 221"/>
              <a:gd name="T58" fmla="*/ 215 w 224"/>
              <a:gd name="T59" fmla="*/ 36 h 221"/>
              <a:gd name="T60" fmla="*/ 185 w 224"/>
              <a:gd name="T61" fmla="*/ 72 h 221"/>
              <a:gd name="T62" fmla="*/ 135 w 224"/>
              <a:gd name="T63" fmla="*/ 105 h 221"/>
              <a:gd name="T64" fmla="*/ 48 w 224"/>
              <a:gd name="T65" fmla="*/ 70 h 221"/>
              <a:gd name="T66" fmla="*/ 38 w 224"/>
              <a:gd name="T67" fmla="*/ 72 h 221"/>
              <a:gd name="T68" fmla="*/ 9 w 224"/>
              <a:gd name="T69" fmla="*/ 36 h 221"/>
              <a:gd name="T70" fmla="*/ 33 w 224"/>
              <a:gd name="T71" fmla="*/ 57 h 221"/>
              <a:gd name="T72" fmla="*/ 60 w 224"/>
              <a:gd name="T73" fmla="*/ 33 h 221"/>
              <a:gd name="T74" fmla="*/ 68 w 224"/>
              <a:gd name="T75" fmla="*/ 23 h 221"/>
              <a:gd name="T76" fmla="*/ 69 w 224"/>
              <a:gd name="T77" fmla="*/ 52 h 221"/>
              <a:gd name="T78" fmla="*/ 177 w 224"/>
              <a:gd name="T79" fmla="*/ 152 h 221"/>
              <a:gd name="T80" fmla="*/ 190 w 224"/>
              <a:gd name="T81" fmla="*/ 149 h 221"/>
              <a:gd name="T82" fmla="*/ 212 w 224"/>
              <a:gd name="T83" fmla="*/ 190 h 221"/>
              <a:gd name="T84" fmla="*/ 165 w 224"/>
              <a:gd name="T85" fmla="*/ 183 h 221"/>
              <a:gd name="T86" fmla="*/ 180 w 224"/>
              <a:gd name="T87" fmla="*/ 212 h 221"/>
              <a:gd name="T88" fmla="*/ 150 w 224"/>
              <a:gd name="T89" fmla="*/ 176 h 221"/>
              <a:gd name="T90" fmla="*/ 158 w 224"/>
              <a:gd name="T91" fmla="*/ 167 h 221"/>
              <a:gd name="T92" fmla="*/ 46 w 224"/>
              <a:gd name="T93" fmla="*/ 152 h 221"/>
              <a:gd name="T94" fmla="*/ 67 w 224"/>
              <a:gd name="T95" fmla="*/ 163 h 221"/>
              <a:gd name="T96" fmla="*/ 71 w 224"/>
              <a:gd name="T97" fmla="*/ 172 h 221"/>
              <a:gd name="T98" fmla="*/ 48 w 224"/>
              <a:gd name="T99" fmla="*/ 213 h 221"/>
              <a:gd name="T100" fmla="*/ 60 w 224"/>
              <a:gd name="T101" fmla="*/ 186 h 221"/>
              <a:gd name="T102" fmla="*/ 27 w 224"/>
              <a:gd name="T103" fmla="*/ 167 h 221"/>
              <a:gd name="T104" fmla="*/ 15 w 224"/>
              <a:gd name="T105" fmla="*/ 163 h 221"/>
              <a:gd name="T106" fmla="*/ 41 w 224"/>
              <a:gd name="T107" fmla="*/ 152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24" h="221">
                <a:moveTo>
                  <a:pt x="43" y="143"/>
                </a:moveTo>
                <a:cubicBezTo>
                  <a:pt x="40" y="141"/>
                  <a:pt x="36" y="140"/>
                  <a:pt x="32" y="142"/>
                </a:cubicBezTo>
                <a:cubicBezTo>
                  <a:pt x="22" y="144"/>
                  <a:pt x="14" y="150"/>
                  <a:pt x="8" y="159"/>
                </a:cubicBezTo>
                <a:cubicBezTo>
                  <a:pt x="2" y="167"/>
                  <a:pt x="0" y="177"/>
                  <a:pt x="1" y="187"/>
                </a:cubicBezTo>
                <a:cubicBezTo>
                  <a:pt x="1" y="191"/>
                  <a:pt x="3" y="195"/>
                  <a:pt x="7" y="197"/>
                </a:cubicBezTo>
                <a:cubicBezTo>
                  <a:pt x="10" y="199"/>
                  <a:pt x="10" y="199"/>
                  <a:pt x="10" y="199"/>
                </a:cubicBezTo>
                <a:cubicBezTo>
                  <a:pt x="12" y="200"/>
                  <a:pt x="14" y="200"/>
                  <a:pt x="15" y="198"/>
                </a:cubicBezTo>
                <a:cubicBezTo>
                  <a:pt x="31" y="175"/>
                  <a:pt x="31" y="175"/>
                  <a:pt x="31" y="175"/>
                </a:cubicBezTo>
                <a:cubicBezTo>
                  <a:pt x="51" y="188"/>
                  <a:pt x="51" y="188"/>
                  <a:pt x="51" y="188"/>
                </a:cubicBezTo>
                <a:cubicBezTo>
                  <a:pt x="35" y="211"/>
                  <a:pt x="35" y="211"/>
                  <a:pt x="35" y="211"/>
                </a:cubicBezTo>
                <a:cubicBezTo>
                  <a:pt x="34" y="213"/>
                  <a:pt x="34" y="216"/>
                  <a:pt x="36" y="217"/>
                </a:cubicBezTo>
                <a:cubicBezTo>
                  <a:pt x="39" y="219"/>
                  <a:pt x="39" y="219"/>
                  <a:pt x="39" y="219"/>
                </a:cubicBezTo>
                <a:cubicBezTo>
                  <a:pt x="42" y="221"/>
                  <a:pt x="44" y="221"/>
                  <a:pt x="47" y="221"/>
                </a:cubicBezTo>
                <a:cubicBezTo>
                  <a:pt x="48" y="221"/>
                  <a:pt x="49" y="221"/>
                  <a:pt x="50" y="221"/>
                </a:cubicBezTo>
                <a:cubicBezTo>
                  <a:pt x="60" y="218"/>
                  <a:pt x="69" y="212"/>
                  <a:pt x="74" y="204"/>
                </a:cubicBezTo>
                <a:cubicBezTo>
                  <a:pt x="80" y="195"/>
                  <a:pt x="83" y="185"/>
                  <a:pt x="81" y="175"/>
                </a:cubicBezTo>
                <a:cubicBezTo>
                  <a:pt x="81" y="172"/>
                  <a:pt x="79" y="168"/>
                  <a:pt x="76" y="166"/>
                </a:cubicBezTo>
                <a:cubicBezTo>
                  <a:pt x="112" y="136"/>
                  <a:pt x="112" y="136"/>
                  <a:pt x="112" y="136"/>
                </a:cubicBezTo>
                <a:cubicBezTo>
                  <a:pt x="147" y="166"/>
                  <a:pt x="147" y="166"/>
                  <a:pt x="147" y="166"/>
                </a:cubicBezTo>
                <a:cubicBezTo>
                  <a:pt x="144" y="168"/>
                  <a:pt x="142" y="172"/>
                  <a:pt x="142" y="175"/>
                </a:cubicBezTo>
                <a:cubicBezTo>
                  <a:pt x="141" y="185"/>
                  <a:pt x="143" y="195"/>
                  <a:pt x="149" y="204"/>
                </a:cubicBezTo>
                <a:cubicBezTo>
                  <a:pt x="155" y="212"/>
                  <a:pt x="163" y="218"/>
                  <a:pt x="173" y="221"/>
                </a:cubicBezTo>
                <a:cubicBezTo>
                  <a:pt x="174" y="221"/>
                  <a:pt x="175" y="221"/>
                  <a:pt x="177" y="221"/>
                </a:cubicBezTo>
                <a:cubicBezTo>
                  <a:pt x="179" y="221"/>
                  <a:pt x="182" y="221"/>
                  <a:pt x="184" y="219"/>
                </a:cubicBezTo>
                <a:cubicBezTo>
                  <a:pt x="187" y="217"/>
                  <a:pt x="187" y="217"/>
                  <a:pt x="187" y="217"/>
                </a:cubicBezTo>
                <a:cubicBezTo>
                  <a:pt x="189" y="216"/>
                  <a:pt x="190" y="213"/>
                  <a:pt x="188" y="211"/>
                </a:cubicBezTo>
                <a:cubicBezTo>
                  <a:pt x="173" y="188"/>
                  <a:pt x="173" y="188"/>
                  <a:pt x="173" y="188"/>
                </a:cubicBezTo>
                <a:cubicBezTo>
                  <a:pt x="192" y="175"/>
                  <a:pt x="192" y="175"/>
                  <a:pt x="192" y="175"/>
                </a:cubicBezTo>
                <a:cubicBezTo>
                  <a:pt x="208" y="198"/>
                  <a:pt x="208" y="198"/>
                  <a:pt x="208" y="198"/>
                </a:cubicBezTo>
                <a:cubicBezTo>
                  <a:pt x="209" y="200"/>
                  <a:pt x="212" y="200"/>
                  <a:pt x="214" y="199"/>
                </a:cubicBezTo>
                <a:cubicBezTo>
                  <a:pt x="217" y="197"/>
                  <a:pt x="217" y="197"/>
                  <a:pt x="217" y="197"/>
                </a:cubicBezTo>
                <a:cubicBezTo>
                  <a:pt x="220" y="195"/>
                  <a:pt x="222" y="191"/>
                  <a:pt x="223" y="187"/>
                </a:cubicBezTo>
                <a:cubicBezTo>
                  <a:pt x="224" y="177"/>
                  <a:pt x="221" y="167"/>
                  <a:pt x="216" y="159"/>
                </a:cubicBezTo>
                <a:cubicBezTo>
                  <a:pt x="210" y="150"/>
                  <a:pt x="201" y="144"/>
                  <a:pt x="192" y="142"/>
                </a:cubicBezTo>
                <a:cubicBezTo>
                  <a:pt x="188" y="140"/>
                  <a:pt x="184" y="141"/>
                  <a:pt x="181" y="143"/>
                </a:cubicBezTo>
                <a:cubicBezTo>
                  <a:pt x="180" y="144"/>
                  <a:pt x="180" y="144"/>
                  <a:pt x="180" y="144"/>
                </a:cubicBezTo>
                <a:cubicBezTo>
                  <a:pt x="141" y="110"/>
                  <a:pt x="141" y="110"/>
                  <a:pt x="141" y="110"/>
                </a:cubicBezTo>
                <a:cubicBezTo>
                  <a:pt x="179" y="78"/>
                  <a:pt x="179" y="78"/>
                  <a:pt x="179" y="78"/>
                </a:cubicBezTo>
                <a:cubicBezTo>
                  <a:pt x="181" y="79"/>
                  <a:pt x="181" y="79"/>
                  <a:pt x="181" y="79"/>
                </a:cubicBezTo>
                <a:cubicBezTo>
                  <a:pt x="184" y="81"/>
                  <a:pt x="188" y="82"/>
                  <a:pt x="192" y="81"/>
                </a:cubicBezTo>
                <a:cubicBezTo>
                  <a:pt x="201" y="78"/>
                  <a:pt x="210" y="72"/>
                  <a:pt x="216" y="64"/>
                </a:cubicBezTo>
                <a:cubicBezTo>
                  <a:pt x="221" y="55"/>
                  <a:pt x="224" y="45"/>
                  <a:pt x="223" y="35"/>
                </a:cubicBezTo>
                <a:cubicBezTo>
                  <a:pt x="222" y="31"/>
                  <a:pt x="220" y="28"/>
                  <a:pt x="217" y="26"/>
                </a:cubicBezTo>
                <a:cubicBezTo>
                  <a:pt x="214" y="23"/>
                  <a:pt x="214" y="23"/>
                  <a:pt x="214" y="23"/>
                </a:cubicBezTo>
                <a:cubicBezTo>
                  <a:pt x="212" y="22"/>
                  <a:pt x="209" y="23"/>
                  <a:pt x="208" y="24"/>
                </a:cubicBezTo>
                <a:cubicBezTo>
                  <a:pt x="192" y="48"/>
                  <a:pt x="192" y="48"/>
                  <a:pt x="192" y="48"/>
                </a:cubicBezTo>
                <a:cubicBezTo>
                  <a:pt x="173" y="35"/>
                  <a:pt x="173" y="35"/>
                  <a:pt x="173" y="35"/>
                </a:cubicBezTo>
                <a:cubicBezTo>
                  <a:pt x="188" y="11"/>
                  <a:pt x="188" y="11"/>
                  <a:pt x="188" y="11"/>
                </a:cubicBezTo>
                <a:cubicBezTo>
                  <a:pt x="190" y="9"/>
                  <a:pt x="189" y="7"/>
                  <a:pt x="187" y="6"/>
                </a:cubicBezTo>
                <a:cubicBezTo>
                  <a:pt x="184" y="3"/>
                  <a:pt x="184" y="3"/>
                  <a:pt x="184" y="3"/>
                </a:cubicBezTo>
                <a:cubicBezTo>
                  <a:pt x="181" y="1"/>
                  <a:pt x="177" y="0"/>
                  <a:pt x="173" y="2"/>
                </a:cubicBezTo>
                <a:cubicBezTo>
                  <a:pt x="163" y="4"/>
                  <a:pt x="155" y="10"/>
                  <a:pt x="149" y="19"/>
                </a:cubicBezTo>
                <a:cubicBezTo>
                  <a:pt x="143" y="27"/>
                  <a:pt x="141" y="37"/>
                  <a:pt x="142" y="47"/>
                </a:cubicBezTo>
                <a:cubicBezTo>
                  <a:pt x="142" y="50"/>
                  <a:pt x="144" y="53"/>
                  <a:pt x="146" y="55"/>
                </a:cubicBezTo>
                <a:cubicBezTo>
                  <a:pt x="112" y="84"/>
                  <a:pt x="112" y="84"/>
                  <a:pt x="112" y="84"/>
                </a:cubicBezTo>
                <a:cubicBezTo>
                  <a:pt x="78" y="55"/>
                  <a:pt x="78" y="55"/>
                  <a:pt x="78" y="55"/>
                </a:cubicBezTo>
                <a:cubicBezTo>
                  <a:pt x="80" y="53"/>
                  <a:pt x="81" y="50"/>
                  <a:pt x="81" y="47"/>
                </a:cubicBezTo>
                <a:cubicBezTo>
                  <a:pt x="83" y="37"/>
                  <a:pt x="80" y="27"/>
                  <a:pt x="74" y="19"/>
                </a:cubicBezTo>
                <a:cubicBezTo>
                  <a:pt x="69" y="10"/>
                  <a:pt x="60" y="4"/>
                  <a:pt x="50" y="2"/>
                </a:cubicBezTo>
                <a:cubicBezTo>
                  <a:pt x="47" y="0"/>
                  <a:pt x="43" y="1"/>
                  <a:pt x="39" y="3"/>
                </a:cubicBezTo>
                <a:cubicBezTo>
                  <a:pt x="36" y="6"/>
                  <a:pt x="36" y="6"/>
                  <a:pt x="36" y="6"/>
                </a:cubicBezTo>
                <a:cubicBezTo>
                  <a:pt x="34" y="7"/>
                  <a:pt x="34" y="9"/>
                  <a:pt x="35" y="11"/>
                </a:cubicBezTo>
                <a:cubicBezTo>
                  <a:pt x="51" y="35"/>
                  <a:pt x="51" y="35"/>
                  <a:pt x="51" y="35"/>
                </a:cubicBezTo>
                <a:cubicBezTo>
                  <a:pt x="31" y="48"/>
                  <a:pt x="31" y="48"/>
                  <a:pt x="31" y="48"/>
                </a:cubicBezTo>
                <a:cubicBezTo>
                  <a:pt x="15" y="24"/>
                  <a:pt x="15" y="24"/>
                  <a:pt x="15" y="24"/>
                </a:cubicBezTo>
                <a:cubicBezTo>
                  <a:pt x="14" y="23"/>
                  <a:pt x="12" y="22"/>
                  <a:pt x="10" y="23"/>
                </a:cubicBezTo>
                <a:cubicBezTo>
                  <a:pt x="7" y="26"/>
                  <a:pt x="7" y="26"/>
                  <a:pt x="7" y="26"/>
                </a:cubicBezTo>
                <a:cubicBezTo>
                  <a:pt x="3" y="28"/>
                  <a:pt x="1" y="31"/>
                  <a:pt x="1" y="35"/>
                </a:cubicBezTo>
                <a:cubicBezTo>
                  <a:pt x="0" y="45"/>
                  <a:pt x="2" y="55"/>
                  <a:pt x="8" y="64"/>
                </a:cubicBezTo>
                <a:cubicBezTo>
                  <a:pt x="14" y="72"/>
                  <a:pt x="22" y="78"/>
                  <a:pt x="32" y="81"/>
                </a:cubicBezTo>
                <a:cubicBezTo>
                  <a:pt x="36" y="82"/>
                  <a:pt x="40" y="81"/>
                  <a:pt x="43" y="79"/>
                </a:cubicBezTo>
                <a:cubicBezTo>
                  <a:pt x="45" y="78"/>
                  <a:pt x="45" y="78"/>
                  <a:pt x="45" y="78"/>
                </a:cubicBezTo>
                <a:cubicBezTo>
                  <a:pt x="82" y="110"/>
                  <a:pt x="82" y="110"/>
                  <a:pt x="82" y="110"/>
                </a:cubicBezTo>
                <a:cubicBezTo>
                  <a:pt x="43" y="144"/>
                  <a:pt x="43" y="144"/>
                  <a:pt x="43" y="144"/>
                </a:cubicBezTo>
                <a:lnTo>
                  <a:pt x="43" y="143"/>
                </a:lnTo>
                <a:close/>
                <a:moveTo>
                  <a:pt x="155" y="58"/>
                </a:moveTo>
                <a:cubicBezTo>
                  <a:pt x="155" y="57"/>
                  <a:pt x="156" y="56"/>
                  <a:pt x="156" y="55"/>
                </a:cubicBezTo>
                <a:cubicBezTo>
                  <a:pt x="156" y="53"/>
                  <a:pt x="155" y="52"/>
                  <a:pt x="154" y="52"/>
                </a:cubicBezTo>
                <a:cubicBezTo>
                  <a:pt x="152" y="50"/>
                  <a:pt x="152" y="50"/>
                  <a:pt x="152" y="50"/>
                </a:cubicBezTo>
                <a:cubicBezTo>
                  <a:pt x="151" y="49"/>
                  <a:pt x="150" y="48"/>
                  <a:pt x="150" y="46"/>
                </a:cubicBezTo>
                <a:cubicBezTo>
                  <a:pt x="149" y="38"/>
                  <a:pt x="151" y="30"/>
                  <a:pt x="156" y="23"/>
                </a:cubicBezTo>
                <a:cubicBezTo>
                  <a:pt x="160" y="16"/>
                  <a:pt x="167" y="11"/>
                  <a:pt x="175" y="9"/>
                </a:cubicBezTo>
                <a:cubicBezTo>
                  <a:pt x="177" y="9"/>
                  <a:pt x="178" y="9"/>
                  <a:pt x="180" y="10"/>
                </a:cubicBezTo>
                <a:cubicBezTo>
                  <a:pt x="164" y="33"/>
                  <a:pt x="164" y="33"/>
                  <a:pt x="164" y="33"/>
                </a:cubicBezTo>
                <a:cubicBezTo>
                  <a:pt x="163" y="34"/>
                  <a:pt x="163" y="35"/>
                  <a:pt x="163" y="36"/>
                </a:cubicBezTo>
                <a:cubicBezTo>
                  <a:pt x="163" y="37"/>
                  <a:pt x="164" y="38"/>
                  <a:pt x="165" y="39"/>
                </a:cubicBezTo>
                <a:cubicBezTo>
                  <a:pt x="191" y="57"/>
                  <a:pt x="191" y="57"/>
                  <a:pt x="191" y="57"/>
                </a:cubicBezTo>
                <a:cubicBezTo>
                  <a:pt x="193" y="58"/>
                  <a:pt x="195" y="57"/>
                  <a:pt x="196" y="56"/>
                </a:cubicBezTo>
                <a:cubicBezTo>
                  <a:pt x="212" y="32"/>
                  <a:pt x="212" y="32"/>
                  <a:pt x="212" y="32"/>
                </a:cubicBezTo>
                <a:cubicBezTo>
                  <a:pt x="214" y="33"/>
                  <a:pt x="215" y="34"/>
                  <a:pt x="215" y="36"/>
                </a:cubicBezTo>
                <a:cubicBezTo>
                  <a:pt x="216" y="44"/>
                  <a:pt x="214" y="52"/>
                  <a:pt x="209" y="59"/>
                </a:cubicBezTo>
                <a:cubicBezTo>
                  <a:pt x="204" y="66"/>
                  <a:pt x="197" y="71"/>
                  <a:pt x="190" y="73"/>
                </a:cubicBezTo>
                <a:cubicBezTo>
                  <a:pt x="188" y="74"/>
                  <a:pt x="186" y="73"/>
                  <a:pt x="185" y="72"/>
                </a:cubicBezTo>
                <a:cubicBezTo>
                  <a:pt x="181" y="69"/>
                  <a:pt x="181" y="69"/>
                  <a:pt x="181" y="69"/>
                </a:cubicBezTo>
                <a:cubicBezTo>
                  <a:pt x="179" y="68"/>
                  <a:pt x="177" y="68"/>
                  <a:pt x="176" y="70"/>
                </a:cubicBezTo>
                <a:cubicBezTo>
                  <a:pt x="135" y="105"/>
                  <a:pt x="135" y="105"/>
                  <a:pt x="135" y="105"/>
                </a:cubicBezTo>
                <a:cubicBezTo>
                  <a:pt x="118" y="90"/>
                  <a:pt x="118" y="90"/>
                  <a:pt x="118" y="90"/>
                </a:cubicBezTo>
                <a:lnTo>
                  <a:pt x="155" y="58"/>
                </a:lnTo>
                <a:close/>
                <a:moveTo>
                  <a:pt x="48" y="70"/>
                </a:moveTo>
                <a:cubicBezTo>
                  <a:pt x="47" y="69"/>
                  <a:pt x="46" y="69"/>
                  <a:pt x="45" y="69"/>
                </a:cubicBezTo>
                <a:cubicBezTo>
                  <a:pt x="44" y="69"/>
                  <a:pt x="44" y="69"/>
                  <a:pt x="43" y="69"/>
                </a:cubicBezTo>
                <a:cubicBezTo>
                  <a:pt x="38" y="72"/>
                  <a:pt x="38" y="72"/>
                  <a:pt x="38" y="72"/>
                </a:cubicBezTo>
                <a:cubicBezTo>
                  <a:pt x="37" y="73"/>
                  <a:pt x="35" y="74"/>
                  <a:pt x="34" y="73"/>
                </a:cubicBezTo>
                <a:cubicBezTo>
                  <a:pt x="26" y="71"/>
                  <a:pt x="19" y="66"/>
                  <a:pt x="15" y="59"/>
                </a:cubicBezTo>
                <a:cubicBezTo>
                  <a:pt x="10" y="52"/>
                  <a:pt x="8" y="44"/>
                  <a:pt x="9" y="36"/>
                </a:cubicBezTo>
                <a:cubicBezTo>
                  <a:pt x="9" y="34"/>
                  <a:pt x="10" y="33"/>
                  <a:pt x="11" y="32"/>
                </a:cubicBezTo>
                <a:cubicBezTo>
                  <a:pt x="27" y="56"/>
                  <a:pt x="27" y="56"/>
                  <a:pt x="27" y="56"/>
                </a:cubicBezTo>
                <a:cubicBezTo>
                  <a:pt x="28" y="57"/>
                  <a:pt x="31" y="58"/>
                  <a:pt x="33" y="57"/>
                </a:cubicBezTo>
                <a:cubicBezTo>
                  <a:pt x="59" y="39"/>
                  <a:pt x="59" y="39"/>
                  <a:pt x="59" y="39"/>
                </a:cubicBezTo>
                <a:cubicBezTo>
                  <a:pt x="60" y="38"/>
                  <a:pt x="60" y="37"/>
                  <a:pt x="60" y="36"/>
                </a:cubicBezTo>
                <a:cubicBezTo>
                  <a:pt x="61" y="35"/>
                  <a:pt x="60" y="34"/>
                  <a:pt x="60" y="33"/>
                </a:cubicBezTo>
                <a:cubicBezTo>
                  <a:pt x="44" y="10"/>
                  <a:pt x="44" y="10"/>
                  <a:pt x="44" y="10"/>
                </a:cubicBezTo>
                <a:cubicBezTo>
                  <a:pt x="45" y="9"/>
                  <a:pt x="47" y="9"/>
                  <a:pt x="48" y="9"/>
                </a:cubicBezTo>
                <a:cubicBezTo>
                  <a:pt x="56" y="11"/>
                  <a:pt x="63" y="16"/>
                  <a:pt x="68" y="23"/>
                </a:cubicBezTo>
                <a:cubicBezTo>
                  <a:pt x="72" y="30"/>
                  <a:pt x="74" y="38"/>
                  <a:pt x="74" y="46"/>
                </a:cubicBezTo>
                <a:cubicBezTo>
                  <a:pt x="73" y="48"/>
                  <a:pt x="72" y="49"/>
                  <a:pt x="71" y="50"/>
                </a:cubicBezTo>
                <a:cubicBezTo>
                  <a:pt x="69" y="52"/>
                  <a:pt x="69" y="52"/>
                  <a:pt x="69" y="52"/>
                </a:cubicBezTo>
                <a:cubicBezTo>
                  <a:pt x="68" y="52"/>
                  <a:pt x="68" y="53"/>
                  <a:pt x="68" y="55"/>
                </a:cubicBezTo>
                <a:cubicBezTo>
                  <a:pt x="68" y="56"/>
                  <a:pt x="68" y="57"/>
                  <a:pt x="69" y="58"/>
                </a:cubicBezTo>
                <a:cubicBezTo>
                  <a:pt x="177" y="152"/>
                  <a:pt x="177" y="152"/>
                  <a:pt x="177" y="152"/>
                </a:cubicBezTo>
                <a:cubicBezTo>
                  <a:pt x="179" y="153"/>
                  <a:pt x="181" y="153"/>
                  <a:pt x="182" y="152"/>
                </a:cubicBezTo>
                <a:cubicBezTo>
                  <a:pt x="185" y="150"/>
                  <a:pt x="185" y="150"/>
                  <a:pt x="185" y="150"/>
                </a:cubicBezTo>
                <a:cubicBezTo>
                  <a:pt x="186" y="149"/>
                  <a:pt x="188" y="149"/>
                  <a:pt x="190" y="149"/>
                </a:cubicBezTo>
                <a:cubicBezTo>
                  <a:pt x="197" y="151"/>
                  <a:pt x="204" y="156"/>
                  <a:pt x="209" y="163"/>
                </a:cubicBezTo>
                <a:cubicBezTo>
                  <a:pt x="214" y="170"/>
                  <a:pt x="216" y="178"/>
                  <a:pt x="215" y="186"/>
                </a:cubicBezTo>
                <a:cubicBezTo>
                  <a:pt x="215" y="188"/>
                  <a:pt x="214" y="189"/>
                  <a:pt x="212" y="190"/>
                </a:cubicBezTo>
                <a:cubicBezTo>
                  <a:pt x="196" y="167"/>
                  <a:pt x="196" y="167"/>
                  <a:pt x="196" y="167"/>
                </a:cubicBezTo>
                <a:cubicBezTo>
                  <a:pt x="195" y="165"/>
                  <a:pt x="193" y="164"/>
                  <a:pt x="191" y="166"/>
                </a:cubicBezTo>
                <a:cubicBezTo>
                  <a:pt x="165" y="183"/>
                  <a:pt x="165" y="183"/>
                  <a:pt x="165" y="183"/>
                </a:cubicBezTo>
                <a:cubicBezTo>
                  <a:pt x="164" y="184"/>
                  <a:pt x="163" y="185"/>
                  <a:pt x="163" y="186"/>
                </a:cubicBezTo>
                <a:cubicBezTo>
                  <a:pt x="163" y="187"/>
                  <a:pt x="163" y="188"/>
                  <a:pt x="164" y="189"/>
                </a:cubicBezTo>
                <a:cubicBezTo>
                  <a:pt x="180" y="212"/>
                  <a:pt x="180" y="212"/>
                  <a:pt x="180" y="212"/>
                </a:cubicBezTo>
                <a:cubicBezTo>
                  <a:pt x="178" y="213"/>
                  <a:pt x="177" y="214"/>
                  <a:pt x="175" y="213"/>
                </a:cubicBezTo>
                <a:cubicBezTo>
                  <a:pt x="167" y="211"/>
                  <a:pt x="160" y="206"/>
                  <a:pt x="156" y="199"/>
                </a:cubicBezTo>
                <a:cubicBezTo>
                  <a:pt x="151" y="192"/>
                  <a:pt x="149" y="184"/>
                  <a:pt x="150" y="176"/>
                </a:cubicBezTo>
                <a:cubicBezTo>
                  <a:pt x="150" y="174"/>
                  <a:pt x="151" y="173"/>
                  <a:pt x="152" y="172"/>
                </a:cubicBezTo>
                <a:cubicBezTo>
                  <a:pt x="156" y="170"/>
                  <a:pt x="156" y="170"/>
                  <a:pt x="156" y="170"/>
                </a:cubicBezTo>
                <a:cubicBezTo>
                  <a:pt x="157" y="169"/>
                  <a:pt x="158" y="168"/>
                  <a:pt x="158" y="167"/>
                </a:cubicBezTo>
                <a:cubicBezTo>
                  <a:pt x="158" y="165"/>
                  <a:pt x="157" y="164"/>
                  <a:pt x="156" y="163"/>
                </a:cubicBezTo>
                <a:lnTo>
                  <a:pt x="48" y="70"/>
                </a:lnTo>
                <a:close/>
                <a:moveTo>
                  <a:pt x="46" y="152"/>
                </a:moveTo>
                <a:cubicBezTo>
                  <a:pt x="88" y="115"/>
                  <a:pt x="88" y="115"/>
                  <a:pt x="88" y="115"/>
                </a:cubicBezTo>
                <a:cubicBezTo>
                  <a:pt x="106" y="130"/>
                  <a:pt x="106" y="130"/>
                  <a:pt x="106" y="130"/>
                </a:cubicBezTo>
                <a:cubicBezTo>
                  <a:pt x="67" y="163"/>
                  <a:pt x="67" y="163"/>
                  <a:pt x="67" y="163"/>
                </a:cubicBezTo>
                <a:cubicBezTo>
                  <a:pt x="66" y="164"/>
                  <a:pt x="66" y="165"/>
                  <a:pt x="66" y="167"/>
                </a:cubicBezTo>
                <a:cubicBezTo>
                  <a:pt x="66" y="168"/>
                  <a:pt x="67" y="169"/>
                  <a:pt x="68" y="170"/>
                </a:cubicBezTo>
                <a:cubicBezTo>
                  <a:pt x="71" y="172"/>
                  <a:pt x="71" y="172"/>
                  <a:pt x="71" y="172"/>
                </a:cubicBezTo>
                <a:cubicBezTo>
                  <a:pt x="72" y="173"/>
                  <a:pt x="73" y="174"/>
                  <a:pt x="74" y="176"/>
                </a:cubicBezTo>
                <a:cubicBezTo>
                  <a:pt x="74" y="184"/>
                  <a:pt x="72" y="192"/>
                  <a:pt x="68" y="199"/>
                </a:cubicBezTo>
                <a:cubicBezTo>
                  <a:pt x="63" y="206"/>
                  <a:pt x="56" y="211"/>
                  <a:pt x="48" y="213"/>
                </a:cubicBezTo>
                <a:cubicBezTo>
                  <a:pt x="47" y="214"/>
                  <a:pt x="45" y="213"/>
                  <a:pt x="44" y="212"/>
                </a:cubicBezTo>
                <a:cubicBezTo>
                  <a:pt x="60" y="189"/>
                  <a:pt x="60" y="189"/>
                  <a:pt x="60" y="189"/>
                </a:cubicBezTo>
                <a:cubicBezTo>
                  <a:pt x="60" y="188"/>
                  <a:pt x="61" y="187"/>
                  <a:pt x="60" y="186"/>
                </a:cubicBezTo>
                <a:cubicBezTo>
                  <a:pt x="60" y="185"/>
                  <a:pt x="60" y="184"/>
                  <a:pt x="59" y="183"/>
                </a:cubicBezTo>
                <a:cubicBezTo>
                  <a:pt x="33" y="166"/>
                  <a:pt x="33" y="166"/>
                  <a:pt x="33" y="166"/>
                </a:cubicBezTo>
                <a:cubicBezTo>
                  <a:pt x="31" y="164"/>
                  <a:pt x="28" y="165"/>
                  <a:pt x="27" y="167"/>
                </a:cubicBezTo>
                <a:cubicBezTo>
                  <a:pt x="11" y="190"/>
                  <a:pt x="11" y="190"/>
                  <a:pt x="11" y="190"/>
                </a:cubicBezTo>
                <a:cubicBezTo>
                  <a:pt x="10" y="189"/>
                  <a:pt x="9" y="188"/>
                  <a:pt x="9" y="186"/>
                </a:cubicBezTo>
                <a:cubicBezTo>
                  <a:pt x="8" y="178"/>
                  <a:pt x="10" y="170"/>
                  <a:pt x="15" y="163"/>
                </a:cubicBezTo>
                <a:cubicBezTo>
                  <a:pt x="19" y="156"/>
                  <a:pt x="26" y="151"/>
                  <a:pt x="34" y="149"/>
                </a:cubicBezTo>
                <a:cubicBezTo>
                  <a:pt x="35" y="149"/>
                  <a:pt x="37" y="149"/>
                  <a:pt x="38" y="150"/>
                </a:cubicBezTo>
                <a:cubicBezTo>
                  <a:pt x="41" y="152"/>
                  <a:pt x="41" y="152"/>
                  <a:pt x="41" y="152"/>
                </a:cubicBezTo>
                <a:cubicBezTo>
                  <a:pt x="43" y="153"/>
                  <a:pt x="45" y="153"/>
                  <a:pt x="46" y="152"/>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7937617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93447" y="1956655"/>
            <a:ext cx="2937948" cy="6450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Structural Engineers</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33</a:t>
            </a:fld>
            <a:endParaRPr lang="en-US" altLang="en-US" dirty="0"/>
          </a:p>
        </p:txBody>
      </p:sp>
      <p:sp>
        <p:nvSpPr>
          <p:cNvPr id="4" name="Content Placeholder 3"/>
          <p:cNvSpPr>
            <a:spLocks noGrp="1"/>
          </p:cNvSpPr>
          <p:nvPr>
            <p:ph idx="1"/>
          </p:nvPr>
        </p:nvSpPr>
        <p:spPr>
          <a:xfrm>
            <a:off x="585788" y="1992931"/>
            <a:ext cx="15718965" cy="6829743"/>
          </a:xfrm>
        </p:spPr>
        <p:txBody>
          <a:bodyPr/>
          <a:lstStyle/>
          <a:p>
            <a:pPr marL="0" indent="0">
              <a:buNone/>
            </a:pPr>
            <a:r>
              <a:rPr lang="en-US" b="1" dirty="0" smtClean="0"/>
              <a:t>Falling Debris</a:t>
            </a:r>
            <a:endParaRPr lang="en-US" b="1" dirty="0"/>
          </a:p>
          <a:p>
            <a:endParaRPr lang="en-US" dirty="0" smtClean="0"/>
          </a:p>
          <a:p>
            <a:pPr marL="0" indent="0">
              <a:buNone/>
            </a:pPr>
            <a:endParaRPr lang="en-US" sz="1400" dirty="0"/>
          </a:p>
          <a:p>
            <a:pPr marL="0" indent="0">
              <a:buNone/>
            </a:pPr>
            <a:r>
              <a:rPr lang="en-US" b="1" dirty="0" smtClean="0"/>
              <a:t>Example 1:</a:t>
            </a:r>
          </a:p>
          <a:p>
            <a:pPr>
              <a:buFont typeface="Wingdings" panose="05000000000000000000" pitchFamily="2" charset="2"/>
              <a:buChar char="Ø"/>
            </a:pPr>
            <a:endParaRPr lang="en-US" b="1" dirty="0"/>
          </a:p>
          <a:p>
            <a:pPr marL="0" indent="0">
              <a:buNone/>
            </a:pPr>
            <a:r>
              <a:rPr lang="en-US" dirty="0" smtClean="0"/>
              <a:t>Plaintiff</a:t>
            </a:r>
            <a:r>
              <a:rPr lang="en-US" dirty="0"/>
              <a:t>, an employee of the waterproofing contractor, sustained injuries from falling debris while removing exterior balconies at a project. Plaintiff alleged the Insured, as well as the other co-defendants, was the owner, lessee, and lessor of the property and operated, managed, maintained, controlled, supervised the premises as well as hired contractors, and/or directed, supervised and/or controlled construction and acted as the general contractor and/or construction manager.</a:t>
            </a:r>
          </a:p>
          <a:p>
            <a:pPr>
              <a:buFont typeface="Wingdings" panose="05000000000000000000" pitchFamily="2" charset="2"/>
              <a:buChar char="Ø"/>
            </a:pPr>
            <a:endParaRPr lang="en-US" b="1" dirty="0" smtClean="0"/>
          </a:p>
          <a:p>
            <a:pPr marL="0" indent="0">
              <a:buNone/>
            </a:pPr>
            <a:endParaRPr lang="en-US" b="1" dirty="0"/>
          </a:p>
          <a:p>
            <a:pPr>
              <a:buFont typeface="Wingdings" panose="05000000000000000000" pitchFamily="2" charset="2"/>
              <a:buChar char="Ø"/>
            </a:pPr>
            <a:endParaRPr lang="en-US" b="1" dirty="0"/>
          </a:p>
          <a:p>
            <a:pPr marL="0" indent="0">
              <a:buNone/>
            </a:pPr>
            <a:endParaRPr lang="en-US" dirty="0"/>
          </a:p>
        </p:txBody>
      </p:sp>
      <p:grpSp>
        <p:nvGrpSpPr>
          <p:cNvPr id="8" name="Group 7"/>
          <p:cNvGrpSpPr/>
          <p:nvPr/>
        </p:nvGrpSpPr>
        <p:grpSpPr>
          <a:xfrm>
            <a:off x="3836194" y="1945885"/>
            <a:ext cx="1134269" cy="1174925"/>
            <a:chOff x="4530725" y="4384675"/>
            <a:chExt cx="804862" cy="804863"/>
          </a:xfrm>
        </p:grpSpPr>
        <p:sp>
          <p:nvSpPr>
            <p:cNvPr id="9" name="Freeform 54"/>
            <p:cNvSpPr>
              <a:spLocks noEditPoints="1"/>
            </p:cNvSpPr>
            <p:nvPr/>
          </p:nvSpPr>
          <p:spPr bwMode="auto">
            <a:xfrm>
              <a:off x="4530725" y="4384675"/>
              <a:ext cx="804862" cy="804863"/>
            </a:xfrm>
            <a:custGeom>
              <a:avLst/>
              <a:gdLst>
                <a:gd name="T0" fmla="*/ 214 w 232"/>
                <a:gd name="T1" fmla="*/ 172 h 232"/>
                <a:gd name="T2" fmla="*/ 203 w 232"/>
                <a:gd name="T3" fmla="*/ 142 h 232"/>
                <a:gd name="T4" fmla="*/ 151 w 232"/>
                <a:gd name="T5" fmla="*/ 97 h 232"/>
                <a:gd name="T6" fmla="*/ 147 w 232"/>
                <a:gd name="T7" fmla="*/ 88 h 232"/>
                <a:gd name="T8" fmla="*/ 139 w 232"/>
                <a:gd name="T9" fmla="*/ 94 h 232"/>
                <a:gd name="T10" fmla="*/ 120 w 232"/>
                <a:gd name="T11" fmla="*/ 92 h 232"/>
                <a:gd name="T12" fmla="*/ 135 w 232"/>
                <a:gd name="T13" fmla="*/ 68 h 232"/>
                <a:gd name="T14" fmla="*/ 148 w 232"/>
                <a:gd name="T15" fmla="*/ 64 h 232"/>
                <a:gd name="T16" fmla="*/ 152 w 232"/>
                <a:gd name="T17" fmla="*/ 4 h 232"/>
                <a:gd name="T18" fmla="*/ 85 w 232"/>
                <a:gd name="T19" fmla="*/ 0 h 232"/>
                <a:gd name="T20" fmla="*/ 81 w 232"/>
                <a:gd name="T21" fmla="*/ 60 h 232"/>
                <a:gd name="T22" fmla="*/ 98 w 232"/>
                <a:gd name="T23" fmla="*/ 64 h 232"/>
                <a:gd name="T24" fmla="*/ 96 w 232"/>
                <a:gd name="T25" fmla="*/ 80 h 232"/>
                <a:gd name="T26" fmla="*/ 93 w 232"/>
                <a:gd name="T27" fmla="*/ 111 h 232"/>
                <a:gd name="T28" fmla="*/ 18 w 232"/>
                <a:gd name="T29" fmla="*/ 154 h 232"/>
                <a:gd name="T30" fmla="*/ 4 w 232"/>
                <a:gd name="T31" fmla="*/ 172 h 232"/>
                <a:gd name="T32" fmla="*/ 0 w 232"/>
                <a:gd name="T33" fmla="*/ 228 h 232"/>
                <a:gd name="T34" fmla="*/ 228 w 232"/>
                <a:gd name="T35" fmla="*/ 232 h 232"/>
                <a:gd name="T36" fmla="*/ 232 w 232"/>
                <a:gd name="T37" fmla="*/ 176 h 232"/>
                <a:gd name="T38" fmla="*/ 197 w 232"/>
                <a:gd name="T39" fmla="*/ 154 h 232"/>
                <a:gd name="T40" fmla="*/ 202 w 232"/>
                <a:gd name="T41" fmla="*/ 149 h 232"/>
                <a:gd name="T42" fmla="*/ 206 w 232"/>
                <a:gd name="T43" fmla="*/ 172 h 232"/>
                <a:gd name="T44" fmla="*/ 197 w 232"/>
                <a:gd name="T45" fmla="*/ 154 h 232"/>
                <a:gd name="T46" fmla="*/ 89 w 232"/>
                <a:gd name="T47" fmla="*/ 8 h 232"/>
                <a:gd name="T48" fmla="*/ 144 w 232"/>
                <a:gd name="T49" fmla="*/ 56 h 232"/>
                <a:gd name="T50" fmla="*/ 101 w 232"/>
                <a:gd name="T51" fmla="*/ 86 h 232"/>
                <a:gd name="T52" fmla="*/ 106 w 232"/>
                <a:gd name="T53" fmla="*/ 64 h 232"/>
                <a:gd name="T54" fmla="*/ 127 w 232"/>
                <a:gd name="T55" fmla="*/ 68 h 232"/>
                <a:gd name="T56" fmla="*/ 113 w 232"/>
                <a:gd name="T57" fmla="*/ 88 h 232"/>
                <a:gd name="T58" fmla="*/ 142 w 232"/>
                <a:gd name="T59" fmla="*/ 102 h 232"/>
                <a:gd name="T60" fmla="*/ 96 w 232"/>
                <a:gd name="T61" fmla="*/ 97 h 232"/>
                <a:gd name="T62" fmla="*/ 99 w 232"/>
                <a:gd name="T63" fmla="*/ 117 h 232"/>
                <a:gd name="T64" fmla="*/ 137 w 232"/>
                <a:gd name="T65" fmla="*/ 118 h 232"/>
                <a:gd name="T66" fmla="*/ 189 w 232"/>
                <a:gd name="T67" fmla="*/ 154 h 232"/>
                <a:gd name="T68" fmla="*/ 43 w 232"/>
                <a:gd name="T69" fmla="*/ 172 h 232"/>
                <a:gd name="T70" fmla="*/ 40 w 232"/>
                <a:gd name="T71" fmla="*/ 145 h 232"/>
                <a:gd name="T72" fmla="*/ 26 w 232"/>
                <a:gd name="T73" fmla="*/ 154 h 232"/>
                <a:gd name="T74" fmla="*/ 31 w 232"/>
                <a:gd name="T75" fmla="*/ 149 h 232"/>
                <a:gd name="T76" fmla="*/ 35 w 232"/>
                <a:gd name="T77" fmla="*/ 172 h 232"/>
                <a:gd name="T78" fmla="*/ 26 w 232"/>
                <a:gd name="T79" fmla="*/ 154 h 232"/>
                <a:gd name="T80" fmla="*/ 8 w 232"/>
                <a:gd name="T81" fmla="*/ 224 h 232"/>
                <a:gd name="T82" fmla="*/ 224 w 232"/>
                <a:gd name="T83" fmla="*/ 180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2" h="232">
                  <a:moveTo>
                    <a:pt x="228" y="172"/>
                  </a:moveTo>
                  <a:cubicBezTo>
                    <a:pt x="214" y="172"/>
                    <a:pt x="214" y="172"/>
                    <a:pt x="214" y="172"/>
                  </a:cubicBezTo>
                  <a:cubicBezTo>
                    <a:pt x="214" y="154"/>
                    <a:pt x="214" y="154"/>
                    <a:pt x="214" y="154"/>
                  </a:cubicBezTo>
                  <a:cubicBezTo>
                    <a:pt x="214" y="147"/>
                    <a:pt x="209" y="142"/>
                    <a:pt x="203" y="142"/>
                  </a:cubicBezTo>
                  <a:cubicBezTo>
                    <a:pt x="144" y="113"/>
                    <a:pt x="144" y="113"/>
                    <a:pt x="144" y="113"/>
                  </a:cubicBezTo>
                  <a:cubicBezTo>
                    <a:pt x="148" y="108"/>
                    <a:pt x="151" y="103"/>
                    <a:pt x="151" y="97"/>
                  </a:cubicBezTo>
                  <a:cubicBezTo>
                    <a:pt x="151" y="95"/>
                    <a:pt x="151" y="93"/>
                    <a:pt x="150" y="91"/>
                  </a:cubicBezTo>
                  <a:cubicBezTo>
                    <a:pt x="150" y="90"/>
                    <a:pt x="149" y="89"/>
                    <a:pt x="147" y="88"/>
                  </a:cubicBezTo>
                  <a:cubicBezTo>
                    <a:pt x="146" y="88"/>
                    <a:pt x="144" y="89"/>
                    <a:pt x="143" y="90"/>
                  </a:cubicBezTo>
                  <a:cubicBezTo>
                    <a:pt x="142" y="91"/>
                    <a:pt x="141" y="93"/>
                    <a:pt x="139" y="94"/>
                  </a:cubicBezTo>
                  <a:cubicBezTo>
                    <a:pt x="131" y="101"/>
                    <a:pt x="122" y="102"/>
                    <a:pt x="119" y="100"/>
                  </a:cubicBezTo>
                  <a:cubicBezTo>
                    <a:pt x="117" y="98"/>
                    <a:pt x="118" y="95"/>
                    <a:pt x="120" y="92"/>
                  </a:cubicBezTo>
                  <a:cubicBezTo>
                    <a:pt x="121" y="89"/>
                    <a:pt x="124" y="87"/>
                    <a:pt x="126" y="84"/>
                  </a:cubicBezTo>
                  <a:cubicBezTo>
                    <a:pt x="131" y="80"/>
                    <a:pt x="134" y="74"/>
                    <a:pt x="135" y="68"/>
                  </a:cubicBezTo>
                  <a:cubicBezTo>
                    <a:pt x="135" y="68"/>
                    <a:pt x="135" y="64"/>
                    <a:pt x="135" y="64"/>
                  </a:cubicBezTo>
                  <a:cubicBezTo>
                    <a:pt x="148" y="64"/>
                    <a:pt x="148" y="64"/>
                    <a:pt x="148" y="64"/>
                  </a:cubicBezTo>
                  <a:cubicBezTo>
                    <a:pt x="150" y="64"/>
                    <a:pt x="152" y="63"/>
                    <a:pt x="152" y="60"/>
                  </a:cubicBezTo>
                  <a:cubicBezTo>
                    <a:pt x="152" y="4"/>
                    <a:pt x="152" y="4"/>
                    <a:pt x="152" y="4"/>
                  </a:cubicBezTo>
                  <a:cubicBezTo>
                    <a:pt x="152" y="2"/>
                    <a:pt x="150" y="0"/>
                    <a:pt x="148" y="0"/>
                  </a:cubicBezTo>
                  <a:cubicBezTo>
                    <a:pt x="85" y="0"/>
                    <a:pt x="85" y="0"/>
                    <a:pt x="85" y="0"/>
                  </a:cubicBezTo>
                  <a:cubicBezTo>
                    <a:pt x="82" y="0"/>
                    <a:pt x="81" y="2"/>
                    <a:pt x="81" y="4"/>
                  </a:cubicBezTo>
                  <a:cubicBezTo>
                    <a:pt x="81" y="60"/>
                    <a:pt x="81" y="60"/>
                    <a:pt x="81" y="60"/>
                  </a:cubicBezTo>
                  <a:cubicBezTo>
                    <a:pt x="81" y="63"/>
                    <a:pt x="82" y="64"/>
                    <a:pt x="85" y="64"/>
                  </a:cubicBezTo>
                  <a:cubicBezTo>
                    <a:pt x="98" y="64"/>
                    <a:pt x="98" y="64"/>
                    <a:pt x="98" y="64"/>
                  </a:cubicBezTo>
                  <a:cubicBezTo>
                    <a:pt x="98" y="75"/>
                    <a:pt x="98" y="75"/>
                    <a:pt x="98" y="75"/>
                  </a:cubicBezTo>
                  <a:cubicBezTo>
                    <a:pt x="98" y="76"/>
                    <a:pt x="97" y="78"/>
                    <a:pt x="96" y="80"/>
                  </a:cubicBezTo>
                  <a:cubicBezTo>
                    <a:pt x="91" y="84"/>
                    <a:pt x="88" y="91"/>
                    <a:pt x="88" y="97"/>
                  </a:cubicBezTo>
                  <a:cubicBezTo>
                    <a:pt x="88" y="102"/>
                    <a:pt x="90" y="107"/>
                    <a:pt x="93" y="111"/>
                  </a:cubicBezTo>
                  <a:cubicBezTo>
                    <a:pt x="30" y="142"/>
                    <a:pt x="30" y="142"/>
                    <a:pt x="30" y="142"/>
                  </a:cubicBezTo>
                  <a:cubicBezTo>
                    <a:pt x="23" y="142"/>
                    <a:pt x="18" y="147"/>
                    <a:pt x="18" y="154"/>
                  </a:cubicBezTo>
                  <a:cubicBezTo>
                    <a:pt x="18" y="172"/>
                    <a:pt x="18" y="172"/>
                    <a:pt x="18" y="172"/>
                  </a:cubicBezTo>
                  <a:cubicBezTo>
                    <a:pt x="4" y="172"/>
                    <a:pt x="4" y="172"/>
                    <a:pt x="4" y="172"/>
                  </a:cubicBezTo>
                  <a:cubicBezTo>
                    <a:pt x="2" y="172"/>
                    <a:pt x="0" y="174"/>
                    <a:pt x="0" y="176"/>
                  </a:cubicBezTo>
                  <a:cubicBezTo>
                    <a:pt x="0" y="228"/>
                    <a:pt x="0" y="228"/>
                    <a:pt x="0" y="228"/>
                  </a:cubicBezTo>
                  <a:cubicBezTo>
                    <a:pt x="0" y="230"/>
                    <a:pt x="2" y="232"/>
                    <a:pt x="4" y="232"/>
                  </a:cubicBezTo>
                  <a:cubicBezTo>
                    <a:pt x="228" y="232"/>
                    <a:pt x="228" y="232"/>
                    <a:pt x="228" y="232"/>
                  </a:cubicBezTo>
                  <a:cubicBezTo>
                    <a:pt x="230" y="232"/>
                    <a:pt x="232" y="230"/>
                    <a:pt x="232" y="228"/>
                  </a:cubicBezTo>
                  <a:cubicBezTo>
                    <a:pt x="232" y="176"/>
                    <a:pt x="232" y="176"/>
                    <a:pt x="232" y="176"/>
                  </a:cubicBezTo>
                  <a:cubicBezTo>
                    <a:pt x="232" y="174"/>
                    <a:pt x="230" y="172"/>
                    <a:pt x="228" y="172"/>
                  </a:cubicBezTo>
                  <a:close/>
                  <a:moveTo>
                    <a:pt x="197" y="154"/>
                  </a:moveTo>
                  <a:cubicBezTo>
                    <a:pt x="197" y="151"/>
                    <a:pt x="199" y="149"/>
                    <a:pt x="201" y="149"/>
                  </a:cubicBezTo>
                  <a:cubicBezTo>
                    <a:pt x="202" y="149"/>
                    <a:pt x="202" y="149"/>
                    <a:pt x="202" y="149"/>
                  </a:cubicBezTo>
                  <a:cubicBezTo>
                    <a:pt x="205" y="149"/>
                    <a:pt x="206" y="151"/>
                    <a:pt x="206" y="154"/>
                  </a:cubicBezTo>
                  <a:cubicBezTo>
                    <a:pt x="206" y="172"/>
                    <a:pt x="206" y="172"/>
                    <a:pt x="206" y="172"/>
                  </a:cubicBezTo>
                  <a:cubicBezTo>
                    <a:pt x="197" y="172"/>
                    <a:pt x="197" y="172"/>
                    <a:pt x="197" y="172"/>
                  </a:cubicBezTo>
                  <a:lnTo>
                    <a:pt x="197" y="154"/>
                  </a:lnTo>
                  <a:close/>
                  <a:moveTo>
                    <a:pt x="89" y="56"/>
                  </a:moveTo>
                  <a:cubicBezTo>
                    <a:pt x="89" y="8"/>
                    <a:pt x="89" y="8"/>
                    <a:pt x="89" y="8"/>
                  </a:cubicBezTo>
                  <a:cubicBezTo>
                    <a:pt x="144" y="8"/>
                    <a:pt x="144" y="8"/>
                    <a:pt x="144" y="8"/>
                  </a:cubicBezTo>
                  <a:cubicBezTo>
                    <a:pt x="144" y="56"/>
                    <a:pt x="144" y="56"/>
                    <a:pt x="144" y="56"/>
                  </a:cubicBezTo>
                  <a:lnTo>
                    <a:pt x="89" y="56"/>
                  </a:lnTo>
                  <a:close/>
                  <a:moveTo>
                    <a:pt x="101" y="86"/>
                  </a:moveTo>
                  <a:cubicBezTo>
                    <a:pt x="104" y="83"/>
                    <a:pt x="106" y="79"/>
                    <a:pt x="106" y="75"/>
                  </a:cubicBezTo>
                  <a:cubicBezTo>
                    <a:pt x="106" y="64"/>
                    <a:pt x="106" y="64"/>
                    <a:pt x="106" y="64"/>
                  </a:cubicBezTo>
                  <a:cubicBezTo>
                    <a:pt x="127" y="64"/>
                    <a:pt x="127" y="64"/>
                    <a:pt x="127" y="64"/>
                  </a:cubicBezTo>
                  <a:cubicBezTo>
                    <a:pt x="127" y="68"/>
                    <a:pt x="127" y="68"/>
                    <a:pt x="127" y="68"/>
                  </a:cubicBezTo>
                  <a:cubicBezTo>
                    <a:pt x="126" y="72"/>
                    <a:pt x="125" y="75"/>
                    <a:pt x="121" y="78"/>
                  </a:cubicBezTo>
                  <a:cubicBezTo>
                    <a:pt x="118" y="81"/>
                    <a:pt x="115" y="85"/>
                    <a:pt x="113" y="88"/>
                  </a:cubicBezTo>
                  <a:cubicBezTo>
                    <a:pt x="109" y="95"/>
                    <a:pt x="109" y="102"/>
                    <a:pt x="114" y="106"/>
                  </a:cubicBezTo>
                  <a:cubicBezTo>
                    <a:pt x="120" y="111"/>
                    <a:pt x="132" y="109"/>
                    <a:pt x="142" y="102"/>
                  </a:cubicBezTo>
                  <a:cubicBezTo>
                    <a:pt x="139" y="109"/>
                    <a:pt x="130" y="115"/>
                    <a:pt x="119" y="115"/>
                  </a:cubicBezTo>
                  <a:cubicBezTo>
                    <a:pt x="107" y="115"/>
                    <a:pt x="96" y="107"/>
                    <a:pt x="96" y="97"/>
                  </a:cubicBezTo>
                  <a:cubicBezTo>
                    <a:pt x="96" y="92"/>
                    <a:pt x="99" y="88"/>
                    <a:pt x="101" y="86"/>
                  </a:cubicBezTo>
                  <a:close/>
                  <a:moveTo>
                    <a:pt x="99" y="117"/>
                  </a:moveTo>
                  <a:cubicBezTo>
                    <a:pt x="105" y="120"/>
                    <a:pt x="112" y="123"/>
                    <a:pt x="119" y="123"/>
                  </a:cubicBezTo>
                  <a:cubicBezTo>
                    <a:pt x="126" y="123"/>
                    <a:pt x="132" y="121"/>
                    <a:pt x="137" y="118"/>
                  </a:cubicBezTo>
                  <a:cubicBezTo>
                    <a:pt x="192" y="145"/>
                    <a:pt x="192" y="145"/>
                    <a:pt x="192" y="145"/>
                  </a:cubicBezTo>
                  <a:cubicBezTo>
                    <a:pt x="190" y="148"/>
                    <a:pt x="189" y="150"/>
                    <a:pt x="189" y="154"/>
                  </a:cubicBezTo>
                  <a:cubicBezTo>
                    <a:pt x="189" y="172"/>
                    <a:pt x="189" y="172"/>
                    <a:pt x="189" y="172"/>
                  </a:cubicBezTo>
                  <a:cubicBezTo>
                    <a:pt x="43" y="172"/>
                    <a:pt x="43" y="172"/>
                    <a:pt x="43" y="172"/>
                  </a:cubicBezTo>
                  <a:cubicBezTo>
                    <a:pt x="43" y="154"/>
                    <a:pt x="43" y="154"/>
                    <a:pt x="43" y="154"/>
                  </a:cubicBezTo>
                  <a:cubicBezTo>
                    <a:pt x="43" y="150"/>
                    <a:pt x="42" y="148"/>
                    <a:pt x="40" y="145"/>
                  </a:cubicBezTo>
                  <a:lnTo>
                    <a:pt x="99" y="117"/>
                  </a:lnTo>
                  <a:close/>
                  <a:moveTo>
                    <a:pt x="26" y="154"/>
                  </a:moveTo>
                  <a:cubicBezTo>
                    <a:pt x="26" y="151"/>
                    <a:pt x="28" y="149"/>
                    <a:pt x="30" y="149"/>
                  </a:cubicBezTo>
                  <a:cubicBezTo>
                    <a:pt x="31" y="149"/>
                    <a:pt x="31" y="149"/>
                    <a:pt x="31" y="149"/>
                  </a:cubicBezTo>
                  <a:cubicBezTo>
                    <a:pt x="34" y="149"/>
                    <a:pt x="35" y="151"/>
                    <a:pt x="35" y="154"/>
                  </a:cubicBezTo>
                  <a:cubicBezTo>
                    <a:pt x="35" y="172"/>
                    <a:pt x="35" y="172"/>
                    <a:pt x="35" y="172"/>
                  </a:cubicBezTo>
                  <a:cubicBezTo>
                    <a:pt x="26" y="172"/>
                    <a:pt x="26" y="172"/>
                    <a:pt x="26" y="172"/>
                  </a:cubicBezTo>
                  <a:lnTo>
                    <a:pt x="26" y="154"/>
                  </a:lnTo>
                  <a:close/>
                  <a:moveTo>
                    <a:pt x="224" y="224"/>
                  </a:moveTo>
                  <a:cubicBezTo>
                    <a:pt x="8" y="224"/>
                    <a:pt x="8" y="224"/>
                    <a:pt x="8" y="224"/>
                  </a:cubicBezTo>
                  <a:cubicBezTo>
                    <a:pt x="8" y="180"/>
                    <a:pt x="8" y="180"/>
                    <a:pt x="8" y="180"/>
                  </a:cubicBezTo>
                  <a:cubicBezTo>
                    <a:pt x="224" y="180"/>
                    <a:pt x="224" y="180"/>
                    <a:pt x="224" y="180"/>
                  </a:cubicBezTo>
                  <a:lnTo>
                    <a:pt x="224" y="224"/>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55"/>
            <p:cNvSpPr>
              <a:spLocks noEditPoints="1"/>
            </p:cNvSpPr>
            <p:nvPr/>
          </p:nvSpPr>
          <p:spPr bwMode="auto">
            <a:xfrm>
              <a:off x="4592638" y="5040313"/>
              <a:ext cx="90487" cy="90488"/>
            </a:xfrm>
            <a:custGeom>
              <a:avLst/>
              <a:gdLst>
                <a:gd name="T0" fmla="*/ 13 w 26"/>
                <a:gd name="T1" fmla="*/ 26 h 26"/>
                <a:gd name="T2" fmla="*/ 26 w 26"/>
                <a:gd name="T3" fmla="*/ 13 h 26"/>
                <a:gd name="T4" fmla="*/ 13 w 26"/>
                <a:gd name="T5" fmla="*/ 0 h 26"/>
                <a:gd name="T6" fmla="*/ 0 w 26"/>
                <a:gd name="T7" fmla="*/ 13 h 26"/>
                <a:gd name="T8" fmla="*/ 13 w 26"/>
                <a:gd name="T9" fmla="*/ 26 h 26"/>
                <a:gd name="T10" fmla="*/ 13 w 26"/>
                <a:gd name="T11" fmla="*/ 8 h 26"/>
                <a:gd name="T12" fmla="*/ 18 w 26"/>
                <a:gd name="T13" fmla="*/ 13 h 26"/>
                <a:gd name="T14" fmla="*/ 13 w 26"/>
                <a:gd name="T15" fmla="*/ 18 h 26"/>
                <a:gd name="T16" fmla="*/ 8 w 26"/>
                <a:gd name="T17" fmla="*/ 13 h 26"/>
                <a:gd name="T18" fmla="*/ 13 w 26"/>
                <a:gd name="T19"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3" y="26"/>
                  </a:moveTo>
                  <a:cubicBezTo>
                    <a:pt x="20" y="26"/>
                    <a:pt x="26" y="20"/>
                    <a:pt x="26" y="13"/>
                  </a:cubicBezTo>
                  <a:cubicBezTo>
                    <a:pt x="26" y="6"/>
                    <a:pt x="20" y="0"/>
                    <a:pt x="13" y="0"/>
                  </a:cubicBezTo>
                  <a:cubicBezTo>
                    <a:pt x="6" y="0"/>
                    <a:pt x="0" y="6"/>
                    <a:pt x="0" y="13"/>
                  </a:cubicBezTo>
                  <a:cubicBezTo>
                    <a:pt x="0" y="20"/>
                    <a:pt x="6" y="26"/>
                    <a:pt x="13" y="26"/>
                  </a:cubicBezTo>
                  <a:close/>
                  <a:moveTo>
                    <a:pt x="13" y="8"/>
                  </a:moveTo>
                  <a:cubicBezTo>
                    <a:pt x="16" y="8"/>
                    <a:pt x="18" y="10"/>
                    <a:pt x="18" y="13"/>
                  </a:cubicBezTo>
                  <a:cubicBezTo>
                    <a:pt x="18" y="16"/>
                    <a:pt x="16" y="18"/>
                    <a:pt x="13" y="18"/>
                  </a:cubicBezTo>
                  <a:cubicBezTo>
                    <a:pt x="10" y="18"/>
                    <a:pt x="8" y="16"/>
                    <a:pt x="8" y="13"/>
                  </a:cubicBezTo>
                  <a:cubicBezTo>
                    <a:pt x="8" y="10"/>
                    <a:pt x="10" y="8"/>
                    <a:pt x="13" y="8"/>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56"/>
            <p:cNvSpPr>
              <a:spLocks noEditPoints="1"/>
            </p:cNvSpPr>
            <p:nvPr/>
          </p:nvSpPr>
          <p:spPr bwMode="auto">
            <a:xfrm>
              <a:off x="4741863" y="5040313"/>
              <a:ext cx="90487" cy="90488"/>
            </a:xfrm>
            <a:custGeom>
              <a:avLst/>
              <a:gdLst>
                <a:gd name="T0" fmla="*/ 13 w 26"/>
                <a:gd name="T1" fmla="*/ 26 h 26"/>
                <a:gd name="T2" fmla="*/ 26 w 26"/>
                <a:gd name="T3" fmla="*/ 13 h 26"/>
                <a:gd name="T4" fmla="*/ 13 w 26"/>
                <a:gd name="T5" fmla="*/ 0 h 26"/>
                <a:gd name="T6" fmla="*/ 0 w 26"/>
                <a:gd name="T7" fmla="*/ 13 h 26"/>
                <a:gd name="T8" fmla="*/ 13 w 26"/>
                <a:gd name="T9" fmla="*/ 26 h 26"/>
                <a:gd name="T10" fmla="*/ 13 w 26"/>
                <a:gd name="T11" fmla="*/ 8 h 26"/>
                <a:gd name="T12" fmla="*/ 18 w 26"/>
                <a:gd name="T13" fmla="*/ 13 h 26"/>
                <a:gd name="T14" fmla="*/ 13 w 26"/>
                <a:gd name="T15" fmla="*/ 18 h 26"/>
                <a:gd name="T16" fmla="*/ 8 w 26"/>
                <a:gd name="T17" fmla="*/ 13 h 26"/>
                <a:gd name="T18" fmla="*/ 13 w 26"/>
                <a:gd name="T19"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3" y="26"/>
                  </a:moveTo>
                  <a:cubicBezTo>
                    <a:pt x="20" y="26"/>
                    <a:pt x="26" y="20"/>
                    <a:pt x="26" y="13"/>
                  </a:cubicBezTo>
                  <a:cubicBezTo>
                    <a:pt x="26" y="6"/>
                    <a:pt x="20" y="0"/>
                    <a:pt x="13" y="0"/>
                  </a:cubicBezTo>
                  <a:cubicBezTo>
                    <a:pt x="5" y="0"/>
                    <a:pt x="0" y="6"/>
                    <a:pt x="0" y="13"/>
                  </a:cubicBezTo>
                  <a:cubicBezTo>
                    <a:pt x="0" y="20"/>
                    <a:pt x="5" y="26"/>
                    <a:pt x="13" y="26"/>
                  </a:cubicBezTo>
                  <a:close/>
                  <a:moveTo>
                    <a:pt x="13" y="8"/>
                  </a:moveTo>
                  <a:cubicBezTo>
                    <a:pt x="15" y="8"/>
                    <a:pt x="18" y="10"/>
                    <a:pt x="18" y="13"/>
                  </a:cubicBezTo>
                  <a:cubicBezTo>
                    <a:pt x="18" y="16"/>
                    <a:pt x="15" y="18"/>
                    <a:pt x="13" y="18"/>
                  </a:cubicBezTo>
                  <a:cubicBezTo>
                    <a:pt x="10" y="18"/>
                    <a:pt x="8" y="16"/>
                    <a:pt x="8" y="13"/>
                  </a:cubicBezTo>
                  <a:cubicBezTo>
                    <a:pt x="8" y="10"/>
                    <a:pt x="10" y="8"/>
                    <a:pt x="13" y="8"/>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57"/>
            <p:cNvSpPr>
              <a:spLocks noEditPoints="1"/>
            </p:cNvSpPr>
            <p:nvPr/>
          </p:nvSpPr>
          <p:spPr bwMode="auto">
            <a:xfrm>
              <a:off x="4887913" y="5040313"/>
              <a:ext cx="90487" cy="90488"/>
            </a:xfrm>
            <a:custGeom>
              <a:avLst/>
              <a:gdLst>
                <a:gd name="T0" fmla="*/ 13 w 26"/>
                <a:gd name="T1" fmla="*/ 26 h 26"/>
                <a:gd name="T2" fmla="*/ 26 w 26"/>
                <a:gd name="T3" fmla="*/ 13 h 26"/>
                <a:gd name="T4" fmla="*/ 13 w 26"/>
                <a:gd name="T5" fmla="*/ 0 h 26"/>
                <a:gd name="T6" fmla="*/ 0 w 26"/>
                <a:gd name="T7" fmla="*/ 13 h 26"/>
                <a:gd name="T8" fmla="*/ 13 w 26"/>
                <a:gd name="T9" fmla="*/ 26 h 26"/>
                <a:gd name="T10" fmla="*/ 13 w 26"/>
                <a:gd name="T11" fmla="*/ 8 h 26"/>
                <a:gd name="T12" fmla="*/ 18 w 26"/>
                <a:gd name="T13" fmla="*/ 13 h 26"/>
                <a:gd name="T14" fmla="*/ 13 w 26"/>
                <a:gd name="T15" fmla="*/ 18 h 26"/>
                <a:gd name="T16" fmla="*/ 8 w 26"/>
                <a:gd name="T17" fmla="*/ 13 h 26"/>
                <a:gd name="T18" fmla="*/ 13 w 26"/>
                <a:gd name="T19"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3" y="26"/>
                  </a:moveTo>
                  <a:cubicBezTo>
                    <a:pt x="20" y="26"/>
                    <a:pt x="26" y="20"/>
                    <a:pt x="26" y="13"/>
                  </a:cubicBezTo>
                  <a:cubicBezTo>
                    <a:pt x="26" y="6"/>
                    <a:pt x="20" y="0"/>
                    <a:pt x="13" y="0"/>
                  </a:cubicBezTo>
                  <a:cubicBezTo>
                    <a:pt x="6" y="0"/>
                    <a:pt x="0" y="6"/>
                    <a:pt x="0" y="13"/>
                  </a:cubicBezTo>
                  <a:cubicBezTo>
                    <a:pt x="0" y="20"/>
                    <a:pt x="6" y="26"/>
                    <a:pt x="13" y="26"/>
                  </a:cubicBezTo>
                  <a:close/>
                  <a:moveTo>
                    <a:pt x="13" y="8"/>
                  </a:moveTo>
                  <a:cubicBezTo>
                    <a:pt x="16" y="8"/>
                    <a:pt x="18" y="10"/>
                    <a:pt x="18" y="13"/>
                  </a:cubicBezTo>
                  <a:cubicBezTo>
                    <a:pt x="18" y="16"/>
                    <a:pt x="16" y="18"/>
                    <a:pt x="13" y="18"/>
                  </a:cubicBezTo>
                  <a:cubicBezTo>
                    <a:pt x="11" y="18"/>
                    <a:pt x="8" y="16"/>
                    <a:pt x="8" y="13"/>
                  </a:cubicBezTo>
                  <a:cubicBezTo>
                    <a:pt x="8" y="10"/>
                    <a:pt x="11" y="8"/>
                    <a:pt x="13" y="8"/>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58"/>
            <p:cNvSpPr>
              <a:spLocks noEditPoints="1"/>
            </p:cNvSpPr>
            <p:nvPr/>
          </p:nvSpPr>
          <p:spPr bwMode="auto">
            <a:xfrm>
              <a:off x="5037138" y="5040313"/>
              <a:ext cx="90487" cy="90488"/>
            </a:xfrm>
            <a:custGeom>
              <a:avLst/>
              <a:gdLst>
                <a:gd name="T0" fmla="*/ 13 w 26"/>
                <a:gd name="T1" fmla="*/ 26 h 26"/>
                <a:gd name="T2" fmla="*/ 26 w 26"/>
                <a:gd name="T3" fmla="*/ 13 h 26"/>
                <a:gd name="T4" fmla="*/ 13 w 26"/>
                <a:gd name="T5" fmla="*/ 0 h 26"/>
                <a:gd name="T6" fmla="*/ 0 w 26"/>
                <a:gd name="T7" fmla="*/ 13 h 26"/>
                <a:gd name="T8" fmla="*/ 13 w 26"/>
                <a:gd name="T9" fmla="*/ 26 h 26"/>
                <a:gd name="T10" fmla="*/ 13 w 26"/>
                <a:gd name="T11" fmla="*/ 8 h 26"/>
                <a:gd name="T12" fmla="*/ 18 w 26"/>
                <a:gd name="T13" fmla="*/ 13 h 26"/>
                <a:gd name="T14" fmla="*/ 13 w 26"/>
                <a:gd name="T15" fmla="*/ 18 h 26"/>
                <a:gd name="T16" fmla="*/ 8 w 26"/>
                <a:gd name="T17" fmla="*/ 13 h 26"/>
                <a:gd name="T18" fmla="*/ 13 w 26"/>
                <a:gd name="T19"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3" y="26"/>
                  </a:moveTo>
                  <a:cubicBezTo>
                    <a:pt x="20" y="26"/>
                    <a:pt x="26" y="20"/>
                    <a:pt x="26" y="13"/>
                  </a:cubicBezTo>
                  <a:cubicBezTo>
                    <a:pt x="26" y="6"/>
                    <a:pt x="20" y="0"/>
                    <a:pt x="13" y="0"/>
                  </a:cubicBezTo>
                  <a:cubicBezTo>
                    <a:pt x="6" y="0"/>
                    <a:pt x="0" y="6"/>
                    <a:pt x="0" y="13"/>
                  </a:cubicBezTo>
                  <a:cubicBezTo>
                    <a:pt x="0" y="20"/>
                    <a:pt x="6" y="26"/>
                    <a:pt x="13" y="26"/>
                  </a:cubicBezTo>
                  <a:close/>
                  <a:moveTo>
                    <a:pt x="13" y="8"/>
                  </a:moveTo>
                  <a:cubicBezTo>
                    <a:pt x="16" y="8"/>
                    <a:pt x="18" y="10"/>
                    <a:pt x="18" y="13"/>
                  </a:cubicBezTo>
                  <a:cubicBezTo>
                    <a:pt x="18" y="16"/>
                    <a:pt x="16" y="18"/>
                    <a:pt x="13" y="18"/>
                  </a:cubicBezTo>
                  <a:cubicBezTo>
                    <a:pt x="10" y="18"/>
                    <a:pt x="8" y="16"/>
                    <a:pt x="8" y="13"/>
                  </a:cubicBezTo>
                  <a:cubicBezTo>
                    <a:pt x="8" y="10"/>
                    <a:pt x="10" y="8"/>
                    <a:pt x="13" y="8"/>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59"/>
            <p:cNvSpPr>
              <a:spLocks noEditPoints="1"/>
            </p:cNvSpPr>
            <p:nvPr/>
          </p:nvSpPr>
          <p:spPr bwMode="auto">
            <a:xfrm>
              <a:off x="5186363" y="5040313"/>
              <a:ext cx="90487" cy="90488"/>
            </a:xfrm>
            <a:custGeom>
              <a:avLst/>
              <a:gdLst>
                <a:gd name="T0" fmla="*/ 13 w 26"/>
                <a:gd name="T1" fmla="*/ 26 h 26"/>
                <a:gd name="T2" fmla="*/ 26 w 26"/>
                <a:gd name="T3" fmla="*/ 13 h 26"/>
                <a:gd name="T4" fmla="*/ 13 w 26"/>
                <a:gd name="T5" fmla="*/ 0 h 26"/>
                <a:gd name="T6" fmla="*/ 0 w 26"/>
                <a:gd name="T7" fmla="*/ 13 h 26"/>
                <a:gd name="T8" fmla="*/ 13 w 26"/>
                <a:gd name="T9" fmla="*/ 26 h 26"/>
                <a:gd name="T10" fmla="*/ 13 w 26"/>
                <a:gd name="T11" fmla="*/ 8 h 26"/>
                <a:gd name="T12" fmla="*/ 18 w 26"/>
                <a:gd name="T13" fmla="*/ 13 h 26"/>
                <a:gd name="T14" fmla="*/ 13 w 26"/>
                <a:gd name="T15" fmla="*/ 18 h 26"/>
                <a:gd name="T16" fmla="*/ 8 w 26"/>
                <a:gd name="T17" fmla="*/ 13 h 26"/>
                <a:gd name="T18" fmla="*/ 13 w 26"/>
                <a:gd name="T19" fmla="*/ 8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6" h="26">
                  <a:moveTo>
                    <a:pt x="13" y="26"/>
                  </a:moveTo>
                  <a:cubicBezTo>
                    <a:pt x="20" y="26"/>
                    <a:pt x="26" y="20"/>
                    <a:pt x="26" y="13"/>
                  </a:cubicBezTo>
                  <a:cubicBezTo>
                    <a:pt x="26" y="6"/>
                    <a:pt x="20" y="0"/>
                    <a:pt x="13" y="0"/>
                  </a:cubicBezTo>
                  <a:cubicBezTo>
                    <a:pt x="6" y="0"/>
                    <a:pt x="0" y="6"/>
                    <a:pt x="0" y="13"/>
                  </a:cubicBezTo>
                  <a:cubicBezTo>
                    <a:pt x="0" y="20"/>
                    <a:pt x="6" y="26"/>
                    <a:pt x="13" y="26"/>
                  </a:cubicBezTo>
                  <a:close/>
                  <a:moveTo>
                    <a:pt x="13" y="8"/>
                  </a:moveTo>
                  <a:cubicBezTo>
                    <a:pt x="16" y="8"/>
                    <a:pt x="18" y="10"/>
                    <a:pt x="18" y="13"/>
                  </a:cubicBezTo>
                  <a:cubicBezTo>
                    <a:pt x="18" y="16"/>
                    <a:pt x="16" y="18"/>
                    <a:pt x="13" y="18"/>
                  </a:cubicBezTo>
                  <a:cubicBezTo>
                    <a:pt x="10" y="18"/>
                    <a:pt x="8" y="16"/>
                    <a:pt x="8" y="13"/>
                  </a:cubicBezTo>
                  <a:cubicBezTo>
                    <a:pt x="8" y="10"/>
                    <a:pt x="10" y="8"/>
                    <a:pt x="13" y="8"/>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16468502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93447" y="1956655"/>
            <a:ext cx="2937948" cy="6450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Structural Engineers</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34</a:t>
            </a:fld>
            <a:endParaRPr lang="en-US" altLang="en-US" dirty="0"/>
          </a:p>
        </p:txBody>
      </p:sp>
      <p:sp>
        <p:nvSpPr>
          <p:cNvPr id="4" name="Content Placeholder 3"/>
          <p:cNvSpPr>
            <a:spLocks noGrp="1"/>
          </p:cNvSpPr>
          <p:nvPr>
            <p:ph idx="1"/>
          </p:nvPr>
        </p:nvSpPr>
        <p:spPr>
          <a:xfrm>
            <a:off x="585788" y="1992931"/>
            <a:ext cx="15718965" cy="6829743"/>
          </a:xfrm>
        </p:spPr>
        <p:txBody>
          <a:bodyPr/>
          <a:lstStyle/>
          <a:p>
            <a:pPr marL="0" indent="0">
              <a:buNone/>
            </a:pPr>
            <a:r>
              <a:rPr lang="en-US" b="1" dirty="0" smtClean="0"/>
              <a:t>Falling Debris</a:t>
            </a:r>
            <a:endParaRPr lang="en-US" b="1" dirty="0"/>
          </a:p>
          <a:p>
            <a:endParaRPr lang="en-US" dirty="0" smtClean="0"/>
          </a:p>
          <a:p>
            <a:pPr marL="0" indent="0">
              <a:buNone/>
            </a:pPr>
            <a:endParaRPr lang="en-US" sz="1400" dirty="0"/>
          </a:p>
          <a:p>
            <a:pPr marL="0" indent="0">
              <a:buNone/>
            </a:pPr>
            <a:r>
              <a:rPr lang="en-US" b="1" dirty="0" smtClean="0"/>
              <a:t>Example 2:</a:t>
            </a:r>
          </a:p>
          <a:p>
            <a:pPr>
              <a:buFont typeface="Wingdings" panose="05000000000000000000" pitchFamily="2" charset="2"/>
              <a:buChar char="Ø"/>
            </a:pPr>
            <a:endParaRPr lang="en-US" b="1" dirty="0"/>
          </a:p>
          <a:p>
            <a:pPr marL="0" indent="0">
              <a:buNone/>
            </a:pPr>
            <a:r>
              <a:rPr lang="en-US" dirty="0"/>
              <a:t>Engineer retained to perform and provide inspection report under local law 11 (facade safety) for property located in New York, New York. Engineer performed inspection and found some areas of concern.  Issued a report  to Owner advising issues raised should be fixed within a year. Engineer was then retained to design plans and coordinate the bidding process of the repair work. The adjacent owner would not grant access to install protective shed and scaffolding for repair. This delayed the remediation efforts. Debris fell and struck pedestrian in the head which resulted in her death.  Engineer received inquiry from Department of Buildings shortly after the accident and notified The Hartford. We engaged counsel and assisted with responding to DOB requests. Later lawsuit was filed by the estate of the decedent and the Insured was not named. </a:t>
            </a:r>
          </a:p>
          <a:p>
            <a:pPr>
              <a:buFont typeface="Wingdings" panose="05000000000000000000" pitchFamily="2" charset="2"/>
              <a:buChar char="Ø"/>
            </a:pPr>
            <a:endParaRPr lang="en-US" b="1" dirty="0" smtClean="0"/>
          </a:p>
          <a:p>
            <a:pPr marL="0" indent="0">
              <a:buNone/>
            </a:pPr>
            <a:endParaRPr lang="en-US" b="1" dirty="0"/>
          </a:p>
          <a:p>
            <a:pPr>
              <a:buFont typeface="Wingdings" panose="05000000000000000000" pitchFamily="2" charset="2"/>
              <a:buChar char="Ø"/>
            </a:pPr>
            <a:endParaRPr lang="en-US" b="1" dirty="0"/>
          </a:p>
          <a:p>
            <a:pPr marL="0" indent="0">
              <a:buNone/>
            </a:pPr>
            <a:endParaRPr lang="en-US" dirty="0"/>
          </a:p>
        </p:txBody>
      </p:sp>
      <p:grpSp>
        <p:nvGrpSpPr>
          <p:cNvPr id="11" name="Group 10"/>
          <p:cNvGrpSpPr/>
          <p:nvPr/>
        </p:nvGrpSpPr>
        <p:grpSpPr>
          <a:xfrm>
            <a:off x="3836194" y="1830387"/>
            <a:ext cx="1229519" cy="1087439"/>
            <a:chOff x="2530475" y="4449763"/>
            <a:chExt cx="806450" cy="677863"/>
          </a:xfrm>
        </p:grpSpPr>
        <p:sp>
          <p:nvSpPr>
            <p:cNvPr id="16" name="Freeform 30"/>
            <p:cNvSpPr>
              <a:spLocks noEditPoints="1"/>
            </p:cNvSpPr>
            <p:nvPr/>
          </p:nvSpPr>
          <p:spPr bwMode="auto">
            <a:xfrm>
              <a:off x="2530475" y="4449763"/>
              <a:ext cx="806450" cy="677863"/>
            </a:xfrm>
            <a:custGeom>
              <a:avLst/>
              <a:gdLst>
                <a:gd name="T0" fmla="*/ 4 w 232"/>
                <a:gd name="T1" fmla="*/ 195 h 195"/>
                <a:gd name="T2" fmla="*/ 228 w 232"/>
                <a:gd name="T3" fmla="*/ 195 h 195"/>
                <a:gd name="T4" fmla="*/ 232 w 232"/>
                <a:gd name="T5" fmla="*/ 191 h 195"/>
                <a:gd name="T6" fmla="*/ 232 w 232"/>
                <a:gd name="T7" fmla="*/ 4 h 195"/>
                <a:gd name="T8" fmla="*/ 228 w 232"/>
                <a:gd name="T9" fmla="*/ 0 h 195"/>
                <a:gd name="T10" fmla="*/ 4 w 232"/>
                <a:gd name="T11" fmla="*/ 0 h 195"/>
                <a:gd name="T12" fmla="*/ 0 w 232"/>
                <a:gd name="T13" fmla="*/ 4 h 195"/>
                <a:gd name="T14" fmla="*/ 0 w 232"/>
                <a:gd name="T15" fmla="*/ 191 h 195"/>
                <a:gd name="T16" fmla="*/ 4 w 232"/>
                <a:gd name="T17" fmla="*/ 195 h 195"/>
                <a:gd name="T18" fmla="*/ 8 w 232"/>
                <a:gd name="T19" fmla="*/ 8 h 195"/>
                <a:gd name="T20" fmla="*/ 224 w 232"/>
                <a:gd name="T21" fmla="*/ 8 h 195"/>
                <a:gd name="T22" fmla="*/ 224 w 232"/>
                <a:gd name="T23" fmla="*/ 187 h 195"/>
                <a:gd name="T24" fmla="*/ 8 w 232"/>
                <a:gd name="T25" fmla="*/ 187 h 195"/>
                <a:gd name="T26" fmla="*/ 8 w 232"/>
                <a:gd name="T27" fmla="*/ 8 h 1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2" h="195">
                  <a:moveTo>
                    <a:pt x="4" y="195"/>
                  </a:moveTo>
                  <a:cubicBezTo>
                    <a:pt x="228" y="195"/>
                    <a:pt x="228" y="195"/>
                    <a:pt x="228" y="195"/>
                  </a:cubicBezTo>
                  <a:cubicBezTo>
                    <a:pt x="230" y="195"/>
                    <a:pt x="232" y="193"/>
                    <a:pt x="232" y="191"/>
                  </a:cubicBezTo>
                  <a:cubicBezTo>
                    <a:pt x="232" y="4"/>
                    <a:pt x="232" y="4"/>
                    <a:pt x="232" y="4"/>
                  </a:cubicBezTo>
                  <a:cubicBezTo>
                    <a:pt x="232" y="1"/>
                    <a:pt x="230" y="0"/>
                    <a:pt x="228" y="0"/>
                  </a:cubicBezTo>
                  <a:cubicBezTo>
                    <a:pt x="4" y="0"/>
                    <a:pt x="4" y="0"/>
                    <a:pt x="4" y="0"/>
                  </a:cubicBezTo>
                  <a:cubicBezTo>
                    <a:pt x="2" y="0"/>
                    <a:pt x="0" y="1"/>
                    <a:pt x="0" y="4"/>
                  </a:cubicBezTo>
                  <a:cubicBezTo>
                    <a:pt x="0" y="191"/>
                    <a:pt x="0" y="191"/>
                    <a:pt x="0" y="191"/>
                  </a:cubicBezTo>
                  <a:cubicBezTo>
                    <a:pt x="0" y="193"/>
                    <a:pt x="2" y="195"/>
                    <a:pt x="4" y="195"/>
                  </a:cubicBezTo>
                  <a:close/>
                  <a:moveTo>
                    <a:pt x="8" y="8"/>
                  </a:moveTo>
                  <a:cubicBezTo>
                    <a:pt x="224" y="8"/>
                    <a:pt x="224" y="8"/>
                    <a:pt x="224" y="8"/>
                  </a:cubicBezTo>
                  <a:cubicBezTo>
                    <a:pt x="224" y="187"/>
                    <a:pt x="224" y="187"/>
                    <a:pt x="224" y="187"/>
                  </a:cubicBezTo>
                  <a:cubicBezTo>
                    <a:pt x="8" y="187"/>
                    <a:pt x="8" y="187"/>
                    <a:pt x="8" y="187"/>
                  </a:cubicBezTo>
                  <a:lnTo>
                    <a:pt x="8" y="8"/>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31"/>
            <p:cNvSpPr>
              <a:spLocks noEditPoints="1"/>
            </p:cNvSpPr>
            <p:nvPr/>
          </p:nvSpPr>
          <p:spPr bwMode="auto">
            <a:xfrm>
              <a:off x="2579688" y="4502150"/>
              <a:ext cx="708025" cy="569913"/>
            </a:xfrm>
            <a:custGeom>
              <a:avLst/>
              <a:gdLst>
                <a:gd name="T0" fmla="*/ 204 w 204"/>
                <a:gd name="T1" fmla="*/ 4 h 164"/>
                <a:gd name="T2" fmla="*/ 0 w 204"/>
                <a:gd name="T3" fmla="*/ 21 h 164"/>
                <a:gd name="T4" fmla="*/ 0 w 204"/>
                <a:gd name="T5" fmla="*/ 74 h 164"/>
                <a:gd name="T6" fmla="*/ 0 w 204"/>
                <a:gd name="T7" fmla="*/ 126 h 164"/>
                <a:gd name="T8" fmla="*/ 73 w 204"/>
                <a:gd name="T9" fmla="*/ 164 h 164"/>
                <a:gd name="T10" fmla="*/ 204 w 204"/>
                <a:gd name="T11" fmla="*/ 160 h 164"/>
                <a:gd name="T12" fmla="*/ 8 w 204"/>
                <a:gd name="T13" fmla="*/ 87 h 164"/>
                <a:gd name="T14" fmla="*/ 21 w 204"/>
                <a:gd name="T15" fmla="*/ 87 h 164"/>
                <a:gd name="T16" fmla="*/ 8 w 204"/>
                <a:gd name="T17" fmla="*/ 95 h 164"/>
                <a:gd name="T18" fmla="*/ 17 w 204"/>
                <a:gd name="T19" fmla="*/ 70 h 164"/>
                <a:gd name="T20" fmla="*/ 100 w 204"/>
                <a:gd name="T21" fmla="*/ 61 h 164"/>
                <a:gd name="T22" fmla="*/ 144 w 204"/>
                <a:gd name="T23" fmla="*/ 87 h 164"/>
                <a:gd name="T24" fmla="*/ 109 w 204"/>
                <a:gd name="T25" fmla="*/ 78 h 164"/>
                <a:gd name="T26" fmla="*/ 96 w 204"/>
                <a:gd name="T27" fmla="*/ 78 h 164"/>
                <a:gd name="T28" fmla="*/ 63 w 204"/>
                <a:gd name="T29" fmla="*/ 61 h 164"/>
                <a:gd name="T30" fmla="*/ 58 w 204"/>
                <a:gd name="T31" fmla="*/ 87 h 164"/>
                <a:gd name="T32" fmla="*/ 71 w 204"/>
                <a:gd name="T33" fmla="*/ 52 h 164"/>
                <a:gd name="T34" fmla="*/ 71 w 204"/>
                <a:gd name="T35" fmla="*/ 52 h 164"/>
                <a:gd name="T36" fmla="*/ 25 w 204"/>
                <a:gd name="T37" fmla="*/ 61 h 164"/>
                <a:gd name="T38" fmla="*/ 54 w 204"/>
                <a:gd name="T39" fmla="*/ 104 h 164"/>
                <a:gd name="T40" fmla="*/ 72 w 204"/>
                <a:gd name="T41" fmla="*/ 122 h 164"/>
                <a:gd name="T42" fmla="*/ 62 w 204"/>
                <a:gd name="T43" fmla="*/ 95 h 164"/>
                <a:gd name="T44" fmla="*/ 80 w 204"/>
                <a:gd name="T45" fmla="*/ 113 h 164"/>
                <a:gd name="T46" fmla="*/ 80 w 204"/>
                <a:gd name="T47" fmla="*/ 113 h 164"/>
                <a:gd name="T48" fmla="*/ 125 w 204"/>
                <a:gd name="T49" fmla="*/ 104 h 164"/>
                <a:gd name="T50" fmla="*/ 129 w 204"/>
                <a:gd name="T51" fmla="*/ 122 h 164"/>
                <a:gd name="T52" fmla="*/ 148 w 204"/>
                <a:gd name="T53" fmla="*/ 95 h 164"/>
                <a:gd name="T54" fmla="*/ 152 w 204"/>
                <a:gd name="T55" fmla="*/ 78 h 164"/>
                <a:gd name="T56" fmla="*/ 151 w 204"/>
                <a:gd name="T57" fmla="*/ 113 h 164"/>
                <a:gd name="T58" fmla="*/ 151 w 204"/>
                <a:gd name="T59" fmla="*/ 113 h 164"/>
                <a:gd name="T60" fmla="*/ 170 w 204"/>
                <a:gd name="T61" fmla="*/ 104 h 164"/>
                <a:gd name="T62" fmla="*/ 189 w 204"/>
                <a:gd name="T63" fmla="*/ 74 h 164"/>
                <a:gd name="T64" fmla="*/ 132 w 204"/>
                <a:gd name="T65" fmla="*/ 53 h 164"/>
                <a:gd name="T66" fmla="*/ 61 w 204"/>
                <a:gd name="T67" fmla="*/ 34 h 164"/>
                <a:gd name="T68" fmla="*/ 53 w 204"/>
                <a:gd name="T69" fmla="*/ 25 h 164"/>
                <a:gd name="T70" fmla="*/ 53 w 204"/>
                <a:gd name="T71" fmla="*/ 25 h 164"/>
                <a:gd name="T72" fmla="*/ 8 w 204"/>
                <a:gd name="T73" fmla="*/ 17 h 164"/>
                <a:gd name="T74" fmla="*/ 8 w 204"/>
                <a:gd name="T75" fmla="*/ 34 h 164"/>
                <a:gd name="T76" fmla="*/ 35 w 204"/>
                <a:gd name="T77" fmla="*/ 52 h 164"/>
                <a:gd name="T78" fmla="*/ 35 w 204"/>
                <a:gd name="T79" fmla="*/ 122 h 164"/>
                <a:gd name="T80" fmla="*/ 16 w 204"/>
                <a:gd name="T81" fmla="*/ 130 h 164"/>
                <a:gd name="T82" fmla="*/ 8 w 204"/>
                <a:gd name="T83" fmla="*/ 156 h 164"/>
                <a:gd name="T84" fmla="*/ 39 w 204"/>
                <a:gd name="T85" fmla="*/ 139 h 164"/>
                <a:gd name="T86" fmla="*/ 53 w 204"/>
                <a:gd name="T87" fmla="*/ 139 h 164"/>
                <a:gd name="T88" fmla="*/ 57 w 204"/>
                <a:gd name="T89" fmla="*/ 147 h 164"/>
                <a:gd name="T90" fmla="*/ 76 w 204"/>
                <a:gd name="T91" fmla="*/ 130 h 164"/>
                <a:gd name="T92" fmla="*/ 106 w 204"/>
                <a:gd name="T93" fmla="*/ 156 h 164"/>
                <a:gd name="T94" fmla="*/ 106 w 204"/>
                <a:gd name="T95" fmla="*/ 156 h 164"/>
                <a:gd name="T96" fmla="*/ 125 w 204"/>
                <a:gd name="T97" fmla="*/ 139 h 164"/>
                <a:gd name="T98" fmla="*/ 114 w 204"/>
                <a:gd name="T99" fmla="*/ 147 h 164"/>
                <a:gd name="T100" fmla="*/ 133 w 204"/>
                <a:gd name="T101" fmla="*/ 130 h 164"/>
                <a:gd name="T102" fmla="*/ 133 w 204"/>
                <a:gd name="T103" fmla="*/ 139 h 164"/>
                <a:gd name="T104" fmla="*/ 180 w 204"/>
                <a:gd name="T105" fmla="*/ 147 h 164"/>
                <a:gd name="T106" fmla="*/ 196 w 204"/>
                <a:gd name="T107" fmla="*/ 147 h 164"/>
                <a:gd name="T108" fmla="*/ 170 w 204"/>
                <a:gd name="T109" fmla="*/ 130 h 164"/>
                <a:gd name="T110" fmla="*/ 188 w 204"/>
                <a:gd name="T111" fmla="*/ 122 h 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04" h="164">
                  <a:moveTo>
                    <a:pt x="204" y="108"/>
                  </a:moveTo>
                  <a:cubicBezTo>
                    <a:pt x="204" y="108"/>
                    <a:pt x="204" y="108"/>
                    <a:pt x="204" y="108"/>
                  </a:cubicBezTo>
                  <a:cubicBezTo>
                    <a:pt x="204" y="91"/>
                    <a:pt x="204" y="91"/>
                    <a:pt x="204" y="91"/>
                  </a:cubicBezTo>
                  <a:cubicBezTo>
                    <a:pt x="204" y="91"/>
                    <a:pt x="204" y="90"/>
                    <a:pt x="204" y="90"/>
                  </a:cubicBezTo>
                  <a:cubicBezTo>
                    <a:pt x="204" y="4"/>
                    <a:pt x="204" y="4"/>
                    <a:pt x="204" y="4"/>
                  </a:cubicBezTo>
                  <a:cubicBezTo>
                    <a:pt x="204" y="2"/>
                    <a:pt x="202" y="0"/>
                    <a:pt x="200" y="0"/>
                  </a:cubicBezTo>
                  <a:cubicBezTo>
                    <a:pt x="39" y="0"/>
                    <a:pt x="39" y="0"/>
                    <a:pt x="39" y="0"/>
                  </a:cubicBezTo>
                  <a:cubicBezTo>
                    <a:pt x="4" y="0"/>
                    <a:pt x="4" y="0"/>
                    <a:pt x="4" y="0"/>
                  </a:cubicBezTo>
                  <a:cubicBezTo>
                    <a:pt x="1" y="0"/>
                    <a:pt x="0" y="2"/>
                    <a:pt x="0" y="4"/>
                  </a:cubicBezTo>
                  <a:cubicBezTo>
                    <a:pt x="0" y="21"/>
                    <a:pt x="0" y="21"/>
                    <a:pt x="0" y="21"/>
                  </a:cubicBezTo>
                  <a:cubicBezTo>
                    <a:pt x="0" y="38"/>
                    <a:pt x="0" y="38"/>
                    <a:pt x="0" y="38"/>
                  </a:cubicBezTo>
                  <a:cubicBezTo>
                    <a:pt x="0" y="56"/>
                    <a:pt x="0" y="56"/>
                    <a:pt x="0" y="56"/>
                  </a:cubicBezTo>
                  <a:cubicBezTo>
                    <a:pt x="0" y="56"/>
                    <a:pt x="0" y="56"/>
                    <a:pt x="0" y="56"/>
                  </a:cubicBezTo>
                  <a:cubicBezTo>
                    <a:pt x="0" y="56"/>
                    <a:pt x="0" y="56"/>
                    <a:pt x="0" y="57"/>
                  </a:cubicBezTo>
                  <a:cubicBezTo>
                    <a:pt x="0" y="74"/>
                    <a:pt x="0" y="74"/>
                    <a:pt x="0" y="74"/>
                  </a:cubicBezTo>
                  <a:cubicBezTo>
                    <a:pt x="0" y="91"/>
                    <a:pt x="0" y="91"/>
                    <a:pt x="0" y="91"/>
                  </a:cubicBezTo>
                  <a:cubicBezTo>
                    <a:pt x="0" y="108"/>
                    <a:pt x="0" y="108"/>
                    <a:pt x="0" y="108"/>
                  </a:cubicBezTo>
                  <a:cubicBezTo>
                    <a:pt x="0" y="108"/>
                    <a:pt x="0" y="108"/>
                    <a:pt x="0" y="108"/>
                  </a:cubicBezTo>
                  <a:cubicBezTo>
                    <a:pt x="0" y="108"/>
                    <a:pt x="0" y="109"/>
                    <a:pt x="0" y="109"/>
                  </a:cubicBezTo>
                  <a:cubicBezTo>
                    <a:pt x="0" y="126"/>
                    <a:pt x="0" y="126"/>
                    <a:pt x="0" y="126"/>
                  </a:cubicBezTo>
                  <a:cubicBezTo>
                    <a:pt x="0" y="143"/>
                    <a:pt x="0" y="143"/>
                    <a:pt x="0" y="143"/>
                  </a:cubicBezTo>
                  <a:cubicBezTo>
                    <a:pt x="0" y="160"/>
                    <a:pt x="0" y="160"/>
                    <a:pt x="0" y="160"/>
                  </a:cubicBezTo>
                  <a:cubicBezTo>
                    <a:pt x="0" y="162"/>
                    <a:pt x="1" y="164"/>
                    <a:pt x="4" y="164"/>
                  </a:cubicBezTo>
                  <a:cubicBezTo>
                    <a:pt x="4" y="164"/>
                    <a:pt x="39" y="164"/>
                    <a:pt x="39" y="164"/>
                  </a:cubicBezTo>
                  <a:cubicBezTo>
                    <a:pt x="73" y="164"/>
                    <a:pt x="73" y="164"/>
                    <a:pt x="73" y="164"/>
                  </a:cubicBezTo>
                  <a:cubicBezTo>
                    <a:pt x="110" y="164"/>
                    <a:pt x="110" y="164"/>
                    <a:pt x="110" y="164"/>
                  </a:cubicBezTo>
                  <a:cubicBezTo>
                    <a:pt x="147" y="164"/>
                    <a:pt x="147" y="164"/>
                    <a:pt x="147" y="164"/>
                  </a:cubicBezTo>
                  <a:cubicBezTo>
                    <a:pt x="184" y="164"/>
                    <a:pt x="184" y="164"/>
                    <a:pt x="184" y="164"/>
                  </a:cubicBezTo>
                  <a:cubicBezTo>
                    <a:pt x="200" y="164"/>
                    <a:pt x="200" y="164"/>
                    <a:pt x="200" y="164"/>
                  </a:cubicBezTo>
                  <a:cubicBezTo>
                    <a:pt x="202" y="164"/>
                    <a:pt x="204" y="162"/>
                    <a:pt x="204" y="160"/>
                  </a:cubicBezTo>
                  <a:cubicBezTo>
                    <a:pt x="204" y="143"/>
                    <a:pt x="204" y="143"/>
                    <a:pt x="204" y="143"/>
                  </a:cubicBezTo>
                  <a:cubicBezTo>
                    <a:pt x="204" y="126"/>
                    <a:pt x="204" y="126"/>
                    <a:pt x="204" y="126"/>
                  </a:cubicBezTo>
                  <a:cubicBezTo>
                    <a:pt x="204" y="109"/>
                    <a:pt x="204" y="109"/>
                    <a:pt x="204" y="109"/>
                  </a:cubicBezTo>
                  <a:cubicBezTo>
                    <a:pt x="204" y="109"/>
                    <a:pt x="204" y="109"/>
                    <a:pt x="204" y="108"/>
                  </a:cubicBezTo>
                  <a:close/>
                  <a:moveTo>
                    <a:pt x="8" y="87"/>
                  </a:moveTo>
                  <a:cubicBezTo>
                    <a:pt x="8" y="78"/>
                    <a:pt x="8" y="78"/>
                    <a:pt x="8" y="78"/>
                  </a:cubicBezTo>
                  <a:cubicBezTo>
                    <a:pt x="21" y="78"/>
                    <a:pt x="21" y="78"/>
                    <a:pt x="21" y="78"/>
                  </a:cubicBezTo>
                  <a:cubicBezTo>
                    <a:pt x="35" y="78"/>
                    <a:pt x="35" y="78"/>
                    <a:pt x="35" y="78"/>
                  </a:cubicBezTo>
                  <a:cubicBezTo>
                    <a:pt x="35" y="87"/>
                    <a:pt x="35" y="87"/>
                    <a:pt x="35" y="87"/>
                  </a:cubicBezTo>
                  <a:cubicBezTo>
                    <a:pt x="21" y="87"/>
                    <a:pt x="21" y="87"/>
                    <a:pt x="21" y="87"/>
                  </a:cubicBezTo>
                  <a:cubicBezTo>
                    <a:pt x="21" y="87"/>
                    <a:pt x="8" y="87"/>
                    <a:pt x="8" y="87"/>
                  </a:cubicBezTo>
                  <a:close/>
                  <a:moveTo>
                    <a:pt x="17" y="95"/>
                  </a:moveTo>
                  <a:cubicBezTo>
                    <a:pt x="17" y="104"/>
                    <a:pt x="17" y="104"/>
                    <a:pt x="17" y="104"/>
                  </a:cubicBezTo>
                  <a:cubicBezTo>
                    <a:pt x="8" y="104"/>
                    <a:pt x="8" y="104"/>
                    <a:pt x="8" y="104"/>
                  </a:cubicBezTo>
                  <a:cubicBezTo>
                    <a:pt x="8" y="95"/>
                    <a:pt x="8" y="95"/>
                    <a:pt x="8" y="95"/>
                  </a:cubicBezTo>
                  <a:lnTo>
                    <a:pt x="17" y="95"/>
                  </a:lnTo>
                  <a:close/>
                  <a:moveTo>
                    <a:pt x="8" y="70"/>
                  </a:moveTo>
                  <a:cubicBezTo>
                    <a:pt x="8" y="61"/>
                    <a:pt x="8" y="61"/>
                    <a:pt x="8" y="61"/>
                  </a:cubicBezTo>
                  <a:cubicBezTo>
                    <a:pt x="17" y="61"/>
                    <a:pt x="17" y="61"/>
                    <a:pt x="17" y="61"/>
                  </a:cubicBezTo>
                  <a:cubicBezTo>
                    <a:pt x="17" y="70"/>
                    <a:pt x="17" y="70"/>
                    <a:pt x="17" y="70"/>
                  </a:cubicBezTo>
                  <a:lnTo>
                    <a:pt x="8" y="70"/>
                  </a:lnTo>
                  <a:close/>
                  <a:moveTo>
                    <a:pt x="128" y="70"/>
                  </a:moveTo>
                  <a:cubicBezTo>
                    <a:pt x="113" y="70"/>
                    <a:pt x="113" y="70"/>
                    <a:pt x="113" y="70"/>
                  </a:cubicBezTo>
                  <a:cubicBezTo>
                    <a:pt x="100" y="70"/>
                    <a:pt x="100" y="70"/>
                    <a:pt x="100" y="70"/>
                  </a:cubicBezTo>
                  <a:cubicBezTo>
                    <a:pt x="100" y="61"/>
                    <a:pt x="100" y="61"/>
                    <a:pt x="100" y="61"/>
                  </a:cubicBezTo>
                  <a:cubicBezTo>
                    <a:pt x="128" y="61"/>
                    <a:pt x="128" y="61"/>
                    <a:pt x="128" y="61"/>
                  </a:cubicBezTo>
                  <a:lnTo>
                    <a:pt x="128" y="70"/>
                  </a:lnTo>
                  <a:close/>
                  <a:moveTo>
                    <a:pt x="132" y="78"/>
                  </a:moveTo>
                  <a:cubicBezTo>
                    <a:pt x="132" y="78"/>
                    <a:pt x="144" y="78"/>
                    <a:pt x="144" y="78"/>
                  </a:cubicBezTo>
                  <a:cubicBezTo>
                    <a:pt x="144" y="87"/>
                    <a:pt x="144" y="87"/>
                    <a:pt x="144" y="87"/>
                  </a:cubicBezTo>
                  <a:cubicBezTo>
                    <a:pt x="129" y="87"/>
                    <a:pt x="129" y="87"/>
                    <a:pt x="129" y="87"/>
                  </a:cubicBezTo>
                  <a:cubicBezTo>
                    <a:pt x="117" y="87"/>
                    <a:pt x="117" y="87"/>
                    <a:pt x="117" y="87"/>
                  </a:cubicBezTo>
                  <a:cubicBezTo>
                    <a:pt x="117" y="78"/>
                    <a:pt x="117" y="78"/>
                    <a:pt x="117" y="78"/>
                  </a:cubicBezTo>
                  <a:lnTo>
                    <a:pt x="132" y="78"/>
                  </a:lnTo>
                  <a:close/>
                  <a:moveTo>
                    <a:pt x="109" y="78"/>
                  </a:moveTo>
                  <a:cubicBezTo>
                    <a:pt x="109" y="87"/>
                    <a:pt x="109" y="87"/>
                    <a:pt x="109" y="87"/>
                  </a:cubicBezTo>
                  <a:cubicBezTo>
                    <a:pt x="94" y="87"/>
                    <a:pt x="94" y="87"/>
                    <a:pt x="94" y="87"/>
                  </a:cubicBezTo>
                  <a:cubicBezTo>
                    <a:pt x="80" y="87"/>
                    <a:pt x="80" y="87"/>
                    <a:pt x="80" y="87"/>
                  </a:cubicBezTo>
                  <a:cubicBezTo>
                    <a:pt x="80" y="78"/>
                    <a:pt x="80" y="78"/>
                    <a:pt x="80" y="78"/>
                  </a:cubicBezTo>
                  <a:cubicBezTo>
                    <a:pt x="96" y="78"/>
                    <a:pt x="96" y="78"/>
                    <a:pt x="96" y="78"/>
                  </a:cubicBezTo>
                  <a:lnTo>
                    <a:pt x="109" y="78"/>
                  </a:lnTo>
                  <a:close/>
                  <a:moveTo>
                    <a:pt x="92" y="70"/>
                  </a:moveTo>
                  <a:cubicBezTo>
                    <a:pt x="76" y="70"/>
                    <a:pt x="76" y="70"/>
                    <a:pt x="76" y="70"/>
                  </a:cubicBezTo>
                  <a:cubicBezTo>
                    <a:pt x="63" y="70"/>
                    <a:pt x="63" y="70"/>
                    <a:pt x="63" y="70"/>
                  </a:cubicBezTo>
                  <a:cubicBezTo>
                    <a:pt x="63" y="61"/>
                    <a:pt x="63" y="61"/>
                    <a:pt x="63" y="61"/>
                  </a:cubicBezTo>
                  <a:cubicBezTo>
                    <a:pt x="92" y="61"/>
                    <a:pt x="92" y="61"/>
                    <a:pt x="92" y="61"/>
                  </a:cubicBezTo>
                  <a:lnTo>
                    <a:pt x="92" y="70"/>
                  </a:lnTo>
                  <a:close/>
                  <a:moveTo>
                    <a:pt x="72" y="78"/>
                  </a:moveTo>
                  <a:cubicBezTo>
                    <a:pt x="72" y="87"/>
                    <a:pt x="72" y="87"/>
                    <a:pt x="72" y="87"/>
                  </a:cubicBezTo>
                  <a:cubicBezTo>
                    <a:pt x="58" y="87"/>
                    <a:pt x="58" y="87"/>
                    <a:pt x="58" y="87"/>
                  </a:cubicBezTo>
                  <a:cubicBezTo>
                    <a:pt x="43" y="87"/>
                    <a:pt x="43" y="87"/>
                    <a:pt x="43" y="87"/>
                  </a:cubicBezTo>
                  <a:cubicBezTo>
                    <a:pt x="43" y="78"/>
                    <a:pt x="43" y="78"/>
                    <a:pt x="43" y="78"/>
                  </a:cubicBezTo>
                  <a:cubicBezTo>
                    <a:pt x="59" y="78"/>
                    <a:pt x="59" y="78"/>
                    <a:pt x="59" y="78"/>
                  </a:cubicBezTo>
                  <a:lnTo>
                    <a:pt x="72" y="78"/>
                  </a:lnTo>
                  <a:close/>
                  <a:moveTo>
                    <a:pt x="71" y="52"/>
                  </a:moveTo>
                  <a:cubicBezTo>
                    <a:pt x="43" y="52"/>
                    <a:pt x="43" y="52"/>
                    <a:pt x="43" y="52"/>
                  </a:cubicBezTo>
                  <a:cubicBezTo>
                    <a:pt x="43" y="42"/>
                    <a:pt x="43" y="42"/>
                    <a:pt x="43" y="42"/>
                  </a:cubicBezTo>
                  <a:cubicBezTo>
                    <a:pt x="57" y="42"/>
                    <a:pt x="57" y="42"/>
                    <a:pt x="57" y="42"/>
                  </a:cubicBezTo>
                  <a:cubicBezTo>
                    <a:pt x="71" y="42"/>
                    <a:pt x="71" y="42"/>
                    <a:pt x="71" y="42"/>
                  </a:cubicBezTo>
                  <a:lnTo>
                    <a:pt x="71" y="52"/>
                  </a:lnTo>
                  <a:close/>
                  <a:moveTo>
                    <a:pt x="55" y="61"/>
                  </a:moveTo>
                  <a:cubicBezTo>
                    <a:pt x="55" y="70"/>
                    <a:pt x="55" y="70"/>
                    <a:pt x="55" y="70"/>
                  </a:cubicBezTo>
                  <a:cubicBezTo>
                    <a:pt x="39" y="70"/>
                    <a:pt x="39" y="70"/>
                    <a:pt x="39" y="70"/>
                  </a:cubicBezTo>
                  <a:cubicBezTo>
                    <a:pt x="25" y="70"/>
                    <a:pt x="25" y="70"/>
                    <a:pt x="25" y="70"/>
                  </a:cubicBezTo>
                  <a:cubicBezTo>
                    <a:pt x="25" y="61"/>
                    <a:pt x="25" y="61"/>
                    <a:pt x="25" y="61"/>
                  </a:cubicBezTo>
                  <a:lnTo>
                    <a:pt x="55" y="61"/>
                  </a:lnTo>
                  <a:close/>
                  <a:moveTo>
                    <a:pt x="25" y="95"/>
                  </a:moveTo>
                  <a:cubicBezTo>
                    <a:pt x="39" y="95"/>
                    <a:pt x="39" y="95"/>
                    <a:pt x="39" y="95"/>
                  </a:cubicBezTo>
                  <a:cubicBezTo>
                    <a:pt x="54" y="95"/>
                    <a:pt x="54" y="95"/>
                    <a:pt x="54" y="95"/>
                  </a:cubicBezTo>
                  <a:cubicBezTo>
                    <a:pt x="54" y="104"/>
                    <a:pt x="54" y="104"/>
                    <a:pt x="54" y="104"/>
                  </a:cubicBezTo>
                  <a:cubicBezTo>
                    <a:pt x="25" y="104"/>
                    <a:pt x="25" y="104"/>
                    <a:pt x="25" y="104"/>
                  </a:cubicBezTo>
                  <a:lnTo>
                    <a:pt x="25" y="95"/>
                  </a:lnTo>
                  <a:close/>
                  <a:moveTo>
                    <a:pt x="43" y="113"/>
                  </a:moveTo>
                  <a:cubicBezTo>
                    <a:pt x="72" y="113"/>
                    <a:pt x="72" y="113"/>
                    <a:pt x="72" y="113"/>
                  </a:cubicBezTo>
                  <a:cubicBezTo>
                    <a:pt x="72" y="122"/>
                    <a:pt x="72" y="122"/>
                    <a:pt x="72" y="122"/>
                  </a:cubicBezTo>
                  <a:cubicBezTo>
                    <a:pt x="57" y="122"/>
                    <a:pt x="57" y="122"/>
                    <a:pt x="57" y="122"/>
                  </a:cubicBezTo>
                  <a:cubicBezTo>
                    <a:pt x="43" y="122"/>
                    <a:pt x="43" y="122"/>
                    <a:pt x="43" y="122"/>
                  </a:cubicBezTo>
                  <a:lnTo>
                    <a:pt x="43" y="113"/>
                  </a:lnTo>
                  <a:close/>
                  <a:moveTo>
                    <a:pt x="62" y="104"/>
                  </a:moveTo>
                  <a:cubicBezTo>
                    <a:pt x="62" y="95"/>
                    <a:pt x="62" y="95"/>
                    <a:pt x="62" y="95"/>
                  </a:cubicBezTo>
                  <a:cubicBezTo>
                    <a:pt x="76" y="95"/>
                    <a:pt x="76" y="95"/>
                    <a:pt x="76" y="95"/>
                  </a:cubicBezTo>
                  <a:cubicBezTo>
                    <a:pt x="90" y="95"/>
                    <a:pt x="90" y="95"/>
                    <a:pt x="90" y="95"/>
                  </a:cubicBezTo>
                  <a:cubicBezTo>
                    <a:pt x="90" y="104"/>
                    <a:pt x="90" y="104"/>
                    <a:pt x="90" y="104"/>
                  </a:cubicBezTo>
                  <a:lnTo>
                    <a:pt x="62" y="104"/>
                  </a:lnTo>
                  <a:close/>
                  <a:moveTo>
                    <a:pt x="80" y="113"/>
                  </a:moveTo>
                  <a:cubicBezTo>
                    <a:pt x="108" y="113"/>
                    <a:pt x="108" y="113"/>
                    <a:pt x="108" y="113"/>
                  </a:cubicBezTo>
                  <a:cubicBezTo>
                    <a:pt x="108" y="122"/>
                    <a:pt x="108" y="122"/>
                    <a:pt x="108" y="122"/>
                  </a:cubicBezTo>
                  <a:cubicBezTo>
                    <a:pt x="93" y="122"/>
                    <a:pt x="93" y="122"/>
                    <a:pt x="93" y="122"/>
                  </a:cubicBezTo>
                  <a:cubicBezTo>
                    <a:pt x="80" y="122"/>
                    <a:pt x="80" y="122"/>
                    <a:pt x="80" y="122"/>
                  </a:cubicBezTo>
                  <a:lnTo>
                    <a:pt x="80" y="113"/>
                  </a:lnTo>
                  <a:close/>
                  <a:moveTo>
                    <a:pt x="98" y="104"/>
                  </a:moveTo>
                  <a:cubicBezTo>
                    <a:pt x="98" y="95"/>
                    <a:pt x="98" y="95"/>
                    <a:pt x="98" y="95"/>
                  </a:cubicBezTo>
                  <a:cubicBezTo>
                    <a:pt x="113" y="95"/>
                    <a:pt x="113" y="95"/>
                    <a:pt x="113" y="95"/>
                  </a:cubicBezTo>
                  <a:cubicBezTo>
                    <a:pt x="113" y="95"/>
                    <a:pt x="125" y="95"/>
                    <a:pt x="125" y="95"/>
                  </a:cubicBezTo>
                  <a:cubicBezTo>
                    <a:pt x="125" y="104"/>
                    <a:pt x="125" y="104"/>
                    <a:pt x="125" y="104"/>
                  </a:cubicBezTo>
                  <a:lnTo>
                    <a:pt x="98" y="104"/>
                  </a:lnTo>
                  <a:close/>
                  <a:moveTo>
                    <a:pt x="116" y="113"/>
                  </a:moveTo>
                  <a:cubicBezTo>
                    <a:pt x="143" y="113"/>
                    <a:pt x="143" y="113"/>
                    <a:pt x="143" y="113"/>
                  </a:cubicBezTo>
                  <a:cubicBezTo>
                    <a:pt x="143" y="122"/>
                    <a:pt x="143" y="122"/>
                    <a:pt x="143" y="122"/>
                  </a:cubicBezTo>
                  <a:cubicBezTo>
                    <a:pt x="129" y="122"/>
                    <a:pt x="129" y="122"/>
                    <a:pt x="129" y="122"/>
                  </a:cubicBezTo>
                  <a:cubicBezTo>
                    <a:pt x="116" y="122"/>
                    <a:pt x="116" y="122"/>
                    <a:pt x="116" y="122"/>
                  </a:cubicBezTo>
                  <a:lnTo>
                    <a:pt x="116" y="113"/>
                  </a:lnTo>
                  <a:close/>
                  <a:moveTo>
                    <a:pt x="133" y="104"/>
                  </a:moveTo>
                  <a:cubicBezTo>
                    <a:pt x="133" y="95"/>
                    <a:pt x="133" y="95"/>
                    <a:pt x="133" y="95"/>
                  </a:cubicBezTo>
                  <a:cubicBezTo>
                    <a:pt x="148" y="95"/>
                    <a:pt x="148" y="95"/>
                    <a:pt x="148" y="95"/>
                  </a:cubicBezTo>
                  <a:cubicBezTo>
                    <a:pt x="162" y="95"/>
                    <a:pt x="162" y="95"/>
                    <a:pt x="162" y="95"/>
                  </a:cubicBezTo>
                  <a:cubicBezTo>
                    <a:pt x="162" y="104"/>
                    <a:pt x="162" y="104"/>
                    <a:pt x="162" y="104"/>
                  </a:cubicBezTo>
                  <a:lnTo>
                    <a:pt x="133" y="104"/>
                  </a:lnTo>
                  <a:close/>
                  <a:moveTo>
                    <a:pt x="152" y="87"/>
                  </a:moveTo>
                  <a:cubicBezTo>
                    <a:pt x="152" y="78"/>
                    <a:pt x="152" y="78"/>
                    <a:pt x="152" y="78"/>
                  </a:cubicBezTo>
                  <a:cubicBezTo>
                    <a:pt x="181" y="78"/>
                    <a:pt x="181" y="78"/>
                    <a:pt x="181" y="78"/>
                  </a:cubicBezTo>
                  <a:cubicBezTo>
                    <a:pt x="181" y="87"/>
                    <a:pt x="181" y="87"/>
                    <a:pt x="181" y="87"/>
                  </a:cubicBezTo>
                  <a:cubicBezTo>
                    <a:pt x="166" y="87"/>
                    <a:pt x="166" y="87"/>
                    <a:pt x="166" y="87"/>
                  </a:cubicBezTo>
                  <a:lnTo>
                    <a:pt x="152" y="87"/>
                  </a:lnTo>
                  <a:close/>
                  <a:moveTo>
                    <a:pt x="151" y="113"/>
                  </a:moveTo>
                  <a:cubicBezTo>
                    <a:pt x="180" y="113"/>
                    <a:pt x="180" y="113"/>
                    <a:pt x="180" y="113"/>
                  </a:cubicBezTo>
                  <a:cubicBezTo>
                    <a:pt x="180" y="122"/>
                    <a:pt x="180" y="122"/>
                    <a:pt x="180" y="122"/>
                  </a:cubicBezTo>
                  <a:cubicBezTo>
                    <a:pt x="166" y="122"/>
                    <a:pt x="166" y="122"/>
                    <a:pt x="166" y="122"/>
                  </a:cubicBezTo>
                  <a:cubicBezTo>
                    <a:pt x="151" y="122"/>
                    <a:pt x="151" y="122"/>
                    <a:pt x="151" y="122"/>
                  </a:cubicBezTo>
                  <a:lnTo>
                    <a:pt x="151" y="113"/>
                  </a:lnTo>
                  <a:close/>
                  <a:moveTo>
                    <a:pt x="170" y="104"/>
                  </a:moveTo>
                  <a:cubicBezTo>
                    <a:pt x="170" y="95"/>
                    <a:pt x="170" y="95"/>
                    <a:pt x="170" y="95"/>
                  </a:cubicBezTo>
                  <a:cubicBezTo>
                    <a:pt x="196" y="95"/>
                    <a:pt x="196" y="95"/>
                    <a:pt x="196" y="95"/>
                  </a:cubicBezTo>
                  <a:cubicBezTo>
                    <a:pt x="196" y="104"/>
                    <a:pt x="196" y="104"/>
                    <a:pt x="196" y="104"/>
                  </a:cubicBezTo>
                  <a:lnTo>
                    <a:pt x="170" y="104"/>
                  </a:lnTo>
                  <a:close/>
                  <a:moveTo>
                    <a:pt x="43" y="8"/>
                  </a:moveTo>
                  <a:cubicBezTo>
                    <a:pt x="196" y="8"/>
                    <a:pt x="196" y="8"/>
                    <a:pt x="196" y="8"/>
                  </a:cubicBezTo>
                  <a:cubicBezTo>
                    <a:pt x="196" y="87"/>
                    <a:pt x="196" y="87"/>
                    <a:pt x="196" y="87"/>
                  </a:cubicBezTo>
                  <a:cubicBezTo>
                    <a:pt x="189" y="87"/>
                    <a:pt x="189" y="87"/>
                    <a:pt x="189" y="87"/>
                  </a:cubicBezTo>
                  <a:cubicBezTo>
                    <a:pt x="189" y="74"/>
                    <a:pt x="189" y="74"/>
                    <a:pt x="189" y="74"/>
                  </a:cubicBezTo>
                  <a:cubicBezTo>
                    <a:pt x="189" y="71"/>
                    <a:pt x="187" y="70"/>
                    <a:pt x="185" y="70"/>
                  </a:cubicBezTo>
                  <a:cubicBezTo>
                    <a:pt x="148" y="70"/>
                    <a:pt x="148" y="70"/>
                    <a:pt x="148" y="70"/>
                  </a:cubicBezTo>
                  <a:cubicBezTo>
                    <a:pt x="136" y="70"/>
                    <a:pt x="136" y="70"/>
                    <a:pt x="136" y="70"/>
                  </a:cubicBezTo>
                  <a:cubicBezTo>
                    <a:pt x="136" y="57"/>
                    <a:pt x="136" y="57"/>
                    <a:pt x="136" y="57"/>
                  </a:cubicBezTo>
                  <a:cubicBezTo>
                    <a:pt x="136" y="54"/>
                    <a:pt x="134" y="53"/>
                    <a:pt x="132" y="53"/>
                  </a:cubicBezTo>
                  <a:cubicBezTo>
                    <a:pt x="96" y="53"/>
                    <a:pt x="96" y="53"/>
                    <a:pt x="96" y="53"/>
                  </a:cubicBezTo>
                  <a:cubicBezTo>
                    <a:pt x="79" y="53"/>
                    <a:pt x="79" y="53"/>
                    <a:pt x="79" y="53"/>
                  </a:cubicBezTo>
                  <a:cubicBezTo>
                    <a:pt x="79" y="38"/>
                    <a:pt x="79" y="38"/>
                    <a:pt x="79" y="38"/>
                  </a:cubicBezTo>
                  <a:cubicBezTo>
                    <a:pt x="79" y="36"/>
                    <a:pt x="77" y="34"/>
                    <a:pt x="75" y="34"/>
                  </a:cubicBezTo>
                  <a:cubicBezTo>
                    <a:pt x="61" y="34"/>
                    <a:pt x="61" y="34"/>
                    <a:pt x="61" y="34"/>
                  </a:cubicBezTo>
                  <a:cubicBezTo>
                    <a:pt x="61" y="21"/>
                    <a:pt x="61" y="21"/>
                    <a:pt x="61" y="21"/>
                  </a:cubicBezTo>
                  <a:cubicBezTo>
                    <a:pt x="61" y="19"/>
                    <a:pt x="59" y="17"/>
                    <a:pt x="57" y="17"/>
                  </a:cubicBezTo>
                  <a:cubicBezTo>
                    <a:pt x="43" y="17"/>
                    <a:pt x="43" y="17"/>
                    <a:pt x="43" y="17"/>
                  </a:cubicBezTo>
                  <a:lnTo>
                    <a:pt x="43" y="8"/>
                  </a:lnTo>
                  <a:close/>
                  <a:moveTo>
                    <a:pt x="53" y="25"/>
                  </a:moveTo>
                  <a:cubicBezTo>
                    <a:pt x="53" y="34"/>
                    <a:pt x="53" y="34"/>
                    <a:pt x="53" y="34"/>
                  </a:cubicBezTo>
                  <a:cubicBezTo>
                    <a:pt x="39" y="34"/>
                    <a:pt x="39" y="34"/>
                    <a:pt x="39" y="34"/>
                  </a:cubicBezTo>
                  <a:cubicBezTo>
                    <a:pt x="24" y="34"/>
                    <a:pt x="24" y="34"/>
                    <a:pt x="24" y="34"/>
                  </a:cubicBezTo>
                  <a:cubicBezTo>
                    <a:pt x="24" y="25"/>
                    <a:pt x="24" y="25"/>
                    <a:pt x="24" y="25"/>
                  </a:cubicBezTo>
                  <a:lnTo>
                    <a:pt x="53" y="25"/>
                  </a:lnTo>
                  <a:close/>
                  <a:moveTo>
                    <a:pt x="8" y="8"/>
                  </a:moveTo>
                  <a:cubicBezTo>
                    <a:pt x="8" y="8"/>
                    <a:pt x="35" y="8"/>
                    <a:pt x="35" y="8"/>
                  </a:cubicBezTo>
                  <a:cubicBezTo>
                    <a:pt x="35" y="17"/>
                    <a:pt x="35" y="17"/>
                    <a:pt x="35" y="17"/>
                  </a:cubicBezTo>
                  <a:cubicBezTo>
                    <a:pt x="20" y="17"/>
                    <a:pt x="20" y="17"/>
                    <a:pt x="20" y="17"/>
                  </a:cubicBezTo>
                  <a:cubicBezTo>
                    <a:pt x="20" y="17"/>
                    <a:pt x="8" y="17"/>
                    <a:pt x="8" y="17"/>
                  </a:cubicBezTo>
                  <a:lnTo>
                    <a:pt x="8" y="8"/>
                  </a:lnTo>
                  <a:close/>
                  <a:moveTo>
                    <a:pt x="8" y="25"/>
                  </a:moveTo>
                  <a:cubicBezTo>
                    <a:pt x="16" y="25"/>
                    <a:pt x="16" y="25"/>
                    <a:pt x="16" y="25"/>
                  </a:cubicBezTo>
                  <a:cubicBezTo>
                    <a:pt x="16" y="34"/>
                    <a:pt x="16" y="34"/>
                    <a:pt x="16" y="34"/>
                  </a:cubicBezTo>
                  <a:cubicBezTo>
                    <a:pt x="8" y="34"/>
                    <a:pt x="8" y="34"/>
                    <a:pt x="8" y="34"/>
                  </a:cubicBezTo>
                  <a:lnTo>
                    <a:pt x="8" y="25"/>
                  </a:lnTo>
                  <a:close/>
                  <a:moveTo>
                    <a:pt x="8" y="42"/>
                  </a:moveTo>
                  <a:cubicBezTo>
                    <a:pt x="20" y="42"/>
                    <a:pt x="20" y="42"/>
                    <a:pt x="20" y="42"/>
                  </a:cubicBezTo>
                  <a:cubicBezTo>
                    <a:pt x="35" y="42"/>
                    <a:pt x="35" y="42"/>
                    <a:pt x="35" y="42"/>
                  </a:cubicBezTo>
                  <a:cubicBezTo>
                    <a:pt x="35" y="52"/>
                    <a:pt x="35" y="52"/>
                    <a:pt x="35" y="52"/>
                  </a:cubicBezTo>
                  <a:cubicBezTo>
                    <a:pt x="8" y="52"/>
                    <a:pt x="8" y="52"/>
                    <a:pt x="8" y="52"/>
                  </a:cubicBezTo>
                  <a:lnTo>
                    <a:pt x="8" y="42"/>
                  </a:lnTo>
                  <a:close/>
                  <a:moveTo>
                    <a:pt x="8" y="113"/>
                  </a:moveTo>
                  <a:cubicBezTo>
                    <a:pt x="35" y="113"/>
                    <a:pt x="35" y="113"/>
                    <a:pt x="35" y="113"/>
                  </a:cubicBezTo>
                  <a:cubicBezTo>
                    <a:pt x="35" y="122"/>
                    <a:pt x="35" y="122"/>
                    <a:pt x="35" y="122"/>
                  </a:cubicBezTo>
                  <a:cubicBezTo>
                    <a:pt x="20" y="122"/>
                    <a:pt x="20" y="122"/>
                    <a:pt x="20" y="122"/>
                  </a:cubicBezTo>
                  <a:cubicBezTo>
                    <a:pt x="20" y="122"/>
                    <a:pt x="8" y="122"/>
                    <a:pt x="8" y="122"/>
                  </a:cubicBezTo>
                  <a:lnTo>
                    <a:pt x="8" y="113"/>
                  </a:lnTo>
                  <a:close/>
                  <a:moveTo>
                    <a:pt x="8" y="130"/>
                  </a:moveTo>
                  <a:cubicBezTo>
                    <a:pt x="16" y="130"/>
                    <a:pt x="16" y="130"/>
                    <a:pt x="16" y="130"/>
                  </a:cubicBezTo>
                  <a:cubicBezTo>
                    <a:pt x="16" y="139"/>
                    <a:pt x="16" y="139"/>
                    <a:pt x="16" y="139"/>
                  </a:cubicBezTo>
                  <a:cubicBezTo>
                    <a:pt x="8" y="139"/>
                    <a:pt x="8" y="139"/>
                    <a:pt x="8" y="139"/>
                  </a:cubicBezTo>
                  <a:lnTo>
                    <a:pt x="8" y="130"/>
                  </a:lnTo>
                  <a:close/>
                  <a:moveTo>
                    <a:pt x="35" y="156"/>
                  </a:moveTo>
                  <a:cubicBezTo>
                    <a:pt x="8" y="156"/>
                    <a:pt x="8" y="156"/>
                    <a:pt x="8" y="156"/>
                  </a:cubicBezTo>
                  <a:cubicBezTo>
                    <a:pt x="8" y="156"/>
                    <a:pt x="8" y="147"/>
                    <a:pt x="8" y="147"/>
                  </a:cubicBezTo>
                  <a:cubicBezTo>
                    <a:pt x="20" y="147"/>
                    <a:pt x="20" y="147"/>
                    <a:pt x="20" y="147"/>
                  </a:cubicBezTo>
                  <a:cubicBezTo>
                    <a:pt x="20" y="147"/>
                    <a:pt x="35" y="147"/>
                    <a:pt x="35" y="147"/>
                  </a:cubicBezTo>
                  <a:lnTo>
                    <a:pt x="35" y="156"/>
                  </a:lnTo>
                  <a:close/>
                  <a:moveTo>
                    <a:pt x="39" y="139"/>
                  </a:moveTo>
                  <a:cubicBezTo>
                    <a:pt x="24" y="139"/>
                    <a:pt x="24" y="139"/>
                    <a:pt x="24" y="139"/>
                  </a:cubicBezTo>
                  <a:cubicBezTo>
                    <a:pt x="24" y="130"/>
                    <a:pt x="24" y="130"/>
                    <a:pt x="24" y="130"/>
                  </a:cubicBezTo>
                  <a:cubicBezTo>
                    <a:pt x="39" y="130"/>
                    <a:pt x="39" y="130"/>
                    <a:pt x="39" y="130"/>
                  </a:cubicBezTo>
                  <a:cubicBezTo>
                    <a:pt x="53" y="130"/>
                    <a:pt x="53" y="130"/>
                    <a:pt x="53" y="130"/>
                  </a:cubicBezTo>
                  <a:cubicBezTo>
                    <a:pt x="53" y="139"/>
                    <a:pt x="53" y="139"/>
                    <a:pt x="53" y="139"/>
                  </a:cubicBezTo>
                  <a:cubicBezTo>
                    <a:pt x="39" y="139"/>
                    <a:pt x="39" y="139"/>
                    <a:pt x="39" y="139"/>
                  </a:cubicBezTo>
                  <a:close/>
                  <a:moveTo>
                    <a:pt x="71" y="156"/>
                  </a:moveTo>
                  <a:cubicBezTo>
                    <a:pt x="43" y="156"/>
                    <a:pt x="43" y="156"/>
                    <a:pt x="43" y="156"/>
                  </a:cubicBezTo>
                  <a:cubicBezTo>
                    <a:pt x="43" y="147"/>
                    <a:pt x="43" y="147"/>
                    <a:pt x="43" y="147"/>
                  </a:cubicBezTo>
                  <a:cubicBezTo>
                    <a:pt x="57" y="147"/>
                    <a:pt x="57" y="147"/>
                    <a:pt x="57" y="147"/>
                  </a:cubicBezTo>
                  <a:cubicBezTo>
                    <a:pt x="71" y="147"/>
                    <a:pt x="71" y="147"/>
                    <a:pt x="71" y="147"/>
                  </a:cubicBezTo>
                  <a:lnTo>
                    <a:pt x="71" y="156"/>
                  </a:lnTo>
                  <a:close/>
                  <a:moveTo>
                    <a:pt x="61" y="139"/>
                  </a:moveTo>
                  <a:cubicBezTo>
                    <a:pt x="61" y="130"/>
                    <a:pt x="61" y="130"/>
                    <a:pt x="61" y="130"/>
                  </a:cubicBezTo>
                  <a:cubicBezTo>
                    <a:pt x="76" y="130"/>
                    <a:pt x="76" y="130"/>
                    <a:pt x="76" y="130"/>
                  </a:cubicBezTo>
                  <a:cubicBezTo>
                    <a:pt x="89" y="130"/>
                    <a:pt x="89" y="130"/>
                    <a:pt x="89" y="130"/>
                  </a:cubicBezTo>
                  <a:cubicBezTo>
                    <a:pt x="89" y="139"/>
                    <a:pt x="89" y="139"/>
                    <a:pt x="89" y="139"/>
                  </a:cubicBezTo>
                  <a:cubicBezTo>
                    <a:pt x="75" y="139"/>
                    <a:pt x="75" y="139"/>
                    <a:pt x="75" y="139"/>
                  </a:cubicBezTo>
                  <a:lnTo>
                    <a:pt x="61" y="139"/>
                  </a:lnTo>
                  <a:close/>
                  <a:moveTo>
                    <a:pt x="106" y="156"/>
                  </a:moveTo>
                  <a:cubicBezTo>
                    <a:pt x="79" y="156"/>
                    <a:pt x="79" y="156"/>
                    <a:pt x="79" y="156"/>
                  </a:cubicBezTo>
                  <a:cubicBezTo>
                    <a:pt x="79" y="147"/>
                    <a:pt x="79" y="147"/>
                    <a:pt x="79" y="147"/>
                  </a:cubicBezTo>
                  <a:cubicBezTo>
                    <a:pt x="93" y="147"/>
                    <a:pt x="93" y="147"/>
                    <a:pt x="93" y="147"/>
                  </a:cubicBezTo>
                  <a:cubicBezTo>
                    <a:pt x="93" y="147"/>
                    <a:pt x="106" y="147"/>
                    <a:pt x="106" y="147"/>
                  </a:cubicBezTo>
                  <a:lnTo>
                    <a:pt x="106" y="156"/>
                  </a:lnTo>
                  <a:close/>
                  <a:moveTo>
                    <a:pt x="97" y="139"/>
                  </a:moveTo>
                  <a:cubicBezTo>
                    <a:pt x="97" y="130"/>
                    <a:pt x="97" y="130"/>
                    <a:pt x="97" y="130"/>
                  </a:cubicBezTo>
                  <a:cubicBezTo>
                    <a:pt x="112" y="130"/>
                    <a:pt x="112" y="130"/>
                    <a:pt x="112" y="130"/>
                  </a:cubicBezTo>
                  <a:cubicBezTo>
                    <a:pt x="112" y="130"/>
                    <a:pt x="125" y="130"/>
                    <a:pt x="125" y="130"/>
                  </a:cubicBezTo>
                  <a:cubicBezTo>
                    <a:pt x="125" y="139"/>
                    <a:pt x="125" y="139"/>
                    <a:pt x="125" y="139"/>
                  </a:cubicBezTo>
                  <a:cubicBezTo>
                    <a:pt x="110" y="139"/>
                    <a:pt x="110" y="139"/>
                    <a:pt x="110" y="139"/>
                  </a:cubicBezTo>
                  <a:lnTo>
                    <a:pt x="97" y="139"/>
                  </a:lnTo>
                  <a:close/>
                  <a:moveTo>
                    <a:pt x="143" y="156"/>
                  </a:moveTo>
                  <a:cubicBezTo>
                    <a:pt x="114" y="156"/>
                    <a:pt x="114" y="156"/>
                    <a:pt x="114" y="156"/>
                  </a:cubicBezTo>
                  <a:cubicBezTo>
                    <a:pt x="114" y="147"/>
                    <a:pt x="114" y="147"/>
                    <a:pt x="114" y="147"/>
                  </a:cubicBezTo>
                  <a:cubicBezTo>
                    <a:pt x="129" y="147"/>
                    <a:pt x="129" y="147"/>
                    <a:pt x="129" y="147"/>
                  </a:cubicBezTo>
                  <a:cubicBezTo>
                    <a:pt x="143" y="147"/>
                    <a:pt x="143" y="147"/>
                    <a:pt x="143" y="147"/>
                  </a:cubicBezTo>
                  <a:lnTo>
                    <a:pt x="143" y="156"/>
                  </a:lnTo>
                  <a:close/>
                  <a:moveTo>
                    <a:pt x="133" y="139"/>
                  </a:moveTo>
                  <a:cubicBezTo>
                    <a:pt x="133" y="130"/>
                    <a:pt x="133" y="130"/>
                    <a:pt x="133" y="130"/>
                  </a:cubicBezTo>
                  <a:cubicBezTo>
                    <a:pt x="147" y="130"/>
                    <a:pt x="147" y="130"/>
                    <a:pt x="147" y="130"/>
                  </a:cubicBezTo>
                  <a:cubicBezTo>
                    <a:pt x="162" y="130"/>
                    <a:pt x="162" y="130"/>
                    <a:pt x="162" y="130"/>
                  </a:cubicBezTo>
                  <a:cubicBezTo>
                    <a:pt x="162" y="139"/>
                    <a:pt x="162" y="139"/>
                    <a:pt x="162" y="139"/>
                  </a:cubicBezTo>
                  <a:cubicBezTo>
                    <a:pt x="147" y="139"/>
                    <a:pt x="147" y="139"/>
                    <a:pt x="147" y="139"/>
                  </a:cubicBezTo>
                  <a:lnTo>
                    <a:pt x="133" y="139"/>
                  </a:lnTo>
                  <a:close/>
                  <a:moveTo>
                    <a:pt x="180" y="156"/>
                  </a:moveTo>
                  <a:cubicBezTo>
                    <a:pt x="151" y="156"/>
                    <a:pt x="151" y="156"/>
                    <a:pt x="151" y="156"/>
                  </a:cubicBezTo>
                  <a:cubicBezTo>
                    <a:pt x="151" y="147"/>
                    <a:pt x="151" y="147"/>
                    <a:pt x="151" y="147"/>
                  </a:cubicBezTo>
                  <a:cubicBezTo>
                    <a:pt x="166" y="147"/>
                    <a:pt x="166" y="147"/>
                    <a:pt x="166" y="147"/>
                  </a:cubicBezTo>
                  <a:cubicBezTo>
                    <a:pt x="180" y="147"/>
                    <a:pt x="180" y="147"/>
                    <a:pt x="180" y="147"/>
                  </a:cubicBezTo>
                  <a:lnTo>
                    <a:pt x="180" y="156"/>
                  </a:lnTo>
                  <a:close/>
                  <a:moveTo>
                    <a:pt x="196" y="156"/>
                  </a:moveTo>
                  <a:cubicBezTo>
                    <a:pt x="188" y="156"/>
                    <a:pt x="188" y="156"/>
                    <a:pt x="188" y="156"/>
                  </a:cubicBezTo>
                  <a:cubicBezTo>
                    <a:pt x="188" y="147"/>
                    <a:pt x="188" y="147"/>
                    <a:pt x="188" y="147"/>
                  </a:cubicBezTo>
                  <a:cubicBezTo>
                    <a:pt x="196" y="147"/>
                    <a:pt x="196" y="147"/>
                    <a:pt x="196" y="147"/>
                  </a:cubicBezTo>
                  <a:lnTo>
                    <a:pt x="196" y="156"/>
                  </a:lnTo>
                  <a:close/>
                  <a:moveTo>
                    <a:pt x="196" y="139"/>
                  </a:moveTo>
                  <a:cubicBezTo>
                    <a:pt x="184" y="139"/>
                    <a:pt x="184" y="139"/>
                    <a:pt x="184" y="139"/>
                  </a:cubicBezTo>
                  <a:cubicBezTo>
                    <a:pt x="170" y="139"/>
                    <a:pt x="170" y="139"/>
                    <a:pt x="170" y="139"/>
                  </a:cubicBezTo>
                  <a:cubicBezTo>
                    <a:pt x="170" y="130"/>
                    <a:pt x="170" y="130"/>
                    <a:pt x="170" y="130"/>
                  </a:cubicBezTo>
                  <a:cubicBezTo>
                    <a:pt x="184" y="130"/>
                    <a:pt x="184" y="130"/>
                    <a:pt x="184" y="130"/>
                  </a:cubicBezTo>
                  <a:cubicBezTo>
                    <a:pt x="184" y="130"/>
                    <a:pt x="196" y="130"/>
                    <a:pt x="196" y="130"/>
                  </a:cubicBezTo>
                  <a:lnTo>
                    <a:pt x="196" y="139"/>
                  </a:lnTo>
                  <a:close/>
                  <a:moveTo>
                    <a:pt x="196" y="122"/>
                  </a:moveTo>
                  <a:cubicBezTo>
                    <a:pt x="188" y="122"/>
                    <a:pt x="188" y="122"/>
                    <a:pt x="188" y="122"/>
                  </a:cubicBezTo>
                  <a:cubicBezTo>
                    <a:pt x="188" y="113"/>
                    <a:pt x="188" y="113"/>
                    <a:pt x="188" y="113"/>
                  </a:cubicBezTo>
                  <a:cubicBezTo>
                    <a:pt x="196" y="113"/>
                    <a:pt x="196" y="113"/>
                    <a:pt x="196" y="113"/>
                  </a:cubicBezTo>
                  <a:lnTo>
                    <a:pt x="196" y="122"/>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6563915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93446" y="1956655"/>
            <a:ext cx="5109692" cy="6450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Structural Engineering</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35</a:t>
            </a:fld>
            <a:endParaRPr lang="en-US" altLang="en-US" dirty="0"/>
          </a:p>
        </p:txBody>
      </p:sp>
      <p:sp>
        <p:nvSpPr>
          <p:cNvPr id="4" name="Content Placeholder 3"/>
          <p:cNvSpPr>
            <a:spLocks noGrp="1"/>
          </p:cNvSpPr>
          <p:nvPr>
            <p:ph idx="1"/>
          </p:nvPr>
        </p:nvSpPr>
        <p:spPr>
          <a:xfrm>
            <a:off x="585788" y="1992931"/>
            <a:ext cx="15718965" cy="6829743"/>
          </a:xfrm>
        </p:spPr>
        <p:txBody>
          <a:bodyPr/>
          <a:lstStyle/>
          <a:p>
            <a:pPr marL="0" indent="0">
              <a:buNone/>
            </a:pPr>
            <a:r>
              <a:rPr lang="en-US" b="1" dirty="0" smtClean="0"/>
              <a:t>Contractor Related Injuries:</a:t>
            </a:r>
            <a:endParaRPr lang="en-US" b="1" dirty="0"/>
          </a:p>
          <a:p>
            <a:endParaRPr lang="en-US" dirty="0" smtClean="0"/>
          </a:p>
          <a:p>
            <a:pPr marL="0" indent="0">
              <a:buNone/>
            </a:pPr>
            <a:endParaRPr lang="en-US" sz="1400" dirty="0"/>
          </a:p>
          <a:p>
            <a:pPr>
              <a:buFont typeface="Wingdings" panose="05000000000000000000" pitchFamily="2" charset="2"/>
              <a:buChar char="Ø"/>
            </a:pPr>
            <a:r>
              <a:rPr lang="en-US" b="1" dirty="0" smtClean="0"/>
              <a:t>Example 1: </a:t>
            </a:r>
            <a:r>
              <a:rPr lang="en-US" dirty="0"/>
              <a:t>Insured was retained by to design a temporary ramp for construction purposes only. Insured advised that the ramp was structurally sound. Insured has been named as a second third-party defendant in connection with a lawsuit filed by a subcontractor who allegedly fell on the ramp while operating a scissor lift.</a:t>
            </a:r>
          </a:p>
          <a:p>
            <a:pPr>
              <a:buFont typeface="Wingdings" panose="05000000000000000000" pitchFamily="2" charset="2"/>
              <a:buChar char="Ø"/>
            </a:pPr>
            <a:endParaRPr lang="en-US" b="1" dirty="0" smtClean="0"/>
          </a:p>
          <a:p>
            <a:pPr>
              <a:buFont typeface="Wingdings" panose="05000000000000000000" pitchFamily="2" charset="2"/>
              <a:buChar char="Ø"/>
            </a:pPr>
            <a:r>
              <a:rPr lang="en-US" b="1" dirty="0" smtClean="0"/>
              <a:t>Example 2: </a:t>
            </a:r>
            <a:r>
              <a:rPr lang="en-US" dirty="0"/>
              <a:t>Plaintiff slipped and fell while attempting to load tools into a man-lift bucket that was parked on a steep incline at a jobsite. Rain the evening before caused the terrain to be wet and Plaintiff alleges his leg sank into a "cavity" within the slope causing him to fall and land of his left shoulder.</a:t>
            </a:r>
          </a:p>
          <a:p>
            <a:pPr>
              <a:buFont typeface="Wingdings" panose="05000000000000000000" pitchFamily="2" charset="2"/>
              <a:buChar char="Ø"/>
            </a:pPr>
            <a:endParaRPr lang="en-US" dirty="0" smtClean="0"/>
          </a:p>
          <a:p>
            <a:pPr>
              <a:buFont typeface="Wingdings" panose="05000000000000000000" pitchFamily="2" charset="2"/>
              <a:buChar char="Ø"/>
            </a:pPr>
            <a:endParaRPr lang="en-US" b="1" dirty="0"/>
          </a:p>
          <a:p>
            <a:pPr>
              <a:buFont typeface="Wingdings" panose="05000000000000000000" pitchFamily="2" charset="2"/>
              <a:buChar char="Ø"/>
            </a:pPr>
            <a:endParaRPr lang="en-US" b="1" dirty="0"/>
          </a:p>
          <a:p>
            <a:pPr marL="0" indent="0">
              <a:buNone/>
            </a:pPr>
            <a:endParaRPr lang="en-US" dirty="0"/>
          </a:p>
        </p:txBody>
      </p:sp>
      <p:grpSp>
        <p:nvGrpSpPr>
          <p:cNvPr id="9" name="Group 8"/>
          <p:cNvGrpSpPr/>
          <p:nvPr/>
        </p:nvGrpSpPr>
        <p:grpSpPr>
          <a:xfrm>
            <a:off x="6045994" y="1717220"/>
            <a:ext cx="1229519" cy="1123951"/>
            <a:chOff x="2530475" y="5418138"/>
            <a:chExt cx="806450" cy="736600"/>
          </a:xfrm>
        </p:grpSpPr>
        <p:sp>
          <p:nvSpPr>
            <p:cNvPr id="10" name="Freeform 26"/>
            <p:cNvSpPr>
              <a:spLocks noEditPoints="1"/>
            </p:cNvSpPr>
            <p:nvPr/>
          </p:nvSpPr>
          <p:spPr bwMode="auto">
            <a:xfrm>
              <a:off x="2530475" y="5418138"/>
              <a:ext cx="806450" cy="736600"/>
            </a:xfrm>
            <a:custGeom>
              <a:avLst/>
              <a:gdLst>
                <a:gd name="T0" fmla="*/ 16 w 232"/>
                <a:gd name="T1" fmla="*/ 189 h 212"/>
                <a:gd name="T2" fmla="*/ 72 w 232"/>
                <a:gd name="T3" fmla="*/ 189 h 212"/>
                <a:gd name="T4" fmla="*/ 118 w 232"/>
                <a:gd name="T5" fmla="*/ 212 h 212"/>
                <a:gd name="T6" fmla="*/ 162 w 232"/>
                <a:gd name="T7" fmla="*/ 189 h 212"/>
                <a:gd name="T8" fmla="*/ 220 w 232"/>
                <a:gd name="T9" fmla="*/ 189 h 212"/>
                <a:gd name="T10" fmla="*/ 220 w 232"/>
                <a:gd name="T11" fmla="*/ 165 h 212"/>
                <a:gd name="T12" fmla="*/ 182 w 232"/>
                <a:gd name="T13" fmla="*/ 12 h 212"/>
                <a:gd name="T14" fmla="*/ 170 w 232"/>
                <a:gd name="T15" fmla="*/ 0 h 212"/>
                <a:gd name="T16" fmla="*/ 158 w 232"/>
                <a:gd name="T17" fmla="*/ 139 h 212"/>
                <a:gd name="T18" fmla="*/ 142 w 232"/>
                <a:gd name="T19" fmla="*/ 129 h 212"/>
                <a:gd name="T20" fmla="*/ 114 w 232"/>
                <a:gd name="T21" fmla="*/ 97 h 212"/>
                <a:gd name="T22" fmla="*/ 103 w 232"/>
                <a:gd name="T23" fmla="*/ 21 h 212"/>
                <a:gd name="T24" fmla="*/ 30 w 232"/>
                <a:gd name="T25" fmla="*/ 5 h 212"/>
                <a:gd name="T26" fmla="*/ 12 w 232"/>
                <a:gd name="T27" fmla="*/ 93 h 212"/>
                <a:gd name="T28" fmla="*/ 0 w 232"/>
                <a:gd name="T29" fmla="*/ 185 h 212"/>
                <a:gd name="T30" fmla="*/ 166 w 232"/>
                <a:gd name="T31" fmla="*/ 12 h 212"/>
                <a:gd name="T32" fmla="*/ 171 w 232"/>
                <a:gd name="T33" fmla="*/ 8 h 212"/>
                <a:gd name="T34" fmla="*/ 174 w 232"/>
                <a:gd name="T35" fmla="*/ 169 h 212"/>
                <a:gd name="T36" fmla="*/ 220 w 232"/>
                <a:gd name="T37" fmla="*/ 173 h 212"/>
                <a:gd name="T38" fmla="*/ 220 w 232"/>
                <a:gd name="T39" fmla="*/ 181 h 212"/>
                <a:gd name="T40" fmla="*/ 166 w 232"/>
                <a:gd name="T41" fmla="*/ 12 h 212"/>
                <a:gd name="T42" fmla="*/ 24 w 232"/>
                <a:gd name="T43" fmla="*/ 184 h 212"/>
                <a:gd name="T44" fmla="*/ 65 w 232"/>
                <a:gd name="T45" fmla="*/ 184 h 212"/>
                <a:gd name="T46" fmla="*/ 118 w 232"/>
                <a:gd name="T47" fmla="*/ 204 h 212"/>
                <a:gd name="T48" fmla="*/ 118 w 232"/>
                <a:gd name="T49" fmla="*/ 163 h 212"/>
                <a:gd name="T50" fmla="*/ 118 w 232"/>
                <a:gd name="T51" fmla="*/ 204 h 212"/>
                <a:gd name="T52" fmla="*/ 15 w 232"/>
                <a:gd name="T53" fmla="*/ 101 h 212"/>
                <a:gd name="T54" fmla="*/ 20 w 232"/>
                <a:gd name="T55" fmla="*/ 97 h 212"/>
                <a:gd name="T56" fmla="*/ 30 w 232"/>
                <a:gd name="T57" fmla="*/ 13 h 212"/>
                <a:gd name="T58" fmla="*/ 95 w 232"/>
                <a:gd name="T59" fmla="*/ 22 h 212"/>
                <a:gd name="T60" fmla="*/ 104 w 232"/>
                <a:gd name="T61" fmla="*/ 101 h 212"/>
                <a:gd name="T62" fmla="*/ 131 w 232"/>
                <a:gd name="T63" fmla="*/ 124 h 212"/>
                <a:gd name="T64" fmla="*/ 134 w 232"/>
                <a:gd name="T65" fmla="*/ 143 h 212"/>
                <a:gd name="T66" fmla="*/ 158 w 232"/>
                <a:gd name="T67" fmla="*/ 147 h 212"/>
                <a:gd name="T68" fmla="*/ 146 w 232"/>
                <a:gd name="T69" fmla="*/ 181 h 212"/>
                <a:gd name="T70" fmla="*/ 89 w 232"/>
                <a:gd name="T71" fmla="*/ 181 h 212"/>
                <a:gd name="T72" fmla="*/ 44 w 232"/>
                <a:gd name="T73" fmla="*/ 155 h 212"/>
                <a:gd name="T74" fmla="*/ 8 w 232"/>
                <a:gd name="T75" fmla="*/ 181 h 2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 h="212">
                  <a:moveTo>
                    <a:pt x="4" y="189"/>
                  </a:moveTo>
                  <a:cubicBezTo>
                    <a:pt x="16" y="189"/>
                    <a:pt x="16" y="189"/>
                    <a:pt x="16" y="189"/>
                  </a:cubicBezTo>
                  <a:cubicBezTo>
                    <a:pt x="19" y="202"/>
                    <a:pt x="30" y="212"/>
                    <a:pt x="44" y="212"/>
                  </a:cubicBezTo>
                  <a:cubicBezTo>
                    <a:pt x="58" y="212"/>
                    <a:pt x="70" y="202"/>
                    <a:pt x="72" y="189"/>
                  </a:cubicBezTo>
                  <a:cubicBezTo>
                    <a:pt x="90" y="189"/>
                    <a:pt x="90" y="189"/>
                    <a:pt x="90" y="189"/>
                  </a:cubicBezTo>
                  <a:cubicBezTo>
                    <a:pt x="92" y="202"/>
                    <a:pt x="104" y="212"/>
                    <a:pt x="118" y="212"/>
                  </a:cubicBezTo>
                  <a:cubicBezTo>
                    <a:pt x="132" y="212"/>
                    <a:pt x="143" y="202"/>
                    <a:pt x="146" y="189"/>
                  </a:cubicBezTo>
                  <a:cubicBezTo>
                    <a:pt x="162" y="189"/>
                    <a:pt x="162" y="189"/>
                    <a:pt x="162" y="189"/>
                  </a:cubicBezTo>
                  <a:cubicBezTo>
                    <a:pt x="170" y="189"/>
                    <a:pt x="170" y="189"/>
                    <a:pt x="170" y="189"/>
                  </a:cubicBezTo>
                  <a:cubicBezTo>
                    <a:pt x="220" y="189"/>
                    <a:pt x="220" y="189"/>
                    <a:pt x="220" y="189"/>
                  </a:cubicBezTo>
                  <a:cubicBezTo>
                    <a:pt x="226" y="189"/>
                    <a:pt x="232" y="183"/>
                    <a:pt x="232" y="177"/>
                  </a:cubicBezTo>
                  <a:cubicBezTo>
                    <a:pt x="232" y="170"/>
                    <a:pt x="226" y="165"/>
                    <a:pt x="220" y="165"/>
                  </a:cubicBezTo>
                  <a:cubicBezTo>
                    <a:pt x="182" y="165"/>
                    <a:pt x="182" y="165"/>
                    <a:pt x="182" y="165"/>
                  </a:cubicBezTo>
                  <a:cubicBezTo>
                    <a:pt x="182" y="12"/>
                    <a:pt x="182" y="12"/>
                    <a:pt x="182" y="12"/>
                  </a:cubicBezTo>
                  <a:cubicBezTo>
                    <a:pt x="182" y="6"/>
                    <a:pt x="177" y="0"/>
                    <a:pt x="171" y="0"/>
                  </a:cubicBezTo>
                  <a:cubicBezTo>
                    <a:pt x="170" y="0"/>
                    <a:pt x="170" y="0"/>
                    <a:pt x="170" y="0"/>
                  </a:cubicBezTo>
                  <a:cubicBezTo>
                    <a:pt x="163" y="0"/>
                    <a:pt x="158" y="6"/>
                    <a:pt x="158" y="12"/>
                  </a:cubicBezTo>
                  <a:cubicBezTo>
                    <a:pt x="158" y="139"/>
                    <a:pt x="158" y="139"/>
                    <a:pt x="158" y="139"/>
                  </a:cubicBezTo>
                  <a:cubicBezTo>
                    <a:pt x="142" y="139"/>
                    <a:pt x="142" y="139"/>
                    <a:pt x="142" y="139"/>
                  </a:cubicBezTo>
                  <a:cubicBezTo>
                    <a:pt x="142" y="129"/>
                    <a:pt x="142" y="129"/>
                    <a:pt x="142" y="129"/>
                  </a:cubicBezTo>
                  <a:cubicBezTo>
                    <a:pt x="142" y="125"/>
                    <a:pt x="140" y="121"/>
                    <a:pt x="137" y="118"/>
                  </a:cubicBezTo>
                  <a:cubicBezTo>
                    <a:pt x="114" y="97"/>
                    <a:pt x="114" y="97"/>
                    <a:pt x="114" y="97"/>
                  </a:cubicBezTo>
                  <a:cubicBezTo>
                    <a:pt x="112" y="96"/>
                    <a:pt x="111" y="95"/>
                    <a:pt x="109" y="94"/>
                  </a:cubicBezTo>
                  <a:cubicBezTo>
                    <a:pt x="103" y="21"/>
                    <a:pt x="103" y="21"/>
                    <a:pt x="103" y="21"/>
                  </a:cubicBezTo>
                  <a:cubicBezTo>
                    <a:pt x="102" y="12"/>
                    <a:pt x="94" y="5"/>
                    <a:pt x="85" y="5"/>
                  </a:cubicBezTo>
                  <a:cubicBezTo>
                    <a:pt x="30" y="5"/>
                    <a:pt x="30" y="5"/>
                    <a:pt x="30" y="5"/>
                  </a:cubicBezTo>
                  <a:cubicBezTo>
                    <a:pt x="20" y="5"/>
                    <a:pt x="12" y="13"/>
                    <a:pt x="12" y="22"/>
                  </a:cubicBezTo>
                  <a:cubicBezTo>
                    <a:pt x="12" y="93"/>
                    <a:pt x="12" y="93"/>
                    <a:pt x="12" y="93"/>
                  </a:cubicBezTo>
                  <a:cubicBezTo>
                    <a:pt x="5" y="95"/>
                    <a:pt x="0" y="101"/>
                    <a:pt x="0" y="109"/>
                  </a:cubicBezTo>
                  <a:cubicBezTo>
                    <a:pt x="0" y="185"/>
                    <a:pt x="0" y="185"/>
                    <a:pt x="0" y="185"/>
                  </a:cubicBezTo>
                  <a:cubicBezTo>
                    <a:pt x="0" y="187"/>
                    <a:pt x="2" y="189"/>
                    <a:pt x="4" y="189"/>
                  </a:cubicBezTo>
                  <a:close/>
                  <a:moveTo>
                    <a:pt x="166" y="12"/>
                  </a:moveTo>
                  <a:cubicBezTo>
                    <a:pt x="166" y="10"/>
                    <a:pt x="168" y="8"/>
                    <a:pt x="170" y="8"/>
                  </a:cubicBezTo>
                  <a:cubicBezTo>
                    <a:pt x="171" y="8"/>
                    <a:pt x="171" y="8"/>
                    <a:pt x="171" y="8"/>
                  </a:cubicBezTo>
                  <a:cubicBezTo>
                    <a:pt x="173" y="8"/>
                    <a:pt x="174" y="10"/>
                    <a:pt x="174" y="12"/>
                  </a:cubicBezTo>
                  <a:cubicBezTo>
                    <a:pt x="174" y="169"/>
                    <a:pt x="174" y="169"/>
                    <a:pt x="174" y="169"/>
                  </a:cubicBezTo>
                  <a:cubicBezTo>
                    <a:pt x="174" y="171"/>
                    <a:pt x="176" y="173"/>
                    <a:pt x="178" y="173"/>
                  </a:cubicBezTo>
                  <a:cubicBezTo>
                    <a:pt x="220" y="173"/>
                    <a:pt x="220" y="173"/>
                    <a:pt x="220" y="173"/>
                  </a:cubicBezTo>
                  <a:cubicBezTo>
                    <a:pt x="222" y="173"/>
                    <a:pt x="224" y="175"/>
                    <a:pt x="224" y="177"/>
                  </a:cubicBezTo>
                  <a:cubicBezTo>
                    <a:pt x="224" y="179"/>
                    <a:pt x="222" y="181"/>
                    <a:pt x="220" y="181"/>
                  </a:cubicBezTo>
                  <a:cubicBezTo>
                    <a:pt x="166" y="181"/>
                    <a:pt x="166" y="181"/>
                    <a:pt x="166" y="181"/>
                  </a:cubicBezTo>
                  <a:cubicBezTo>
                    <a:pt x="166" y="181"/>
                    <a:pt x="166" y="12"/>
                    <a:pt x="166" y="12"/>
                  </a:cubicBezTo>
                  <a:close/>
                  <a:moveTo>
                    <a:pt x="44" y="204"/>
                  </a:moveTo>
                  <a:cubicBezTo>
                    <a:pt x="33" y="204"/>
                    <a:pt x="24" y="195"/>
                    <a:pt x="24" y="184"/>
                  </a:cubicBezTo>
                  <a:cubicBezTo>
                    <a:pt x="24" y="172"/>
                    <a:pt x="33" y="163"/>
                    <a:pt x="44" y="163"/>
                  </a:cubicBezTo>
                  <a:cubicBezTo>
                    <a:pt x="56" y="163"/>
                    <a:pt x="65" y="172"/>
                    <a:pt x="65" y="184"/>
                  </a:cubicBezTo>
                  <a:cubicBezTo>
                    <a:pt x="65" y="195"/>
                    <a:pt x="56" y="204"/>
                    <a:pt x="44" y="204"/>
                  </a:cubicBezTo>
                  <a:close/>
                  <a:moveTo>
                    <a:pt x="118" y="204"/>
                  </a:moveTo>
                  <a:cubicBezTo>
                    <a:pt x="106" y="204"/>
                    <a:pt x="97" y="195"/>
                    <a:pt x="97" y="184"/>
                  </a:cubicBezTo>
                  <a:cubicBezTo>
                    <a:pt x="97" y="172"/>
                    <a:pt x="106" y="163"/>
                    <a:pt x="118" y="163"/>
                  </a:cubicBezTo>
                  <a:cubicBezTo>
                    <a:pt x="129" y="163"/>
                    <a:pt x="138" y="172"/>
                    <a:pt x="138" y="184"/>
                  </a:cubicBezTo>
                  <a:cubicBezTo>
                    <a:pt x="138" y="195"/>
                    <a:pt x="129" y="204"/>
                    <a:pt x="118" y="204"/>
                  </a:cubicBezTo>
                  <a:close/>
                  <a:moveTo>
                    <a:pt x="8" y="109"/>
                  </a:moveTo>
                  <a:cubicBezTo>
                    <a:pt x="8" y="105"/>
                    <a:pt x="11" y="101"/>
                    <a:pt x="15" y="101"/>
                  </a:cubicBezTo>
                  <a:cubicBezTo>
                    <a:pt x="16" y="101"/>
                    <a:pt x="16" y="101"/>
                    <a:pt x="16" y="101"/>
                  </a:cubicBezTo>
                  <a:cubicBezTo>
                    <a:pt x="18" y="101"/>
                    <a:pt x="20" y="99"/>
                    <a:pt x="20" y="97"/>
                  </a:cubicBezTo>
                  <a:cubicBezTo>
                    <a:pt x="20" y="22"/>
                    <a:pt x="20" y="22"/>
                    <a:pt x="20" y="22"/>
                  </a:cubicBezTo>
                  <a:cubicBezTo>
                    <a:pt x="20" y="17"/>
                    <a:pt x="24" y="13"/>
                    <a:pt x="30" y="13"/>
                  </a:cubicBezTo>
                  <a:cubicBezTo>
                    <a:pt x="85" y="13"/>
                    <a:pt x="85" y="13"/>
                    <a:pt x="85" y="13"/>
                  </a:cubicBezTo>
                  <a:cubicBezTo>
                    <a:pt x="90" y="13"/>
                    <a:pt x="94" y="17"/>
                    <a:pt x="95" y="22"/>
                  </a:cubicBezTo>
                  <a:cubicBezTo>
                    <a:pt x="101" y="98"/>
                    <a:pt x="101" y="98"/>
                    <a:pt x="101" y="98"/>
                  </a:cubicBezTo>
                  <a:cubicBezTo>
                    <a:pt x="101" y="99"/>
                    <a:pt x="102" y="101"/>
                    <a:pt x="104" y="101"/>
                  </a:cubicBezTo>
                  <a:cubicBezTo>
                    <a:pt x="106" y="101"/>
                    <a:pt x="107" y="102"/>
                    <a:pt x="109" y="103"/>
                  </a:cubicBezTo>
                  <a:cubicBezTo>
                    <a:pt x="131" y="124"/>
                    <a:pt x="131" y="124"/>
                    <a:pt x="131" y="124"/>
                  </a:cubicBezTo>
                  <a:cubicBezTo>
                    <a:pt x="133" y="125"/>
                    <a:pt x="134" y="127"/>
                    <a:pt x="134" y="129"/>
                  </a:cubicBezTo>
                  <a:cubicBezTo>
                    <a:pt x="134" y="143"/>
                    <a:pt x="134" y="143"/>
                    <a:pt x="134" y="143"/>
                  </a:cubicBezTo>
                  <a:cubicBezTo>
                    <a:pt x="134" y="145"/>
                    <a:pt x="136" y="147"/>
                    <a:pt x="138" y="147"/>
                  </a:cubicBezTo>
                  <a:cubicBezTo>
                    <a:pt x="158" y="147"/>
                    <a:pt x="158" y="147"/>
                    <a:pt x="158" y="147"/>
                  </a:cubicBezTo>
                  <a:cubicBezTo>
                    <a:pt x="158" y="181"/>
                    <a:pt x="158" y="181"/>
                    <a:pt x="158" y="181"/>
                  </a:cubicBezTo>
                  <a:cubicBezTo>
                    <a:pt x="146" y="181"/>
                    <a:pt x="146" y="181"/>
                    <a:pt x="146" y="181"/>
                  </a:cubicBezTo>
                  <a:cubicBezTo>
                    <a:pt x="144" y="166"/>
                    <a:pt x="132" y="155"/>
                    <a:pt x="118" y="155"/>
                  </a:cubicBezTo>
                  <a:cubicBezTo>
                    <a:pt x="103" y="155"/>
                    <a:pt x="91" y="166"/>
                    <a:pt x="89" y="181"/>
                  </a:cubicBezTo>
                  <a:cubicBezTo>
                    <a:pt x="73" y="181"/>
                    <a:pt x="73" y="181"/>
                    <a:pt x="73" y="181"/>
                  </a:cubicBezTo>
                  <a:cubicBezTo>
                    <a:pt x="71" y="166"/>
                    <a:pt x="59" y="155"/>
                    <a:pt x="44" y="155"/>
                  </a:cubicBezTo>
                  <a:cubicBezTo>
                    <a:pt x="30" y="155"/>
                    <a:pt x="18" y="166"/>
                    <a:pt x="16" y="181"/>
                  </a:cubicBezTo>
                  <a:cubicBezTo>
                    <a:pt x="8" y="181"/>
                    <a:pt x="8" y="181"/>
                    <a:pt x="8" y="181"/>
                  </a:cubicBezTo>
                  <a:lnTo>
                    <a:pt x="8" y="109"/>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27"/>
            <p:cNvSpPr>
              <a:spLocks noEditPoints="1"/>
            </p:cNvSpPr>
            <p:nvPr/>
          </p:nvSpPr>
          <p:spPr bwMode="auto">
            <a:xfrm>
              <a:off x="2638425" y="5502275"/>
              <a:ext cx="204787" cy="350838"/>
            </a:xfrm>
            <a:custGeom>
              <a:avLst/>
              <a:gdLst>
                <a:gd name="T0" fmla="*/ 4 w 59"/>
                <a:gd name="T1" fmla="*/ 101 h 101"/>
                <a:gd name="T2" fmla="*/ 30 w 59"/>
                <a:gd name="T3" fmla="*/ 101 h 101"/>
                <a:gd name="T4" fmla="*/ 34 w 59"/>
                <a:gd name="T5" fmla="*/ 97 h 101"/>
                <a:gd name="T6" fmla="*/ 34 w 59"/>
                <a:gd name="T7" fmla="*/ 78 h 101"/>
                <a:gd name="T8" fmla="*/ 55 w 59"/>
                <a:gd name="T9" fmla="*/ 78 h 101"/>
                <a:gd name="T10" fmla="*/ 58 w 59"/>
                <a:gd name="T11" fmla="*/ 77 h 101"/>
                <a:gd name="T12" fmla="*/ 59 w 59"/>
                <a:gd name="T13" fmla="*/ 74 h 101"/>
                <a:gd name="T14" fmla="*/ 53 w 59"/>
                <a:gd name="T15" fmla="*/ 11 h 101"/>
                <a:gd name="T16" fmla="*/ 42 w 59"/>
                <a:gd name="T17" fmla="*/ 0 h 101"/>
                <a:gd name="T18" fmla="*/ 11 w 59"/>
                <a:gd name="T19" fmla="*/ 0 h 101"/>
                <a:gd name="T20" fmla="*/ 0 w 59"/>
                <a:gd name="T21" fmla="*/ 12 h 101"/>
                <a:gd name="T22" fmla="*/ 0 w 59"/>
                <a:gd name="T23" fmla="*/ 97 h 101"/>
                <a:gd name="T24" fmla="*/ 4 w 59"/>
                <a:gd name="T25" fmla="*/ 101 h 101"/>
                <a:gd name="T26" fmla="*/ 8 w 59"/>
                <a:gd name="T27" fmla="*/ 12 h 101"/>
                <a:gd name="T28" fmla="*/ 11 w 59"/>
                <a:gd name="T29" fmla="*/ 8 h 101"/>
                <a:gd name="T30" fmla="*/ 42 w 59"/>
                <a:gd name="T31" fmla="*/ 8 h 101"/>
                <a:gd name="T32" fmla="*/ 45 w 59"/>
                <a:gd name="T33" fmla="*/ 12 h 101"/>
                <a:gd name="T34" fmla="*/ 50 w 59"/>
                <a:gd name="T35" fmla="*/ 70 h 101"/>
                <a:gd name="T36" fmla="*/ 30 w 59"/>
                <a:gd name="T37" fmla="*/ 70 h 101"/>
                <a:gd name="T38" fmla="*/ 26 w 59"/>
                <a:gd name="T39" fmla="*/ 74 h 101"/>
                <a:gd name="T40" fmla="*/ 26 w 59"/>
                <a:gd name="T41" fmla="*/ 93 h 101"/>
                <a:gd name="T42" fmla="*/ 8 w 59"/>
                <a:gd name="T43" fmla="*/ 93 h 101"/>
                <a:gd name="T44" fmla="*/ 8 w 59"/>
                <a:gd name="T45" fmla="*/ 12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9" h="101">
                  <a:moveTo>
                    <a:pt x="4" y="101"/>
                  </a:moveTo>
                  <a:cubicBezTo>
                    <a:pt x="30" y="101"/>
                    <a:pt x="30" y="101"/>
                    <a:pt x="30" y="101"/>
                  </a:cubicBezTo>
                  <a:cubicBezTo>
                    <a:pt x="32" y="101"/>
                    <a:pt x="34" y="99"/>
                    <a:pt x="34" y="97"/>
                  </a:cubicBezTo>
                  <a:cubicBezTo>
                    <a:pt x="34" y="78"/>
                    <a:pt x="34" y="78"/>
                    <a:pt x="34" y="78"/>
                  </a:cubicBezTo>
                  <a:cubicBezTo>
                    <a:pt x="55" y="78"/>
                    <a:pt x="55" y="78"/>
                    <a:pt x="55" y="78"/>
                  </a:cubicBezTo>
                  <a:cubicBezTo>
                    <a:pt x="56" y="78"/>
                    <a:pt x="57" y="78"/>
                    <a:pt x="58" y="77"/>
                  </a:cubicBezTo>
                  <a:cubicBezTo>
                    <a:pt x="58" y="76"/>
                    <a:pt x="59" y="75"/>
                    <a:pt x="59" y="74"/>
                  </a:cubicBezTo>
                  <a:cubicBezTo>
                    <a:pt x="53" y="11"/>
                    <a:pt x="53" y="11"/>
                    <a:pt x="53" y="11"/>
                  </a:cubicBezTo>
                  <a:cubicBezTo>
                    <a:pt x="53" y="5"/>
                    <a:pt x="48" y="0"/>
                    <a:pt x="42" y="0"/>
                  </a:cubicBezTo>
                  <a:cubicBezTo>
                    <a:pt x="11" y="0"/>
                    <a:pt x="11" y="0"/>
                    <a:pt x="11" y="0"/>
                  </a:cubicBezTo>
                  <a:cubicBezTo>
                    <a:pt x="5" y="0"/>
                    <a:pt x="0" y="6"/>
                    <a:pt x="0" y="12"/>
                  </a:cubicBezTo>
                  <a:cubicBezTo>
                    <a:pt x="0" y="97"/>
                    <a:pt x="0" y="97"/>
                    <a:pt x="0" y="97"/>
                  </a:cubicBezTo>
                  <a:cubicBezTo>
                    <a:pt x="0" y="99"/>
                    <a:pt x="1" y="101"/>
                    <a:pt x="4" y="101"/>
                  </a:cubicBezTo>
                  <a:close/>
                  <a:moveTo>
                    <a:pt x="8" y="12"/>
                  </a:moveTo>
                  <a:cubicBezTo>
                    <a:pt x="8" y="10"/>
                    <a:pt x="9" y="8"/>
                    <a:pt x="11" y="8"/>
                  </a:cubicBezTo>
                  <a:cubicBezTo>
                    <a:pt x="42" y="8"/>
                    <a:pt x="42" y="8"/>
                    <a:pt x="42" y="8"/>
                  </a:cubicBezTo>
                  <a:cubicBezTo>
                    <a:pt x="44" y="8"/>
                    <a:pt x="45" y="10"/>
                    <a:pt x="45" y="12"/>
                  </a:cubicBezTo>
                  <a:cubicBezTo>
                    <a:pt x="50" y="70"/>
                    <a:pt x="50" y="70"/>
                    <a:pt x="50" y="70"/>
                  </a:cubicBezTo>
                  <a:cubicBezTo>
                    <a:pt x="30" y="70"/>
                    <a:pt x="30" y="70"/>
                    <a:pt x="30" y="70"/>
                  </a:cubicBezTo>
                  <a:cubicBezTo>
                    <a:pt x="28" y="70"/>
                    <a:pt x="26" y="72"/>
                    <a:pt x="26" y="74"/>
                  </a:cubicBezTo>
                  <a:cubicBezTo>
                    <a:pt x="26" y="93"/>
                    <a:pt x="26" y="93"/>
                    <a:pt x="26" y="93"/>
                  </a:cubicBezTo>
                  <a:cubicBezTo>
                    <a:pt x="8" y="93"/>
                    <a:pt x="8" y="93"/>
                    <a:pt x="8" y="93"/>
                  </a:cubicBezTo>
                  <a:lnTo>
                    <a:pt x="8" y="12"/>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28"/>
            <p:cNvSpPr>
              <a:spLocks/>
            </p:cNvSpPr>
            <p:nvPr/>
          </p:nvSpPr>
          <p:spPr bwMode="auto">
            <a:xfrm>
              <a:off x="2641600" y="5894388"/>
              <a:ext cx="104775" cy="28575"/>
            </a:xfrm>
            <a:custGeom>
              <a:avLst/>
              <a:gdLst>
                <a:gd name="T0" fmla="*/ 26 w 30"/>
                <a:gd name="T1" fmla="*/ 0 h 8"/>
                <a:gd name="T2" fmla="*/ 4 w 30"/>
                <a:gd name="T3" fmla="*/ 0 h 8"/>
                <a:gd name="T4" fmla="*/ 0 w 30"/>
                <a:gd name="T5" fmla="*/ 4 h 8"/>
                <a:gd name="T6" fmla="*/ 4 w 30"/>
                <a:gd name="T7" fmla="*/ 8 h 8"/>
                <a:gd name="T8" fmla="*/ 26 w 30"/>
                <a:gd name="T9" fmla="*/ 8 h 8"/>
                <a:gd name="T10" fmla="*/ 30 w 30"/>
                <a:gd name="T11" fmla="*/ 4 h 8"/>
                <a:gd name="T12" fmla="*/ 26 w 30"/>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30" h="8">
                  <a:moveTo>
                    <a:pt x="26" y="0"/>
                  </a:moveTo>
                  <a:cubicBezTo>
                    <a:pt x="4" y="0"/>
                    <a:pt x="4" y="0"/>
                    <a:pt x="4" y="0"/>
                  </a:cubicBezTo>
                  <a:cubicBezTo>
                    <a:pt x="2" y="0"/>
                    <a:pt x="0" y="1"/>
                    <a:pt x="0" y="4"/>
                  </a:cubicBezTo>
                  <a:cubicBezTo>
                    <a:pt x="0" y="6"/>
                    <a:pt x="2" y="8"/>
                    <a:pt x="4" y="8"/>
                  </a:cubicBezTo>
                  <a:cubicBezTo>
                    <a:pt x="26" y="8"/>
                    <a:pt x="26" y="8"/>
                    <a:pt x="26" y="8"/>
                  </a:cubicBezTo>
                  <a:cubicBezTo>
                    <a:pt x="29" y="8"/>
                    <a:pt x="30" y="6"/>
                    <a:pt x="30" y="4"/>
                  </a:cubicBezTo>
                  <a:cubicBezTo>
                    <a:pt x="30" y="1"/>
                    <a:pt x="29" y="0"/>
                    <a:pt x="26" y="0"/>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29"/>
            <p:cNvSpPr>
              <a:spLocks/>
            </p:cNvSpPr>
            <p:nvPr/>
          </p:nvSpPr>
          <p:spPr bwMode="auto">
            <a:xfrm>
              <a:off x="2790825" y="5807075"/>
              <a:ext cx="84137" cy="122238"/>
            </a:xfrm>
            <a:custGeom>
              <a:avLst/>
              <a:gdLst>
                <a:gd name="T0" fmla="*/ 0 w 24"/>
                <a:gd name="T1" fmla="*/ 4 h 35"/>
                <a:gd name="T2" fmla="*/ 4 w 24"/>
                <a:gd name="T3" fmla="*/ 8 h 35"/>
                <a:gd name="T4" fmla="*/ 16 w 24"/>
                <a:gd name="T5" fmla="*/ 8 h 35"/>
                <a:gd name="T6" fmla="*/ 16 w 24"/>
                <a:gd name="T7" fmla="*/ 31 h 35"/>
                <a:gd name="T8" fmla="*/ 20 w 24"/>
                <a:gd name="T9" fmla="*/ 35 h 35"/>
                <a:gd name="T10" fmla="*/ 24 w 24"/>
                <a:gd name="T11" fmla="*/ 31 h 35"/>
                <a:gd name="T12" fmla="*/ 24 w 24"/>
                <a:gd name="T13" fmla="*/ 4 h 35"/>
                <a:gd name="T14" fmla="*/ 20 w 24"/>
                <a:gd name="T15" fmla="*/ 0 h 35"/>
                <a:gd name="T16" fmla="*/ 4 w 24"/>
                <a:gd name="T17" fmla="*/ 0 h 35"/>
                <a:gd name="T18" fmla="*/ 0 w 24"/>
                <a:gd name="T19" fmla="*/ 4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 h="35">
                  <a:moveTo>
                    <a:pt x="0" y="4"/>
                  </a:moveTo>
                  <a:cubicBezTo>
                    <a:pt x="0" y="7"/>
                    <a:pt x="2" y="8"/>
                    <a:pt x="4" y="8"/>
                  </a:cubicBezTo>
                  <a:cubicBezTo>
                    <a:pt x="16" y="8"/>
                    <a:pt x="16" y="8"/>
                    <a:pt x="16" y="8"/>
                  </a:cubicBezTo>
                  <a:cubicBezTo>
                    <a:pt x="16" y="31"/>
                    <a:pt x="16" y="31"/>
                    <a:pt x="16" y="31"/>
                  </a:cubicBezTo>
                  <a:cubicBezTo>
                    <a:pt x="16" y="33"/>
                    <a:pt x="17" y="35"/>
                    <a:pt x="20" y="35"/>
                  </a:cubicBezTo>
                  <a:cubicBezTo>
                    <a:pt x="22" y="35"/>
                    <a:pt x="24" y="33"/>
                    <a:pt x="24" y="31"/>
                  </a:cubicBezTo>
                  <a:cubicBezTo>
                    <a:pt x="24" y="4"/>
                    <a:pt x="24" y="4"/>
                    <a:pt x="24" y="4"/>
                  </a:cubicBezTo>
                  <a:cubicBezTo>
                    <a:pt x="24" y="2"/>
                    <a:pt x="22" y="0"/>
                    <a:pt x="20" y="0"/>
                  </a:cubicBezTo>
                  <a:cubicBezTo>
                    <a:pt x="4" y="0"/>
                    <a:pt x="4" y="0"/>
                    <a:pt x="4" y="0"/>
                  </a:cubicBezTo>
                  <a:cubicBezTo>
                    <a:pt x="2" y="0"/>
                    <a:pt x="0" y="2"/>
                    <a:pt x="0" y="4"/>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25515498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93446" y="1956655"/>
            <a:ext cx="5109692" cy="6450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Structural Engineering</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36</a:t>
            </a:fld>
            <a:endParaRPr lang="en-US" altLang="en-US" dirty="0"/>
          </a:p>
        </p:txBody>
      </p:sp>
      <p:sp>
        <p:nvSpPr>
          <p:cNvPr id="4" name="Content Placeholder 3"/>
          <p:cNvSpPr>
            <a:spLocks noGrp="1"/>
          </p:cNvSpPr>
          <p:nvPr>
            <p:ph idx="1"/>
          </p:nvPr>
        </p:nvSpPr>
        <p:spPr>
          <a:xfrm>
            <a:off x="585788" y="1992931"/>
            <a:ext cx="15718965" cy="6829743"/>
          </a:xfrm>
        </p:spPr>
        <p:txBody>
          <a:bodyPr/>
          <a:lstStyle/>
          <a:p>
            <a:pPr marL="0" indent="0">
              <a:buNone/>
            </a:pPr>
            <a:r>
              <a:rPr lang="en-US" b="1" dirty="0" smtClean="0"/>
              <a:t>Equipment Related Injuries:</a:t>
            </a:r>
            <a:endParaRPr lang="en-US" b="1" dirty="0"/>
          </a:p>
          <a:p>
            <a:endParaRPr lang="en-US" dirty="0" smtClean="0"/>
          </a:p>
          <a:p>
            <a:pPr marL="0" indent="0">
              <a:buNone/>
            </a:pPr>
            <a:endParaRPr lang="en-US" sz="1400" dirty="0"/>
          </a:p>
          <a:p>
            <a:pPr>
              <a:buFont typeface="Wingdings" panose="05000000000000000000" pitchFamily="2" charset="2"/>
              <a:buChar char="Ø"/>
            </a:pPr>
            <a:r>
              <a:rPr lang="en-US" b="1" dirty="0" smtClean="0"/>
              <a:t>Example 3: </a:t>
            </a:r>
            <a:r>
              <a:rPr lang="en-US" dirty="0"/>
              <a:t>The Insured was retained by the mechanical engineer for one of the building's tenant's, a data center, to design the additional structural support necessary to support the tenant's internet related equipment (generator, batteries and cooling equipment to support electrical load). The crane at issue was a ground crane, which was being used to lift and raise the equipment to the tenant's space. The Insured had no responsibility for any part of the crane's operations. The crane collapsed killing a pedestrian below.</a:t>
            </a:r>
          </a:p>
          <a:p>
            <a:pPr>
              <a:buFont typeface="Wingdings" panose="05000000000000000000" pitchFamily="2" charset="2"/>
              <a:buChar char="Ø"/>
            </a:pPr>
            <a:endParaRPr lang="en-US" b="1" dirty="0" smtClean="0"/>
          </a:p>
          <a:p>
            <a:pPr>
              <a:buFont typeface="Wingdings" panose="05000000000000000000" pitchFamily="2" charset="2"/>
              <a:buChar char="Ø"/>
            </a:pPr>
            <a:r>
              <a:rPr lang="en-US" b="1" dirty="0" smtClean="0"/>
              <a:t>Example 4: </a:t>
            </a:r>
            <a:r>
              <a:rPr lang="en-US" dirty="0"/>
              <a:t>Insured was architect of record for construction of hotel, which partially collapsed during construction, killing 3 construction workers and injuring numerous others. Although issue appeared related to the contractor’s conduct, insured was brought into the various lawsuits because of his construction administration duties, alleging he should have identified the dangerous conditions. </a:t>
            </a:r>
          </a:p>
          <a:p>
            <a:pPr>
              <a:buFont typeface="Wingdings" panose="05000000000000000000" pitchFamily="2" charset="2"/>
              <a:buChar char="Ø"/>
            </a:pPr>
            <a:endParaRPr lang="en-US" dirty="0" smtClean="0"/>
          </a:p>
          <a:p>
            <a:pPr>
              <a:buFont typeface="Wingdings" panose="05000000000000000000" pitchFamily="2" charset="2"/>
              <a:buChar char="Ø"/>
            </a:pPr>
            <a:endParaRPr lang="en-US" b="1" dirty="0"/>
          </a:p>
          <a:p>
            <a:pPr>
              <a:buFont typeface="Wingdings" panose="05000000000000000000" pitchFamily="2" charset="2"/>
              <a:buChar char="Ø"/>
            </a:pPr>
            <a:endParaRPr lang="en-US" b="1" dirty="0"/>
          </a:p>
          <a:p>
            <a:pPr marL="0" indent="0">
              <a:buNone/>
            </a:pPr>
            <a:endParaRPr lang="en-US" dirty="0"/>
          </a:p>
        </p:txBody>
      </p:sp>
      <p:grpSp>
        <p:nvGrpSpPr>
          <p:cNvPr id="15" name="Group 14"/>
          <p:cNvGrpSpPr/>
          <p:nvPr/>
        </p:nvGrpSpPr>
        <p:grpSpPr>
          <a:xfrm>
            <a:off x="6198394" y="1632289"/>
            <a:ext cx="1172413" cy="1293814"/>
            <a:chOff x="4530725" y="5405438"/>
            <a:chExt cx="804862" cy="766763"/>
          </a:xfrm>
        </p:grpSpPr>
        <p:sp>
          <p:nvSpPr>
            <p:cNvPr id="16" name="Freeform 60"/>
            <p:cNvSpPr>
              <a:spLocks/>
            </p:cNvSpPr>
            <p:nvPr/>
          </p:nvSpPr>
          <p:spPr bwMode="auto">
            <a:xfrm>
              <a:off x="4730750" y="5800725"/>
              <a:ext cx="319087" cy="28575"/>
            </a:xfrm>
            <a:custGeom>
              <a:avLst/>
              <a:gdLst>
                <a:gd name="T0" fmla="*/ 92 w 92"/>
                <a:gd name="T1" fmla="*/ 4 h 8"/>
                <a:gd name="T2" fmla="*/ 88 w 92"/>
                <a:gd name="T3" fmla="*/ 0 h 8"/>
                <a:gd name="T4" fmla="*/ 4 w 92"/>
                <a:gd name="T5" fmla="*/ 0 h 8"/>
                <a:gd name="T6" fmla="*/ 0 w 92"/>
                <a:gd name="T7" fmla="*/ 4 h 8"/>
                <a:gd name="T8" fmla="*/ 4 w 92"/>
                <a:gd name="T9" fmla="*/ 8 h 8"/>
                <a:gd name="T10" fmla="*/ 88 w 92"/>
                <a:gd name="T11" fmla="*/ 8 h 8"/>
                <a:gd name="T12" fmla="*/ 92 w 92"/>
                <a:gd name="T13" fmla="*/ 4 h 8"/>
              </a:gdLst>
              <a:ahLst/>
              <a:cxnLst>
                <a:cxn ang="0">
                  <a:pos x="T0" y="T1"/>
                </a:cxn>
                <a:cxn ang="0">
                  <a:pos x="T2" y="T3"/>
                </a:cxn>
                <a:cxn ang="0">
                  <a:pos x="T4" y="T5"/>
                </a:cxn>
                <a:cxn ang="0">
                  <a:pos x="T6" y="T7"/>
                </a:cxn>
                <a:cxn ang="0">
                  <a:pos x="T8" y="T9"/>
                </a:cxn>
                <a:cxn ang="0">
                  <a:pos x="T10" y="T11"/>
                </a:cxn>
                <a:cxn ang="0">
                  <a:pos x="T12" y="T13"/>
                </a:cxn>
              </a:cxnLst>
              <a:rect l="0" t="0" r="r" b="b"/>
              <a:pathLst>
                <a:path w="92" h="8">
                  <a:moveTo>
                    <a:pt x="92" y="4"/>
                  </a:moveTo>
                  <a:cubicBezTo>
                    <a:pt x="92" y="2"/>
                    <a:pt x="91" y="0"/>
                    <a:pt x="88" y="0"/>
                  </a:cubicBezTo>
                  <a:cubicBezTo>
                    <a:pt x="4" y="0"/>
                    <a:pt x="4" y="0"/>
                    <a:pt x="4" y="0"/>
                  </a:cubicBezTo>
                  <a:cubicBezTo>
                    <a:pt x="2" y="0"/>
                    <a:pt x="0" y="2"/>
                    <a:pt x="0" y="4"/>
                  </a:cubicBezTo>
                  <a:cubicBezTo>
                    <a:pt x="0" y="6"/>
                    <a:pt x="2" y="8"/>
                    <a:pt x="4" y="8"/>
                  </a:cubicBezTo>
                  <a:cubicBezTo>
                    <a:pt x="88" y="8"/>
                    <a:pt x="88" y="8"/>
                    <a:pt x="88" y="8"/>
                  </a:cubicBezTo>
                  <a:cubicBezTo>
                    <a:pt x="91" y="8"/>
                    <a:pt x="92" y="6"/>
                    <a:pt x="92" y="4"/>
                  </a:cubicBez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Freeform 61"/>
            <p:cNvSpPr>
              <a:spLocks noEditPoints="1"/>
            </p:cNvSpPr>
            <p:nvPr/>
          </p:nvSpPr>
          <p:spPr bwMode="auto">
            <a:xfrm>
              <a:off x="4995863" y="5835650"/>
              <a:ext cx="238125" cy="242888"/>
            </a:xfrm>
            <a:custGeom>
              <a:avLst/>
              <a:gdLst>
                <a:gd name="T0" fmla="*/ 67 w 69"/>
                <a:gd name="T1" fmla="*/ 1 h 70"/>
                <a:gd name="T2" fmla="*/ 62 w 69"/>
                <a:gd name="T3" fmla="*/ 2 h 70"/>
                <a:gd name="T4" fmla="*/ 1 w 69"/>
                <a:gd name="T5" fmla="*/ 63 h 70"/>
                <a:gd name="T6" fmla="*/ 0 w 69"/>
                <a:gd name="T7" fmla="*/ 67 h 70"/>
                <a:gd name="T8" fmla="*/ 4 w 69"/>
                <a:gd name="T9" fmla="*/ 70 h 70"/>
                <a:gd name="T10" fmla="*/ 65 w 69"/>
                <a:gd name="T11" fmla="*/ 70 h 70"/>
                <a:gd name="T12" fmla="*/ 69 w 69"/>
                <a:gd name="T13" fmla="*/ 66 h 70"/>
                <a:gd name="T14" fmla="*/ 69 w 69"/>
                <a:gd name="T15" fmla="*/ 5 h 70"/>
                <a:gd name="T16" fmla="*/ 67 w 69"/>
                <a:gd name="T17" fmla="*/ 1 h 70"/>
                <a:gd name="T18" fmla="*/ 61 w 69"/>
                <a:gd name="T19" fmla="*/ 62 h 70"/>
                <a:gd name="T20" fmla="*/ 14 w 69"/>
                <a:gd name="T21" fmla="*/ 62 h 70"/>
                <a:gd name="T22" fmla="*/ 61 w 69"/>
                <a:gd name="T23" fmla="*/ 14 h 70"/>
                <a:gd name="T24" fmla="*/ 61 w 69"/>
                <a:gd name="T25" fmla="*/ 62 h 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69" h="70">
                  <a:moveTo>
                    <a:pt x="67" y="1"/>
                  </a:moveTo>
                  <a:cubicBezTo>
                    <a:pt x="65" y="0"/>
                    <a:pt x="63" y="1"/>
                    <a:pt x="62" y="2"/>
                  </a:cubicBezTo>
                  <a:cubicBezTo>
                    <a:pt x="1" y="63"/>
                    <a:pt x="1" y="63"/>
                    <a:pt x="1" y="63"/>
                  </a:cubicBezTo>
                  <a:cubicBezTo>
                    <a:pt x="0" y="64"/>
                    <a:pt x="0" y="66"/>
                    <a:pt x="0" y="67"/>
                  </a:cubicBezTo>
                  <a:cubicBezTo>
                    <a:pt x="1" y="69"/>
                    <a:pt x="2" y="70"/>
                    <a:pt x="4" y="70"/>
                  </a:cubicBezTo>
                  <a:cubicBezTo>
                    <a:pt x="65" y="70"/>
                    <a:pt x="65" y="70"/>
                    <a:pt x="65" y="70"/>
                  </a:cubicBezTo>
                  <a:cubicBezTo>
                    <a:pt x="67" y="70"/>
                    <a:pt x="69" y="68"/>
                    <a:pt x="69" y="66"/>
                  </a:cubicBezTo>
                  <a:cubicBezTo>
                    <a:pt x="69" y="5"/>
                    <a:pt x="69" y="5"/>
                    <a:pt x="69" y="5"/>
                  </a:cubicBezTo>
                  <a:cubicBezTo>
                    <a:pt x="69" y="3"/>
                    <a:pt x="68" y="2"/>
                    <a:pt x="67" y="1"/>
                  </a:cubicBezTo>
                  <a:close/>
                  <a:moveTo>
                    <a:pt x="61" y="62"/>
                  </a:moveTo>
                  <a:cubicBezTo>
                    <a:pt x="14" y="62"/>
                    <a:pt x="14" y="62"/>
                    <a:pt x="14" y="62"/>
                  </a:cubicBezTo>
                  <a:cubicBezTo>
                    <a:pt x="61" y="14"/>
                    <a:pt x="61" y="14"/>
                    <a:pt x="61" y="14"/>
                  </a:cubicBezTo>
                  <a:lnTo>
                    <a:pt x="61" y="62"/>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62"/>
            <p:cNvSpPr>
              <a:spLocks noEditPoints="1"/>
            </p:cNvSpPr>
            <p:nvPr/>
          </p:nvSpPr>
          <p:spPr bwMode="auto">
            <a:xfrm>
              <a:off x="4530725" y="5405438"/>
              <a:ext cx="804862" cy="766763"/>
            </a:xfrm>
            <a:custGeom>
              <a:avLst/>
              <a:gdLst>
                <a:gd name="T0" fmla="*/ 232 w 232"/>
                <a:gd name="T1" fmla="*/ 82 h 221"/>
                <a:gd name="T2" fmla="*/ 211 w 232"/>
                <a:gd name="T3" fmla="*/ 74 h 221"/>
                <a:gd name="T4" fmla="*/ 210 w 232"/>
                <a:gd name="T5" fmla="*/ 48 h 221"/>
                <a:gd name="T6" fmla="*/ 147 w 232"/>
                <a:gd name="T7" fmla="*/ 44 h 221"/>
                <a:gd name="T8" fmla="*/ 158 w 232"/>
                <a:gd name="T9" fmla="*/ 32 h 221"/>
                <a:gd name="T10" fmla="*/ 148 w 232"/>
                <a:gd name="T11" fmla="*/ 3 h 221"/>
                <a:gd name="T12" fmla="*/ 130 w 232"/>
                <a:gd name="T13" fmla="*/ 4 h 221"/>
                <a:gd name="T14" fmla="*/ 90 w 232"/>
                <a:gd name="T15" fmla="*/ 44 h 221"/>
                <a:gd name="T16" fmla="*/ 40 w 232"/>
                <a:gd name="T17" fmla="*/ 18 h 221"/>
                <a:gd name="T18" fmla="*/ 29 w 232"/>
                <a:gd name="T19" fmla="*/ 13 h 221"/>
                <a:gd name="T20" fmla="*/ 0 w 232"/>
                <a:gd name="T21" fmla="*/ 35 h 221"/>
                <a:gd name="T22" fmla="*/ 0 w 232"/>
                <a:gd name="T23" fmla="*/ 177 h 221"/>
                <a:gd name="T24" fmla="*/ 86 w 232"/>
                <a:gd name="T25" fmla="*/ 199 h 221"/>
                <a:gd name="T26" fmla="*/ 82 w 232"/>
                <a:gd name="T27" fmla="*/ 213 h 221"/>
                <a:gd name="T28" fmla="*/ 220 w 232"/>
                <a:gd name="T29" fmla="*/ 221 h 221"/>
                <a:gd name="T30" fmla="*/ 232 w 232"/>
                <a:gd name="T31" fmla="*/ 188 h 221"/>
                <a:gd name="T32" fmla="*/ 232 w 232"/>
                <a:gd name="T33" fmla="*/ 149 h 221"/>
                <a:gd name="T34" fmla="*/ 232 w 232"/>
                <a:gd name="T35" fmla="*/ 110 h 221"/>
                <a:gd name="T36" fmla="*/ 135 w 232"/>
                <a:gd name="T37" fmla="*/ 9 h 221"/>
                <a:gd name="T38" fmla="*/ 143 w 232"/>
                <a:gd name="T39" fmla="*/ 9 h 221"/>
                <a:gd name="T40" fmla="*/ 153 w 232"/>
                <a:gd name="T41" fmla="*/ 26 h 221"/>
                <a:gd name="T42" fmla="*/ 129 w 232"/>
                <a:gd name="T43" fmla="*/ 16 h 221"/>
                <a:gd name="T44" fmla="*/ 123 w 232"/>
                <a:gd name="T45" fmla="*/ 21 h 221"/>
                <a:gd name="T46" fmla="*/ 88 w 232"/>
                <a:gd name="T47" fmla="*/ 91 h 221"/>
                <a:gd name="T48" fmla="*/ 123 w 232"/>
                <a:gd name="T49" fmla="*/ 21 h 221"/>
                <a:gd name="T50" fmla="*/ 62 w 232"/>
                <a:gd name="T51" fmla="*/ 100 h 221"/>
                <a:gd name="T52" fmla="*/ 80 w 232"/>
                <a:gd name="T53" fmla="*/ 95 h 221"/>
                <a:gd name="T54" fmla="*/ 29 w 232"/>
                <a:gd name="T55" fmla="*/ 21 h 221"/>
                <a:gd name="T56" fmla="*/ 32 w 232"/>
                <a:gd name="T57" fmla="*/ 148 h 221"/>
                <a:gd name="T58" fmla="*/ 26 w 232"/>
                <a:gd name="T59" fmla="*/ 148 h 221"/>
                <a:gd name="T60" fmla="*/ 8 w 232"/>
                <a:gd name="T61" fmla="*/ 35 h 221"/>
                <a:gd name="T62" fmla="*/ 21 w 232"/>
                <a:gd name="T63" fmla="*/ 191 h 221"/>
                <a:gd name="T64" fmla="*/ 8 w 232"/>
                <a:gd name="T65" fmla="*/ 171 h 221"/>
                <a:gd name="T66" fmla="*/ 26 w 232"/>
                <a:gd name="T67" fmla="*/ 156 h 221"/>
                <a:gd name="T68" fmla="*/ 35 w 232"/>
                <a:gd name="T69" fmla="*/ 157 h 221"/>
                <a:gd name="T70" fmla="*/ 40 w 232"/>
                <a:gd name="T71" fmla="*/ 153 h 221"/>
                <a:gd name="T72" fmla="*/ 82 w 232"/>
                <a:gd name="T73" fmla="*/ 52 h 221"/>
                <a:gd name="T74" fmla="*/ 61 w 232"/>
                <a:gd name="T75" fmla="*/ 72 h 221"/>
                <a:gd name="T76" fmla="*/ 61 w 232"/>
                <a:gd name="T77" fmla="*/ 73 h 221"/>
                <a:gd name="T78" fmla="*/ 54 w 232"/>
                <a:gd name="T79" fmla="*/ 101 h 221"/>
                <a:gd name="T80" fmla="*/ 60 w 232"/>
                <a:gd name="T81" fmla="*/ 109 h 221"/>
                <a:gd name="T82" fmla="*/ 89 w 232"/>
                <a:gd name="T83" fmla="*/ 101 h 221"/>
                <a:gd name="T84" fmla="*/ 90 w 232"/>
                <a:gd name="T85" fmla="*/ 100 h 221"/>
                <a:gd name="T86" fmla="*/ 139 w 232"/>
                <a:gd name="T87" fmla="*/ 52 h 221"/>
                <a:gd name="T88" fmla="*/ 202 w 232"/>
                <a:gd name="T89" fmla="*/ 83 h 221"/>
                <a:gd name="T90" fmla="*/ 21 w 232"/>
                <a:gd name="T91" fmla="*/ 191 h 221"/>
                <a:gd name="T92" fmla="*/ 214 w 232"/>
                <a:gd name="T93" fmla="*/ 106 h 221"/>
                <a:gd name="T94" fmla="*/ 214 w 232"/>
                <a:gd name="T95" fmla="*/ 114 h 221"/>
                <a:gd name="T96" fmla="*/ 224 w 232"/>
                <a:gd name="T97" fmla="*/ 126 h 221"/>
                <a:gd name="T98" fmla="*/ 210 w 232"/>
                <a:gd name="T99" fmla="*/ 130 h 221"/>
                <a:gd name="T100" fmla="*/ 224 w 232"/>
                <a:gd name="T101" fmla="*/ 134 h 221"/>
                <a:gd name="T102" fmla="*/ 214 w 232"/>
                <a:gd name="T103" fmla="*/ 145 h 221"/>
                <a:gd name="T104" fmla="*/ 214 w 232"/>
                <a:gd name="T105" fmla="*/ 153 h 221"/>
                <a:gd name="T106" fmla="*/ 224 w 232"/>
                <a:gd name="T107" fmla="*/ 165 h 221"/>
                <a:gd name="T108" fmla="*/ 210 w 232"/>
                <a:gd name="T109" fmla="*/ 169 h 221"/>
                <a:gd name="T110" fmla="*/ 224 w 232"/>
                <a:gd name="T111" fmla="*/ 173 h 221"/>
                <a:gd name="T112" fmla="*/ 214 w 232"/>
                <a:gd name="T113" fmla="*/ 184 h 221"/>
                <a:gd name="T114" fmla="*/ 214 w 232"/>
                <a:gd name="T115" fmla="*/ 192 h 221"/>
                <a:gd name="T116" fmla="*/ 224 w 232"/>
                <a:gd name="T117" fmla="*/ 209 h 221"/>
                <a:gd name="T118" fmla="*/ 93 w 232"/>
                <a:gd name="T119" fmla="*/ 213 h 221"/>
                <a:gd name="T120" fmla="*/ 90 w 232"/>
                <a:gd name="T121" fmla="*/ 206 h 221"/>
                <a:gd name="T122" fmla="*/ 220 w 232"/>
                <a:gd name="T123" fmla="*/ 78 h 221"/>
                <a:gd name="T124" fmla="*/ 224 w 232"/>
                <a:gd name="T125" fmla="*/ 82 h 2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32" h="221">
                  <a:moveTo>
                    <a:pt x="232" y="110"/>
                  </a:moveTo>
                  <a:cubicBezTo>
                    <a:pt x="232" y="110"/>
                    <a:pt x="232" y="82"/>
                    <a:pt x="232" y="82"/>
                  </a:cubicBezTo>
                  <a:cubicBezTo>
                    <a:pt x="232" y="77"/>
                    <a:pt x="229" y="73"/>
                    <a:pt x="224" y="71"/>
                  </a:cubicBezTo>
                  <a:cubicBezTo>
                    <a:pt x="220" y="69"/>
                    <a:pt x="215" y="70"/>
                    <a:pt x="211" y="74"/>
                  </a:cubicBezTo>
                  <a:cubicBezTo>
                    <a:pt x="210" y="75"/>
                    <a:pt x="210" y="75"/>
                    <a:pt x="210" y="75"/>
                  </a:cubicBezTo>
                  <a:cubicBezTo>
                    <a:pt x="210" y="48"/>
                    <a:pt x="210" y="48"/>
                    <a:pt x="210" y="48"/>
                  </a:cubicBezTo>
                  <a:cubicBezTo>
                    <a:pt x="210" y="46"/>
                    <a:pt x="208" y="44"/>
                    <a:pt x="206" y="44"/>
                  </a:cubicBezTo>
                  <a:cubicBezTo>
                    <a:pt x="147" y="44"/>
                    <a:pt x="147" y="44"/>
                    <a:pt x="147" y="44"/>
                  </a:cubicBezTo>
                  <a:cubicBezTo>
                    <a:pt x="149" y="41"/>
                    <a:pt x="149" y="41"/>
                    <a:pt x="149" y="41"/>
                  </a:cubicBezTo>
                  <a:cubicBezTo>
                    <a:pt x="158" y="32"/>
                    <a:pt x="158" y="32"/>
                    <a:pt x="158" y="32"/>
                  </a:cubicBezTo>
                  <a:cubicBezTo>
                    <a:pt x="164" y="27"/>
                    <a:pt x="164" y="18"/>
                    <a:pt x="158" y="13"/>
                  </a:cubicBezTo>
                  <a:cubicBezTo>
                    <a:pt x="148" y="3"/>
                    <a:pt x="148" y="3"/>
                    <a:pt x="148" y="3"/>
                  </a:cubicBezTo>
                  <a:cubicBezTo>
                    <a:pt x="146" y="1"/>
                    <a:pt x="143" y="0"/>
                    <a:pt x="139" y="0"/>
                  </a:cubicBezTo>
                  <a:cubicBezTo>
                    <a:pt x="135" y="0"/>
                    <a:pt x="132" y="1"/>
                    <a:pt x="130" y="4"/>
                  </a:cubicBezTo>
                  <a:cubicBezTo>
                    <a:pt x="121" y="13"/>
                    <a:pt x="121" y="13"/>
                    <a:pt x="121" y="13"/>
                  </a:cubicBezTo>
                  <a:cubicBezTo>
                    <a:pt x="90" y="44"/>
                    <a:pt x="90" y="44"/>
                    <a:pt x="90" y="44"/>
                  </a:cubicBezTo>
                  <a:cubicBezTo>
                    <a:pt x="40" y="44"/>
                    <a:pt x="40" y="44"/>
                    <a:pt x="40" y="44"/>
                  </a:cubicBezTo>
                  <a:cubicBezTo>
                    <a:pt x="40" y="18"/>
                    <a:pt x="40" y="18"/>
                    <a:pt x="40" y="18"/>
                  </a:cubicBezTo>
                  <a:cubicBezTo>
                    <a:pt x="40" y="16"/>
                    <a:pt x="39" y="15"/>
                    <a:pt x="37" y="14"/>
                  </a:cubicBezTo>
                  <a:cubicBezTo>
                    <a:pt x="34" y="14"/>
                    <a:pt x="32" y="13"/>
                    <a:pt x="29" y="13"/>
                  </a:cubicBezTo>
                  <a:cubicBezTo>
                    <a:pt x="26" y="13"/>
                    <a:pt x="26" y="13"/>
                    <a:pt x="26" y="13"/>
                  </a:cubicBezTo>
                  <a:cubicBezTo>
                    <a:pt x="11" y="13"/>
                    <a:pt x="0" y="23"/>
                    <a:pt x="0" y="35"/>
                  </a:cubicBezTo>
                  <a:cubicBezTo>
                    <a:pt x="0" y="48"/>
                    <a:pt x="0" y="48"/>
                    <a:pt x="0" y="48"/>
                  </a:cubicBezTo>
                  <a:cubicBezTo>
                    <a:pt x="0" y="48"/>
                    <a:pt x="0" y="177"/>
                    <a:pt x="0" y="177"/>
                  </a:cubicBezTo>
                  <a:cubicBezTo>
                    <a:pt x="0" y="189"/>
                    <a:pt x="9" y="199"/>
                    <a:pt x="21" y="199"/>
                  </a:cubicBezTo>
                  <a:cubicBezTo>
                    <a:pt x="86" y="199"/>
                    <a:pt x="86" y="199"/>
                    <a:pt x="86" y="199"/>
                  </a:cubicBezTo>
                  <a:cubicBezTo>
                    <a:pt x="85" y="200"/>
                    <a:pt x="85" y="200"/>
                    <a:pt x="85" y="200"/>
                  </a:cubicBezTo>
                  <a:cubicBezTo>
                    <a:pt x="81" y="204"/>
                    <a:pt x="80" y="209"/>
                    <a:pt x="82" y="213"/>
                  </a:cubicBezTo>
                  <a:cubicBezTo>
                    <a:pt x="84" y="218"/>
                    <a:pt x="88" y="221"/>
                    <a:pt x="93" y="221"/>
                  </a:cubicBezTo>
                  <a:cubicBezTo>
                    <a:pt x="220" y="221"/>
                    <a:pt x="220" y="221"/>
                    <a:pt x="220" y="221"/>
                  </a:cubicBezTo>
                  <a:cubicBezTo>
                    <a:pt x="226" y="221"/>
                    <a:pt x="232" y="216"/>
                    <a:pt x="232" y="209"/>
                  </a:cubicBezTo>
                  <a:cubicBezTo>
                    <a:pt x="232" y="188"/>
                    <a:pt x="232" y="188"/>
                    <a:pt x="232" y="188"/>
                  </a:cubicBezTo>
                  <a:cubicBezTo>
                    <a:pt x="232" y="188"/>
                    <a:pt x="232" y="169"/>
                    <a:pt x="232" y="169"/>
                  </a:cubicBezTo>
                  <a:cubicBezTo>
                    <a:pt x="232" y="169"/>
                    <a:pt x="232" y="149"/>
                    <a:pt x="232" y="149"/>
                  </a:cubicBezTo>
                  <a:cubicBezTo>
                    <a:pt x="232" y="149"/>
                    <a:pt x="232" y="130"/>
                    <a:pt x="232" y="130"/>
                  </a:cubicBezTo>
                  <a:cubicBezTo>
                    <a:pt x="232" y="130"/>
                    <a:pt x="232" y="110"/>
                    <a:pt x="232" y="110"/>
                  </a:cubicBezTo>
                  <a:cubicBezTo>
                    <a:pt x="232" y="110"/>
                    <a:pt x="232" y="110"/>
                    <a:pt x="232" y="110"/>
                  </a:cubicBezTo>
                  <a:close/>
                  <a:moveTo>
                    <a:pt x="135" y="9"/>
                  </a:moveTo>
                  <a:cubicBezTo>
                    <a:pt x="136" y="8"/>
                    <a:pt x="138" y="8"/>
                    <a:pt x="139" y="8"/>
                  </a:cubicBezTo>
                  <a:cubicBezTo>
                    <a:pt x="141" y="7"/>
                    <a:pt x="142" y="8"/>
                    <a:pt x="143" y="9"/>
                  </a:cubicBezTo>
                  <a:cubicBezTo>
                    <a:pt x="153" y="19"/>
                    <a:pt x="153" y="19"/>
                    <a:pt x="153" y="19"/>
                  </a:cubicBezTo>
                  <a:cubicBezTo>
                    <a:pt x="155" y="21"/>
                    <a:pt x="155" y="24"/>
                    <a:pt x="153" y="26"/>
                  </a:cubicBezTo>
                  <a:cubicBezTo>
                    <a:pt x="146" y="33"/>
                    <a:pt x="146" y="33"/>
                    <a:pt x="146" y="33"/>
                  </a:cubicBezTo>
                  <a:cubicBezTo>
                    <a:pt x="129" y="16"/>
                    <a:pt x="129" y="16"/>
                    <a:pt x="129" y="16"/>
                  </a:cubicBezTo>
                  <a:lnTo>
                    <a:pt x="135" y="9"/>
                  </a:lnTo>
                  <a:close/>
                  <a:moveTo>
                    <a:pt x="123" y="21"/>
                  </a:moveTo>
                  <a:cubicBezTo>
                    <a:pt x="141" y="38"/>
                    <a:pt x="141" y="38"/>
                    <a:pt x="141" y="38"/>
                  </a:cubicBezTo>
                  <a:cubicBezTo>
                    <a:pt x="88" y="91"/>
                    <a:pt x="88" y="91"/>
                    <a:pt x="88" y="91"/>
                  </a:cubicBezTo>
                  <a:cubicBezTo>
                    <a:pt x="71" y="74"/>
                    <a:pt x="71" y="74"/>
                    <a:pt x="71" y="74"/>
                  </a:cubicBezTo>
                  <a:lnTo>
                    <a:pt x="123" y="21"/>
                  </a:lnTo>
                  <a:close/>
                  <a:moveTo>
                    <a:pt x="80" y="95"/>
                  </a:moveTo>
                  <a:cubicBezTo>
                    <a:pt x="62" y="100"/>
                    <a:pt x="62" y="100"/>
                    <a:pt x="62" y="100"/>
                  </a:cubicBezTo>
                  <a:cubicBezTo>
                    <a:pt x="67" y="82"/>
                    <a:pt x="67" y="82"/>
                    <a:pt x="67" y="82"/>
                  </a:cubicBezTo>
                  <a:lnTo>
                    <a:pt x="80" y="95"/>
                  </a:lnTo>
                  <a:close/>
                  <a:moveTo>
                    <a:pt x="26" y="21"/>
                  </a:moveTo>
                  <a:cubicBezTo>
                    <a:pt x="29" y="21"/>
                    <a:pt x="29" y="21"/>
                    <a:pt x="29" y="21"/>
                  </a:cubicBezTo>
                  <a:cubicBezTo>
                    <a:pt x="30" y="21"/>
                    <a:pt x="31" y="21"/>
                    <a:pt x="32" y="21"/>
                  </a:cubicBezTo>
                  <a:cubicBezTo>
                    <a:pt x="32" y="148"/>
                    <a:pt x="32" y="148"/>
                    <a:pt x="32" y="148"/>
                  </a:cubicBezTo>
                  <a:cubicBezTo>
                    <a:pt x="31" y="148"/>
                    <a:pt x="30" y="148"/>
                    <a:pt x="29" y="148"/>
                  </a:cubicBezTo>
                  <a:cubicBezTo>
                    <a:pt x="26" y="148"/>
                    <a:pt x="26" y="148"/>
                    <a:pt x="26" y="148"/>
                  </a:cubicBezTo>
                  <a:cubicBezTo>
                    <a:pt x="19" y="148"/>
                    <a:pt x="13" y="150"/>
                    <a:pt x="8" y="155"/>
                  </a:cubicBezTo>
                  <a:cubicBezTo>
                    <a:pt x="8" y="127"/>
                    <a:pt x="8" y="69"/>
                    <a:pt x="8" y="35"/>
                  </a:cubicBezTo>
                  <a:cubicBezTo>
                    <a:pt x="8" y="28"/>
                    <a:pt x="16" y="21"/>
                    <a:pt x="26" y="21"/>
                  </a:cubicBezTo>
                  <a:close/>
                  <a:moveTo>
                    <a:pt x="21" y="191"/>
                  </a:moveTo>
                  <a:cubicBezTo>
                    <a:pt x="14" y="191"/>
                    <a:pt x="8" y="185"/>
                    <a:pt x="8" y="177"/>
                  </a:cubicBezTo>
                  <a:cubicBezTo>
                    <a:pt x="8" y="171"/>
                    <a:pt x="8" y="171"/>
                    <a:pt x="8" y="171"/>
                  </a:cubicBezTo>
                  <a:cubicBezTo>
                    <a:pt x="8" y="171"/>
                    <a:pt x="8" y="171"/>
                    <a:pt x="8" y="171"/>
                  </a:cubicBezTo>
                  <a:cubicBezTo>
                    <a:pt x="9" y="162"/>
                    <a:pt x="17" y="156"/>
                    <a:pt x="26" y="156"/>
                  </a:cubicBezTo>
                  <a:cubicBezTo>
                    <a:pt x="29" y="156"/>
                    <a:pt x="29" y="156"/>
                    <a:pt x="29" y="156"/>
                  </a:cubicBezTo>
                  <a:cubicBezTo>
                    <a:pt x="31" y="156"/>
                    <a:pt x="33" y="156"/>
                    <a:pt x="35" y="157"/>
                  </a:cubicBezTo>
                  <a:cubicBezTo>
                    <a:pt x="36" y="157"/>
                    <a:pt x="37" y="157"/>
                    <a:pt x="38" y="156"/>
                  </a:cubicBezTo>
                  <a:cubicBezTo>
                    <a:pt x="39" y="155"/>
                    <a:pt x="40" y="154"/>
                    <a:pt x="40" y="153"/>
                  </a:cubicBezTo>
                  <a:cubicBezTo>
                    <a:pt x="40" y="52"/>
                    <a:pt x="40" y="52"/>
                    <a:pt x="40" y="52"/>
                  </a:cubicBezTo>
                  <a:cubicBezTo>
                    <a:pt x="82" y="52"/>
                    <a:pt x="82" y="52"/>
                    <a:pt x="82" y="52"/>
                  </a:cubicBezTo>
                  <a:cubicBezTo>
                    <a:pt x="62" y="71"/>
                    <a:pt x="62" y="71"/>
                    <a:pt x="62" y="71"/>
                  </a:cubicBezTo>
                  <a:cubicBezTo>
                    <a:pt x="62" y="72"/>
                    <a:pt x="61" y="72"/>
                    <a:pt x="61" y="72"/>
                  </a:cubicBezTo>
                  <a:cubicBezTo>
                    <a:pt x="61" y="72"/>
                    <a:pt x="61" y="73"/>
                    <a:pt x="61" y="73"/>
                  </a:cubicBezTo>
                  <a:cubicBezTo>
                    <a:pt x="61" y="73"/>
                    <a:pt x="61" y="73"/>
                    <a:pt x="61" y="73"/>
                  </a:cubicBezTo>
                  <a:cubicBezTo>
                    <a:pt x="57" y="89"/>
                    <a:pt x="57" y="89"/>
                    <a:pt x="57" y="89"/>
                  </a:cubicBezTo>
                  <a:cubicBezTo>
                    <a:pt x="54" y="101"/>
                    <a:pt x="54" y="101"/>
                    <a:pt x="54" y="101"/>
                  </a:cubicBezTo>
                  <a:cubicBezTo>
                    <a:pt x="53" y="103"/>
                    <a:pt x="54" y="105"/>
                    <a:pt x="56" y="107"/>
                  </a:cubicBezTo>
                  <a:cubicBezTo>
                    <a:pt x="57" y="108"/>
                    <a:pt x="58" y="109"/>
                    <a:pt x="60" y="109"/>
                  </a:cubicBezTo>
                  <a:cubicBezTo>
                    <a:pt x="61" y="109"/>
                    <a:pt x="61" y="109"/>
                    <a:pt x="62" y="108"/>
                  </a:cubicBezTo>
                  <a:cubicBezTo>
                    <a:pt x="89" y="101"/>
                    <a:pt x="89" y="101"/>
                    <a:pt x="89" y="101"/>
                  </a:cubicBezTo>
                  <a:cubicBezTo>
                    <a:pt x="89" y="101"/>
                    <a:pt x="89" y="101"/>
                    <a:pt x="89" y="101"/>
                  </a:cubicBezTo>
                  <a:cubicBezTo>
                    <a:pt x="89" y="101"/>
                    <a:pt x="90" y="101"/>
                    <a:pt x="90" y="100"/>
                  </a:cubicBezTo>
                  <a:cubicBezTo>
                    <a:pt x="90" y="100"/>
                    <a:pt x="90" y="100"/>
                    <a:pt x="91" y="100"/>
                  </a:cubicBezTo>
                  <a:cubicBezTo>
                    <a:pt x="91" y="100"/>
                    <a:pt x="139" y="52"/>
                    <a:pt x="139" y="52"/>
                  </a:cubicBezTo>
                  <a:cubicBezTo>
                    <a:pt x="202" y="52"/>
                    <a:pt x="202" y="52"/>
                    <a:pt x="202" y="52"/>
                  </a:cubicBezTo>
                  <a:cubicBezTo>
                    <a:pt x="202" y="83"/>
                    <a:pt x="202" y="83"/>
                    <a:pt x="202" y="83"/>
                  </a:cubicBezTo>
                  <a:cubicBezTo>
                    <a:pt x="94" y="191"/>
                    <a:pt x="94" y="191"/>
                    <a:pt x="94" y="191"/>
                  </a:cubicBezTo>
                  <a:lnTo>
                    <a:pt x="21" y="191"/>
                  </a:lnTo>
                  <a:close/>
                  <a:moveTo>
                    <a:pt x="224" y="106"/>
                  </a:moveTo>
                  <a:cubicBezTo>
                    <a:pt x="214" y="106"/>
                    <a:pt x="214" y="106"/>
                    <a:pt x="214" y="106"/>
                  </a:cubicBezTo>
                  <a:cubicBezTo>
                    <a:pt x="212" y="106"/>
                    <a:pt x="210" y="108"/>
                    <a:pt x="210" y="110"/>
                  </a:cubicBezTo>
                  <a:cubicBezTo>
                    <a:pt x="210" y="112"/>
                    <a:pt x="212" y="114"/>
                    <a:pt x="214" y="114"/>
                  </a:cubicBezTo>
                  <a:cubicBezTo>
                    <a:pt x="214" y="114"/>
                    <a:pt x="224" y="114"/>
                    <a:pt x="224" y="114"/>
                  </a:cubicBezTo>
                  <a:cubicBezTo>
                    <a:pt x="224" y="126"/>
                    <a:pt x="224" y="126"/>
                    <a:pt x="224" y="126"/>
                  </a:cubicBezTo>
                  <a:cubicBezTo>
                    <a:pt x="214" y="126"/>
                    <a:pt x="214" y="126"/>
                    <a:pt x="214" y="126"/>
                  </a:cubicBezTo>
                  <a:cubicBezTo>
                    <a:pt x="212" y="126"/>
                    <a:pt x="210" y="127"/>
                    <a:pt x="210" y="130"/>
                  </a:cubicBezTo>
                  <a:cubicBezTo>
                    <a:pt x="210" y="132"/>
                    <a:pt x="212" y="134"/>
                    <a:pt x="214" y="134"/>
                  </a:cubicBezTo>
                  <a:cubicBezTo>
                    <a:pt x="214" y="134"/>
                    <a:pt x="224" y="134"/>
                    <a:pt x="224" y="134"/>
                  </a:cubicBezTo>
                  <a:cubicBezTo>
                    <a:pt x="224" y="145"/>
                    <a:pt x="224" y="145"/>
                    <a:pt x="224" y="145"/>
                  </a:cubicBezTo>
                  <a:cubicBezTo>
                    <a:pt x="214" y="145"/>
                    <a:pt x="214" y="145"/>
                    <a:pt x="214" y="145"/>
                  </a:cubicBezTo>
                  <a:cubicBezTo>
                    <a:pt x="212" y="145"/>
                    <a:pt x="210" y="147"/>
                    <a:pt x="210" y="149"/>
                  </a:cubicBezTo>
                  <a:cubicBezTo>
                    <a:pt x="210" y="151"/>
                    <a:pt x="212" y="153"/>
                    <a:pt x="214" y="153"/>
                  </a:cubicBezTo>
                  <a:cubicBezTo>
                    <a:pt x="214" y="153"/>
                    <a:pt x="224" y="153"/>
                    <a:pt x="224" y="153"/>
                  </a:cubicBezTo>
                  <a:cubicBezTo>
                    <a:pt x="224" y="165"/>
                    <a:pt x="224" y="165"/>
                    <a:pt x="224" y="165"/>
                  </a:cubicBezTo>
                  <a:cubicBezTo>
                    <a:pt x="214" y="165"/>
                    <a:pt x="214" y="165"/>
                    <a:pt x="214" y="165"/>
                  </a:cubicBezTo>
                  <a:cubicBezTo>
                    <a:pt x="212" y="165"/>
                    <a:pt x="210" y="167"/>
                    <a:pt x="210" y="169"/>
                  </a:cubicBezTo>
                  <a:cubicBezTo>
                    <a:pt x="210" y="171"/>
                    <a:pt x="212" y="173"/>
                    <a:pt x="214" y="173"/>
                  </a:cubicBezTo>
                  <a:cubicBezTo>
                    <a:pt x="214" y="173"/>
                    <a:pt x="224" y="173"/>
                    <a:pt x="224" y="173"/>
                  </a:cubicBezTo>
                  <a:cubicBezTo>
                    <a:pt x="224" y="184"/>
                    <a:pt x="224" y="184"/>
                    <a:pt x="224" y="184"/>
                  </a:cubicBezTo>
                  <a:cubicBezTo>
                    <a:pt x="214" y="184"/>
                    <a:pt x="214" y="184"/>
                    <a:pt x="214" y="184"/>
                  </a:cubicBezTo>
                  <a:cubicBezTo>
                    <a:pt x="212" y="184"/>
                    <a:pt x="210" y="186"/>
                    <a:pt x="210" y="188"/>
                  </a:cubicBezTo>
                  <a:cubicBezTo>
                    <a:pt x="210" y="190"/>
                    <a:pt x="212" y="192"/>
                    <a:pt x="214" y="192"/>
                  </a:cubicBezTo>
                  <a:cubicBezTo>
                    <a:pt x="214" y="192"/>
                    <a:pt x="224" y="192"/>
                    <a:pt x="224" y="192"/>
                  </a:cubicBezTo>
                  <a:cubicBezTo>
                    <a:pt x="224" y="209"/>
                    <a:pt x="224" y="209"/>
                    <a:pt x="224" y="209"/>
                  </a:cubicBezTo>
                  <a:cubicBezTo>
                    <a:pt x="224" y="211"/>
                    <a:pt x="222" y="213"/>
                    <a:pt x="220" y="213"/>
                  </a:cubicBezTo>
                  <a:cubicBezTo>
                    <a:pt x="93" y="213"/>
                    <a:pt x="93" y="213"/>
                    <a:pt x="93" y="213"/>
                  </a:cubicBezTo>
                  <a:cubicBezTo>
                    <a:pt x="91" y="213"/>
                    <a:pt x="90" y="211"/>
                    <a:pt x="89" y="210"/>
                  </a:cubicBezTo>
                  <a:cubicBezTo>
                    <a:pt x="89" y="210"/>
                    <a:pt x="88" y="208"/>
                    <a:pt x="90" y="206"/>
                  </a:cubicBezTo>
                  <a:cubicBezTo>
                    <a:pt x="217" y="79"/>
                    <a:pt x="217" y="79"/>
                    <a:pt x="217" y="79"/>
                  </a:cubicBezTo>
                  <a:cubicBezTo>
                    <a:pt x="218" y="78"/>
                    <a:pt x="219" y="78"/>
                    <a:pt x="220" y="78"/>
                  </a:cubicBezTo>
                  <a:cubicBezTo>
                    <a:pt x="220" y="78"/>
                    <a:pt x="221" y="78"/>
                    <a:pt x="221" y="79"/>
                  </a:cubicBezTo>
                  <a:cubicBezTo>
                    <a:pt x="222" y="79"/>
                    <a:pt x="224" y="80"/>
                    <a:pt x="224" y="82"/>
                  </a:cubicBezTo>
                  <a:lnTo>
                    <a:pt x="224" y="106"/>
                  </a:lnTo>
                  <a:close/>
                </a:path>
              </a:pathLst>
            </a:custGeom>
            <a:solidFill>
              <a:srgbClr val="4D4D4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13481093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37</a:t>
            </a:fld>
            <a:endParaRPr lang="en-US" altLang="en-US" dirty="0"/>
          </a:p>
        </p:txBody>
      </p:sp>
      <p:sp>
        <p:nvSpPr>
          <p:cNvPr id="8" name="Content Placeholder 7"/>
          <p:cNvSpPr>
            <a:spLocks noGrp="1"/>
          </p:cNvSpPr>
          <p:nvPr>
            <p:ph idx="1"/>
          </p:nvPr>
        </p:nvSpPr>
        <p:spPr/>
        <p:txBody>
          <a:bodyPr/>
          <a:lstStyle/>
          <a:p>
            <a:r>
              <a:rPr lang="en-US" dirty="0"/>
              <a:t>Plaintiffs will make broad sweeping allegations about your role and responsibilities. Be sure to define what your role actually is, in clear and unambiguous terms. While we cannot prevent Plaintiffs from making the broad </a:t>
            </a:r>
            <a:r>
              <a:rPr lang="en-US" dirty="0" smtClean="0"/>
              <a:t>claims, </a:t>
            </a:r>
            <a:r>
              <a:rPr lang="en-US" dirty="0"/>
              <a:t>having a clear contract will make it easier to defend your scope and your responsibilities. </a:t>
            </a:r>
          </a:p>
          <a:p>
            <a:endParaRPr lang="en-US" dirty="0" smtClean="0"/>
          </a:p>
          <a:p>
            <a:r>
              <a:rPr lang="en-US" dirty="0" smtClean="0"/>
              <a:t>When </a:t>
            </a:r>
            <a:r>
              <a:rPr lang="en-US" dirty="0"/>
              <a:t>accidents happen, contact PUI and carrier to discuss if setting up a pre-claim file is warranted. </a:t>
            </a:r>
          </a:p>
          <a:p>
            <a:endParaRPr lang="en-US" dirty="0"/>
          </a:p>
        </p:txBody>
      </p:sp>
      <p:sp>
        <p:nvSpPr>
          <p:cNvPr id="6"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38971138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smtClean="0"/>
              <a:t>Questions?</a:t>
            </a:r>
            <a:endParaRPr lang="en-US" dirty="0"/>
          </a:p>
        </p:txBody>
      </p:sp>
      <p:sp>
        <p:nvSpPr>
          <p:cNvPr id="3" name="Slide Number Placeholder 2"/>
          <p:cNvSpPr>
            <a:spLocks noGrp="1"/>
          </p:cNvSpPr>
          <p:nvPr>
            <p:ph type="sldNum" sz="quarter" idx="4294967295"/>
          </p:nvPr>
        </p:nvSpPr>
        <p:spPr>
          <a:xfrm>
            <a:off x="16433800" y="9105900"/>
            <a:ext cx="839788" cy="457200"/>
          </a:xfrm>
        </p:spPr>
        <p:txBody>
          <a:bodyPr/>
          <a:lstStyle/>
          <a:p>
            <a:pPr>
              <a:defRPr/>
            </a:pPr>
            <a:fld id="{1188F9D2-5B65-4C92-8FFB-3F149C9EBFE1}" type="slidenum">
              <a:rPr lang="en-US" altLang="en-US" smtClean="0"/>
              <a:pPr>
                <a:defRPr/>
              </a:pPr>
              <a:t>38</a:t>
            </a:fld>
            <a:endParaRPr lang="en-US" altLang="en-US" dirty="0"/>
          </a:p>
        </p:txBody>
      </p:sp>
      <p:sp>
        <p:nvSpPr>
          <p:cNvPr id="5"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27064367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16794" y="3354387"/>
            <a:ext cx="2362200" cy="6450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1016794" y="4344987"/>
            <a:ext cx="2362200" cy="645083"/>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Contact Information</a:t>
            </a:r>
            <a:endParaRPr lang="en-US" dirty="0"/>
          </a:p>
        </p:txBody>
      </p:sp>
      <p:sp>
        <p:nvSpPr>
          <p:cNvPr id="5" name="Content Placeholder 4"/>
          <p:cNvSpPr>
            <a:spLocks noGrp="1"/>
          </p:cNvSpPr>
          <p:nvPr>
            <p:ph idx="1"/>
          </p:nvPr>
        </p:nvSpPr>
        <p:spPr/>
        <p:txBody>
          <a:bodyPr/>
          <a:lstStyle/>
          <a:p>
            <a:pPr marL="0" indent="0">
              <a:buNone/>
            </a:pPr>
            <a:r>
              <a:rPr lang="en-US" dirty="0"/>
              <a:t>If you have any questions regarding this presentation you can reach out to the presenters. </a:t>
            </a:r>
          </a:p>
          <a:p>
            <a:endParaRPr lang="en-US" dirty="0"/>
          </a:p>
          <a:p>
            <a:endParaRPr lang="en-US" dirty="0"/>
          </a:p>
          <a:p>
            <a:r>
              <a:rPr lang="en-US" dirty="0"/>
              <a:t>Lauren Griffith – </a:t>
            </a:r>
            <a:r>
              <a:rPr lang="en-US" dirty="0">
                <a:hlinkClick r:id="rId4"/>
              </a:rPr>
              <a:t>Lauren.Griffith@thehartford.com</a:t>
            </a:r>
            <a:r>
              <a:rPr lang="en-US" dirty="0"/>
              <a:t> </a:t>
            </a:r>
          </a:p>
          <a:p>
            <a:pPr marL="0" indent="0">
              <a:buNone/>
            </a:pPr>
            <a:endParaRPr lang="en-US" dirty="0" smtClean="0"/>
          </a:p>
          <a:p>
            <a:r>
              <a:rPr lang="en-US" dirty="0" smtClean="0"/>
              <a:t>Jessica </a:t>
            </a:r>
            <a:r>
              <a:rPr lang="en-US" dirty="0"/>
              <a:t>Grund – </a:t>
            </a:r>
            <a:r>
              <a:rPr lang="en-US" dirty="0" smtClean="0">
                <a:hlinkClick r:id="rId5"/>
              </a:rPr>
              <a:t>Jessica.Grund@thehartford.com</a:t>
            </a:r>
            <a:endParaRPr lang="en-US" dirty="0" smtClean="0"/>
          </a:p>
          <a:p>
            <a:endParaRPr lang="en-US" dirty="0"/>
          </a:p>
          <a:p>
            <a:endParaRPr lang="en-US" dirty="0" smtClean="0"/>
          </a:p>
          <a:p>
            <a:endParaRPr lang="en-US" dirty="0"/>
          </a:p>
          <a:p>
            <a:pPr marL="0" indent="0">
              <a:buNone/>
            </a:pPr>
            <a:r>
              <a:rPr lang="en-US" dirty="0" smtClean="0">
                <a:solidFill>
                  <a:schemeClr val="bg1">
                    <a:lumMod val="50000"/>
                  </a:schemeClr>
                </a:solidFill>
              </a:rPr>
              <a:t>*</a:t>
            </a:r>
            <a:r>
              <a:rPr lang="en-US" sz="2200" dirty="0" smtClean="0">
                <a:solidFill>
                  <a:schemeClr val="bg1">
                    <a:lumMod val="50000"/>
                  </a:schemeClr>
                </a:solidFill>
              </a:rPr>
              <a:t>The </a:t>
            </a:r>
            <a:r>
              <a:rPr lang="en-US" sz="2200" dirty="0">
                <a:solidFill>
                  <a:schemeClr val="bg1">
                    <a:lumMod val="50000"/>
                  </a:schemeClr>
                </a:solidFill>
              </a:rPr>
              <a:t>information provided in these materials is intended to be general and advisory in nature. It should not be construed as specific legal, HR, financial, insurance, tax or accounting advice. As with all matters of a legal or human resources nature, you should consult with your own legal counsel and human resources professionals. The Hartford shall not be liable for any direct, indirect, special, consequential, incidental, punitive or exemplary damages in connection with the use by you or anyone of the information provided herein.</a:t>
            </a:r>
          </a:p>
          <a:p>
            <a:endParaRPr lang="en-US" dirty="0"/>
          </a:p>
          <a:p>
            <a:endParaRPr lang="en-US" dirty="0"/>
          </a:p>
        </p:txBody>
      </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1391967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Phase 1 </a:t>
            </a:r>
            <a:r>
              <a:rPr lang="en-US" dirty="0"/>
              <a:t>–</a:t>
            </a:r>
            <a:r>
              <a:rPr lang="en-US" dirty="0" smtClean="0"/>
              <a:t> The Contract </a:t>
            </a:r>
            <a:endParaRPr lang="en-US" dirty="0"/>
          </a:p>
        </p:txBody>
      </p:sp>
      <p:sp>
        <p:nvSpPr>
          <p:cNvPr id="5"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1753151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Contract Language</a:t>
            </a:r>
            <a:endParaRPr lang="en-US" dirty="0"/>
          </a:p>
        </p:txBody>
      </p:sp>
      <p:sp>
        <p:nvSpPr>
          <p:cNvPr id="5" name="Content Placeholder 4"/>
          <p:cNvSpPr>
            <a:spLocks noGrp="1"/>
          </p:cNvSpPr>
          <p:nvPr>
            <p:ph idx="1"/>
          </p:nvPr>
        </p:nvSpPr>
        <p:spPr>
          <a:xfrm>
            <a:off x="559594" y="2090008"/>
            <a:ext cx="9220200" cy="6829743"/>
          </a:xfrm>
        </p:spPr>
        <p:txBody>
          <a:bodyPr/>
          <a:lstStyle/>
          <a:p>
            <a:r>
              <a:rPr lang="en-US" dirty="0"/>
              <a:t>Scope of work should specifically exclude control over site safety and construction means and methods. </a:t>
            </a:r>
            <a:endParaRPr lang="en-US" dirty="0" smtClean="0"/>
          </a:p>
          <a:p>
            <a:endParaRPr lang="en-US" dirty="0"/>
          </a:p>
          <a:p>
            <a:r>
              <a:rPr lang="en-US" dirty="0"/>
              <a:t>Clearly define your scope of work</a:t>
            </a:r>
            <a:r>
              <a:rPr lang="en-US" dirty="0" smtClean="0"/>
              <a:t>.</a:t>
            </a:r>
          </a:p>
          <a:p>
            <a:endParaRPr lang="en-US" dirty="0"/>
          </a:p>
          <a:p>
            <a:r>
              <a:rPr lang="en-US" dirty="0"/>
              <a:t>No unintended or intended third party beneficiaries</a:t>
            </a:r>
            <a:r>
              <a:rPr lang="en-US" dirty="0" smtClean="0"/>
              <a:t>.</a:t>
            </a:r>
          </a:p>
          <a:p>
            <a:endParaRPr lang="en-US" dirty="0"/>
          </a:p>
          <a:p>
            <a:r>
              <a:rPr lang="en-US" dirty="0"/>
              <a:t>Request a copy of the contractor’s contract as well.</a:t>
            </a:r>
          </a:p>
          <a:p>
            <a:endParaRPr lang="en-US" dirty="0"/>
          </a:p>
        </p:txBody>
      </p:sp>
      <p:pic>
        <p:nvPicPr>
          <p:cNvPr id="6" name="Picture 5"/>
          <p:cNvPicPr>
            <a:picLocks noChangeAspect="1"/>
          </p:cNvPicPr>
          <p:nvPr/>
        </p:nvPicPr>
        <p:blipFill rotWithShape="1">
          <a:blip r:embed="rId4"/>
          <a:srcRect r="235" b="8607"/>
          <a:stretch/>
        </p:blipFill>
        <p:spPr>
          <a:xfrm>
            <a:off x="10313194" y="2211387"/>
            <a:ext cx="6084501" cy="6019801"/>
          </a:xfrm>
          <a:prstGeom prst="rect">
            <a:avLst/>
          </a:prstGeom>
          <a:ln>
            <a:noFill/>
          </a:ln>
          <a:effectLst>
            <a:outerShdw blurRad="190500" algn="tl" rotWithShape="0">
              <a:srgbClr val="000000">
                <a:alpha val="70000"/>
              </a:srgbClr>
            </a:outerShdw>
          </a:effectLst>
        </p:spPr>
      </p:pic>
      <p:sp>
        <p:nvSpPr>
          <p:cNvPr id="7" name="Slide Number Placeholder 6"/>
          <p:cNvSpPr>
            <a:spLocks noGrp="1"/>
          </p:cNvSpPr>
          <p:nvPr>
            <p:ph type="sldNum" sz="quarter" idx="10"/>
          </p:nvPr>
        </p:nvSpPr>
        <p:spPr/>
        <p:txBody>
          <a:bodyPr/>
          <a:lstStyle/>
          <a:p>
            <a:pPr>
              <a:defRPr/>
            </a:pPr>
            <a:fld id="{1188F9D2-5B65-4C92-8FFB-3F149C9EBFE1}" type="slidenum">
              <a:rPr lang="en-US" altLang="en-US" smtClean="0"/>
              <a:pPr>
                <a:defRPr/>
              </a:pPr>
              <a:t>5</a:t>
            </a:fld>
            <a:endParaRPr lang="en-US" altLang="en-US" dirty="0"/>
          </a:p>
        </p:txBody>
      </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430576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518208" y="2173287"/>
            <a:ext cx="2133600"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Contract Language – Specific is Terrific!</a:t>
            </a:r>
            <a:endParaRPr lang="en-US" dirty="0"/>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6</a:t>
            </a:fld>
            <a:endParaRPr lang="en-US" altLang="en-US" dirty="0"/>
          </a:p>
        </p:txBody>
      </p:sp>
      <p:sp>
        <p:nvSpPr>
          <p:cNvPr id="4" name="Content Placeholder 3"/>
          <p:cNvSpPr>
            <a:spLocks noGrp="1"/>
          </p:cNvSpPr>
          <p:nvPr>
            <p:ph idx="1"/>
          </p:nvPr>
        </p:nvSpPr>
        <p:spPr/>
        <p:txBody>
          <a:bodyPr/>
          <a:lstStyle/>
          <a:p>
            <a:pPr marL="0" indent="0">
              <a:lnSpc>
                <a:spcPct val="200000"/>
              </a:lnSpc>
              <a:buNone/>
            </a:pPr>
            <a:r>
              <a:rPr lang="en-US" dirty="0"/>
              <a:t>Site Visits</a:t>
            </a:r>
            <a:r>
              <a:rPr lang="en-US" dirty="0" smtClean="0"/>
              <a:t>:</a:t>
            </a:r>
            <a:endParaRPr lang="en-US" dirty="0"/>
          </a:p>
          <a:p>
            <a:pPr lvl="1">
              <a:lnSpc>
                <a:spcPct val="200000"/>
              </a:lnSpc>
            </a:pPr>
            <a:r>
              <a:rPr lang="en-US" dirty="0"/>
              <a:t>Frequency</a:t>
            </a:r>
          </a:p>
          <a:p>
            <a:pPr lvl="1">
              <a:lnSpc>
                <a:spcPct val="200000"/>
              </a:lnSpc>
            </a:pPr>
            <a:r>
              <a:rPr lang="en-US" dirty="0"/>
              <a:t>Objective</a:t>
            </a:r>
          </a:p>
          <a:p>
            <a:pPr lvl="1">
              <a:lnSpc>
                <a:spcPct val="200000"/>
              </a:lnSpc>
            </a:pPr>
            <a:r>
              <a:rPr lang="en-US" dirty="0"/>
              <a:t>Report format</a:t>
            </a:r>
          </a:p>
          <a:p>
            <a:endParaRPr lang="en-US" dirty="0"/>
          </a:p>
        </p:txBody>
      </p:sp>
      <p:pic>
        <p:nvPicPr>
          <p:cNvPr id="6" name="Picture 5"/>
          <p:cNvPicPr>
            <a:picLocks noChangeAspect="1"/>
          </p:cNvPicPr>
          <p:nvPr/>
        </p:nvPicPr>
        <p:blipFill>
          <a:blip r:embed="rId4"/>
          <a:stretch>
            <a:fillRect/>
          </a:stretch>
        </p:blipFill>
        <p:spPr>
          <a:xfrm>
            <a:off x="8535094" y="2439987"/>
            <a:ext cx="6070711" cy="5105400"/>
          </a:xfrm>
          <a:prstGeom prst="rect">
            <a:avLst/>
          </a:prstGeom>
          <a:ln>
            <a:noFill/>
          </a:ln>
          <a:effectLst>
            <a:outerShdw blurRad="190500" algn="tl" rotWithShape="0">
              <a:srgbClr val="000000">
                <a:alpha val="70000"/>
              </a:srgbClr>
            </a:outerShdw>
          </a:effectLst>
        </p:spPr>
      </p:pic>
      <p:sp>
        <p:nvSpPr>
          <p:cNvPr id="9"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1353188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90104" y="2102365"/>
            <a:ext cx="7848600"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Contract Language- the good, the bad and the ugly</a:t>
            </a:r>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7</a:t>
            </a:fld>
            <a:endParaRPr lang="en-US" altLang="en-US" dirty="0"/>
          </a:p>
        </p:txBody>
      </p:sp>
      <p:sp>
        <p:nvSpPr>
          <p:cNvPr id="4" name="Content Placeholder 3"/>
          <p:cNvSpPr>
            <a:spLocks noGrp="1"/>
          </p:cNvSpPr>
          <p:nvPr>
            <p:ph idx="1"/>
          </p:nvPr>
        </p:nvSpPr>
        <p:spPr>
          <a:xfrm>
            <a:off x="548718" y="2102365"/>
            <a:ext cx="15718965" cy="6829743"/>
          </a:xfrm>
        </p:spPr>
        <p:txBody>
          <a:bodyPr/>
          <a:lstStyle/>
          <a:p>
            <a:pPr marL="0" indent="0">
              <a:buNone/>
            </a:pPr>
            <a:r>
              <a:rPr lang="en-US" dirty="0"/>
              <a:t>What is good and bad about the below clauses?</a:t>
            </a:r>
          </a:p>
          <a:p>
            <a:endParaRPr lang="en-US" dirty="0"/>
          </a:p>
          <a:p>
            <a:pPr marL="461963" lvl="1" indent="0">
              <a:buNone/>
            </a:pPr>
            <a:r>
              <a:rPr lang="en-US" b="1" dirty="0"/>
              <a:t>Example 1: </a:t>
            </a:r>
            <a:endParaRPr lang="en-US" b="1" dirty="0" smtClean="0"/>
          </a:p>
          <a:p>
            <a:pPr marL="461963" lvl="1" indent="0">
              <a:buNone/>
            </a:pPr>
            <a:endParaRPr lang="en-US" dirty="0"/>
          </a:p>
          <a:p>
            <a:pPr marL="461963" lvl="1" indent="0">
              <a:buNone/>
            </a:pPr>
            <a:r>
              <a:rPr lang="en-US" dirty="0"/>
              <a:t>On the basis of on-site observations, the Architect shall keep the Owner informed of the progress and quality of the Work and shall immediately notify the Owner of any defects and deficiencies in the Work discovered by the Architect. The Architect and the Architect’s </a:t>
            </a:r>
            <a:r>
              <a:rPr lang="en-US" dirty="0" err="1"/>
              <a:t>Subconsultants</a:t>
            </a:r>
            <a:r>
              <a:rPr lang="en-US" dirty="0"/>
              <a:t> shall visit the Project at intervals appropriate to the stage of construction, at other times as reasonably requested by the Owner, and as otherwise agreed upon by the Owner and the Architect. </a:t>
            </a:r>
          </a:p>
        </p:txBody>
      </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3040407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81866" y="2075592"/>
            <a:ext cx="7848600"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Contract Language- the good, the bad and the ugly</a:t>
            </a:r>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8</a:t>
            </a:fld>
            <a:endParaRPr lang="en-US" altLang="en-US" dirty="0"/>
          </a:p>
        </p:txBody>
      </p:sp>
      <p:sp>
        <p:nvSpPr>
          <p:cNvPr id="4" name="Content Placeholder 3"/>
          <p:cNvSpPr>
            <a:spLocks noGrp="1"/>
          </p:cNvSpPr>
          <p:nvPr>
            <p:ph idx="1"/>
          </p:nvPr>
        </p:nvSpPr>
        <p:spPr>
          <a:xfrm>
            <a:off x="540480" y="2075592"/>
            <a:ext cx="15718965" cy="6829743"/>
          </a:xfrm>
        </p:spPr>
        <p:txBody>
          <a:bodyPr/>
          <a:lstStyle/>
          <a:p>
            <a:pPr marL="0" indent="0">
              <a:buNone/>
            </a:pPr>
            <a:r>
              <a:rPr lang="en-US" dirty="0"/>
              <a:t>What is good and bad about the below clauses?</a:t>
            </a:r>
          </a:p>
          <a:p>
            <a:endParaRPr lang="en-US" dirty="0"/>
          </a:p>
          <a:p>
            <a:pPr marL="461963" lvl="1" indent="0">
              <a:buNone/>
            </a:pPr>
            <a:r>
              <a:rPr lang="en-US" b="1" dirty="0"/>
              <a:t>Example </a:t>
            </a:r>
            <a:r>
              <a:rPr lang="en-US" b="1" dirty="0" smtClean="0"/>
              <a:t>2:</a:t>
            </a:r>
          </a:p>
          <a:p>
            <a:pPr marL="461963" lvl="1" indent="0">
              <a:buNone/>
            </a:pPr>
            <a:endParaRPr lang="en-US" dirty="0" smtClean="0"/>
          </a:p>
          <a:p>
            <a:pPr marL="461963" lvl="1" indent="0">
              <a:buNone/>
            </a:pPr>
            <a:r>
              <a:rPr lang="en-US" dirty="0" smtClean="0"/>
              <a:t>Although </a:t>
            </a:r>
            <a:r>
              <a:rPr lang="en-US" dirty="0"/>
              <a:t>the Architect shall not be required to make exhaustive or continuous on-site inspections to check the quality or quantity of the Work, the Architect </a:t>
            </a:r>
            <a:r>
              <a:rPr lang="en-US" dirty="0" smtClean="0"/>
              <a:t>shall periodically </a:t>
            </a:r>
            <a:r>
              <a:rPr lang="en-US" dirty="0"/>
              <a:t>inspect the quality and quantity of the Work as part of the Architect’s Basic Services and shall issue written reports of such inspections. </a:t>
            </a:r>
          </a:p>
          <a:p>
            <a:endParaRPr lang="en-US" dirty="0"/>
          </a:p>
        </p:txBody>
      </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4235781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00980" y="2211387"/>
            <a:ext cx="7848600" cy="533400"/>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a:t>Contract Language- the good, the bad and the ugly</a:t>
            </a:r>
          </a:p>
        </p:txBody>
      </p:sp>
      <p:sp>
        <p:nvSpPr>
          <p:cNvPr id="3" name="Slide Number Placeholder 2"/>
          <p:cNvSpPr>
            <a:spLocks noGrp="1"/>
          </p:cNvSpPr>
          <p:nvPr>
            <p:ph type="sldNum" sz="quarter" idx="10"/>
          </p:nvPr>
        </p:nvSpPr>
        <p:spPr/>
        <p:txBody>
          <a:bodyPr/>
          <a:lstStyle/>
          <a:p>
            <a:pPr>
              <a:defRPr/>
            </a:pPr>
            <a:fld id="{1188F9D2-5B65-4C92-8FFB-3F149C9EBFE1}" type="slidenum">
              <a:rPr lang="en-US" altLang="en-US" smtClean="0"/>
              <a:pPr>
                <a:defRPr/>
              </a:pPr>
              <a:t>9</a:t>
            </a:fld>
            <a:endParaRPr lang="en-US" altLang="en-US" dirty="0"/>
          </a:p>
        </p:txBody>
      </p:sp>
      <p:sp>
        <p:nvSpPr>
          <p:cNvPr id="4" name="Content Placeholder 3"/>
          <p:cNvSpPr>
            <a:spLocks noGrp="1"/>
          </p:cNvSpPr>
          <p:nvPr>
            <p:ph idx="1"/>
          </p:nvPr>
        </p:nvSpPr>
        <p:spPr>
          <a:xfrm>
            <a:off x="559594" y="2211387"/>
            <a:ext cx="15718965" cy="6829743"/>
          </a:xfrm>
        </p:spPr>
        <p:txBody>
          <a:bodyPr/>
          <a:lstStyle/>
          <a:p>
            <a:pPr marL="0" indent="0">
              <a:buNone/>
            </a:pPr>
            <a:r>
              <a:rPr lang="en-US" dirty="0"/>
              <a:t>What is good and bad about the below clauses?</a:t>
            </a:r>
          </a:p>
          <a:p>
            <a:endParaRPr lang="en-US" dirty="0"/>
          </a:p>
          <a:p>
            <a:pPr marL="461963" lvl="1" indent="0">
              <a:buNone/>
            </a:pPr>
            <a:r>
              <a:rPr lang="en-US" b="1" dirty="0"/>
              <a:t>Example </a:t>
            </a:r>
            <a:r>
              <a:rPr lang="en-US" b="1" dirty="0" smtClean="0"/>
              <a:t>3:</a:t>
            </a:r>
          </a:p>
          <a:p>
            <a:pPr marL="461963" lvl="1" indent="0">
              <a:buNone/>
            </a:pPr>
            <a:endParaRPr lang="en-US" dirty="0" smtClean="0"/>
          </a:p>
          <a:p>
            <a:pPr marL="461963" lvl="1" indent="0">
              <a:buNone/>
            </a:pPr>
            <a:r>
              <a:rPr lang="en-US" dirty="0"/>
              <a:t>In the sole discretion of the Owner, the Owner may require the Architect and the Architect’s </a:t>
            </a:r>
            <a:r>
              <a:rPr lang="en-US" dirty="0" err="1"/>
              <a:t>Subconsultants</a:t>
            </a:r>
            <a:r>
              <a:rPr lang="en-US" dirty="0"/>
              <a:t> to come to the site where the Work may be disrupted or delayed by what appears to be insufficiency in design details or a failure to coordinate the design effort. The cost to the Architect (and its </a:t>
            </a:r>
            <a:r>
              <a:rPr lang="en-US" dirty="0" err="1"/>
              <a:t>Subconsultants</a:t>
            </a:r>
            <a:r>
              <a:rPr lang="en-US" dirty="0"/>
              <a:t>) is part of Basic Services and shall not be considered Additional Services. The Architect has no authority to make changes to approved plans and specifications, and shall not do so without the Owner’s written approval. </a:t>
            </a:r>
          </a:p>
          <a:p>
            <a:endParaRPr lang="en-US" dirty="0"/>
          </a:p>
        </p:txBody>
      </p:sp>
      <p:sp>
        <p:nvSpPr>
          <p:cNvPr id="8" name="BJPseudoFooter"/>
          <p:cNvSpPr txBox="1"/>
          <p:nvPr>
            <p:custDataLst>
              <p:tags r:id="rId1"/>
            </p:custDataLst>
          </p:nvPr>
        </p:nvSpPr>
        <p:spPr>
          <a:xfrm>
            <a:off x="5703138" y="9572109"/>
            <a:ext cx="5867312" cy="184666"/>
          </a:xfrm>
          <a:prstGeom prst="rect">
            <a:avLst/>
          </a:prstGeom>
          <a:noFill/>
        </p:spPr>
        <p:txBody>
          <a:bodyPr vert="horz" wrap="none" rtlCol="0">
            <a:spAutoFit/>
          </a:bodyPr>
          <a:lstStyle/>
          <a:p>
            <a:pPr algn="ctr"/>
            <a:r>
              <a:rPr lang="en-US" sz="600" i="1" smtClean="0">
                <a:solidFill>
                  <a:srgbClr val="000000"/>
                </a:solidFill>
                <a:latin typeface="Arial" panose="020B0604020202020204" pitchFamily="34" charset="0"/>
              </a:rPr>
              <a:t>© 2021 by The Hartford. Classification: Company Confidential. No part of this document may be reproduced, published or used without the permission of The Hartford.</a:t>
            </a:r>
            <a:endParaRPr lang="en-US" sz="600" i="1">
              <a:solidFill>
                <a:srgbClr val="000000"/>
              </a:solidFill>
              <a:latin typeface="Arial" panose="020B0604020202020204" pitchFamily="34" charset="0"/>
            </a:endParaRPr>
          </a:p>
        </p:txBody>
      </p:sp>
    </p:spTree>
    <p:extLst>
      <p:ext uri="{BB962C8B-B14F-4D97-AF65-F5344CB8AC3E}">
        <p14:creationId xmlns:p14="http://schemas.microsoft.com/office/powerpoint/2010/main" val="1889044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1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1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1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1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1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1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1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1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1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1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2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2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2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2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2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2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2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2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2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2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3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3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3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3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3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3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3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3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3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3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4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4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4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4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4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4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4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4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4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4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5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5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5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5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5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5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5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5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5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5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6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6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6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6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6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6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6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6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6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6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7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71.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72.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73.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74.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75.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76.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77.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7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7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8.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80.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ags/tag9.xml><?xml version="1.0" encoding="utf-8"?>
<p:tagLst xmlns:a="http://schemas.openxmlformats.org/drawingml/2006/main" xmlns:r="http://schemas.openxmlformats.org/officeDocument/2006/relationships" xmlns:p="http://schemas.openxmlformats.org/presentationml/2006/main">
  <p:tag name="BJHEADERFOOTERLABEL" val="TRUE"/>
  <p:tag name="BJHEADERFOOTERTEXTLABEL" val="© 2021 by The Hartford. Classification: Company Confidential. No part of this document may be reproduced, published or used without the permission of The Hartford."/>
  <p:tag name="BJHEADERFOOTERTEXTMARKING" val="© 2021 by The Hartford. Classification: Company Confidential. No part of this document may be reproduced, published or used without the permission of The Hartford."/>
</p:tagLst>
</file>

<file path=ppt/theme/theme1.xml><?xml version="1.0" encoding="utf-8"?>
<a:theme xmlns:a="http://schemas.openxmlformats.org/drawingml/2006/main" name="Default Design">
  <a:themeElements>
    <a:clrScheme name="Custom 7">
      <a:dk1>
        <a:srgbClr val="484848"/>
      </a:dk1>
      <a:lt1>
        <a:srgbClr val="F8F8F8"/>
      </a:lt1>
      <a:dk2>
        <a:srgbClr val="484848"/>
      </a:dk2>
      <a:lt2>
        <a:srgbClr val="B6D3E9"/>
      </a:lt2>
      <a:accent1>
        <a:srgbClr val="F7941F"/>
      </a:accent1>
      <a:accent2>
        <a:srgbClr val="009CD8"/>
      </a:accent2>
      <a:accent3>
        <a:srgbClr val="DC3942"/>
      </a:accent3>
      <a:accent4>
        <a:srgbClr val="058F96"/>
      </a:accent4>
      <a:accent5>
        <a:srgbClr val="4D4369"/>
      </a:accent5>
      <a:accent6>
        <a:srgbClr val="009053"/>
      </a:accent6>
      <a:hlink>
        <a:srgbClr val="3A5A78"/>
      </a:hlink>
      <a:folHlink>
        <a:srgbClr val="4D4369"/>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2"/>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B6D3E9"/>
        </a:accent1>
        <a:accent2>
          <a:srgbClr val="822B2F"/>
        </a:accent2>
        <a:accent3>
          <a:srgbClr val="FFFFFF"/>
        </a:accent3>
        <a:accent4>
          <a:srgbClr val="000000"/>
        </a:accent4>
        <a:accent5>
          <a:srgbClr val="D7E6F2"/>
        </a:accent5>
        <a:accent6>
          <a:srgbClr val="75262A"/>
        </a:accent6>
        <a:hlink>
          <a:srgbClr val="3A5A78"/>
        </a:hlink>
        <a:folHlink>
          <a:srgbClr val="4848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WrappedLabelHistory xmlns:xsi="http://www.w3.org/2001/XMLSchema-instance" xmlns:xsd="http://www.w3.org/2001/XMLSchema" xmlns="http://www.boldonjames.com/2016/02/Classifier/internal/wrappedLabelHistory">
  <Value>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IyNDZkZTk0Yy04ODY3LTQ3YjAtOTI2ZS0zMTBjMTIwZDQ5ZWEiIG9yaWdpbj0idXNlclNlbGVjdGVkIj48ZWxlbWVudCB1aWQ9IjNiMjU3NTRkLTAyNGEtNDNjMi04YWM4LWRhYmYzZGUyMmU5NSIgdmFsdWU9IiIgeG1sbnM9Imh0dHA6Ly93d3cuYm9sZG9uamFtZXMuY29tLzIwMDgvMDEvc2llL2ludGVybmFsL2xhYmVsIiAvPjxlbGVtZW50IHVpZD0iaWRfY2xhc3NpZmljYXRpb25fY29uZmlkZW50aWFsIiB2YWx1ZT0iIiB4bWxucz0iaHR0cDovL3d3dy5ib2xkb25qYW1lcy5jb20vMjAwOC8wMS9zaWUvaW50ZXJuYWwvbGFiZWwiIC8+PC9zaXNsPjxVc2VyTmFtZT5BRDFcRFQ4NDg0MjwvVXNlck5hbWU+PERhdGVUaW1lPjMvMTAvMjAxOSA0OjE4OjEzIEFNPC9EYXRlVGltZT48TGFiZWxTdHJpbmc+Q29tcGFueSBDb25maWRlbnRpYWw8L0xhYmVsU3RyaW5nPjwvaXRlbT48L2xhYmVsSGlzdG9yeT4=</Value>
</WrappedLabelHistory>
</file>

<file path=customXml/item3.xml>
</file>

<file path=customXml/item4.xml>
</file>

<file path=customXml/item5.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arentListItemID xmlns="e41776cb-f1e4-4db6-9f53-c61fb189f18a" xsi:nil="true"/>
    <_dlc_DocId xmlns="9bb93603-0383-4dc3-94c0-d838e010d382">D657ZVAK56N3-157-355</_dlc_DocId>
    <_dlc_DocIdUrl xmlns="9bb93603-0383-4dc3-94c0-d838e010d382">
      <Url>http://iconnect.thehartford.com/WorkTools/Organization/Brand/_layouts/15/DocIdRedir.aspx?ID=D657ZVAK56N3-157-355</Url>
      <Description>D657ZVAK56N3-157-355</Description>
    </_dlc_DocIdUrl>
  </documentManagement>
</p:properties>
</file>

<file path=customXml/item6.xml><?xml version="1.0" encoding="utf-8"?>
<sisl xmlns:xsi="http://www.w3.org/2001/XMLSchema-instance" xmlns:xsd="http://www.w3.org/2001/XMLSchema" xmlns="http://www.boldonjames.com/2008/01/sie/internal/label" sislVersion="0" policy="246de94c-8867-47b0-926e-310c120d49ea" origin="userSelected">
  <element uid="id_classification_confidential" value=""/>
  <element uid="3b25754d-024a-43c2-8ac8-dabf3de22e95" value=""/>
</sisl>
</file>

<file path=customXml/item7.xml><?xml version="1.0" encoding="utf-8"?>
<ct:contentTypeSchema xmlns:ct="http://schemas.microsoft.com/office/2006/metadata/contentType" xmlns:ma="http://schemas.microsoft.com/office/2006/metadata/properties/metaAttributes" ct:_="" ma:_="" ma:contentTypeName="Document" ma:contentTypeID="0x01010067494878D4AC6B42AE961535AE294E1A" ma:contentTypeVersion="3" ma:contentTypeDescription="Create a new document." ma:contentTypeScope="" ma:versionID="3cf48adff6bf995d2412dc17eda949ff">
  <xsd:schema xmlns:xsd="http://www.w3.org/2001/XMLSchema" xmlns:xs="http://www.w3.org/2001/XMLSchema" xmlns:p="http://schemas.microsoft.com/office/2006/metadata/properties" xmlns:ns1="http://schemas.microsoft.com/sharepoint/v3" xmlns:ns2="9bb93603-0383-4dc3-94c0-d838e010d382" xmlns:ns3="e41776cb-f1e4-4db6-9f53-c61fb189f18a" targetNamespace="http://schemas.microsoft.com/office/2006/metadata/properties" ma:root="true" ma:fieldsID="8514c56c8a1f6390237e3354e4e76ccb" ns1:_="" ns2:_="" ns3:_="">
    <xsd:import namespace="http://schemas.microsoft.com/sharepoint/v3"/>
    <xsd:import namespace="9bb93603-0383-4dc3-94c0-d838e010d382"/>
    <xsd:import namespace="e41776cb-f1e4-4db6-9f53-c61fb189f18a"/>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3:ParentListItem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bb93603-0383-4dc3-94c0-d838e010d382"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41776cb-f1e4-4db6-9f53-c61fb189f18a" elementFormDefault="qualified">
    <xsd:import namespace="http://schemas.microsoft.com/office/2006/documentManagement/types"/>
    <xsd:import namespace="http://schemas.microsoft.com/office/infopath/2007/PartnerControls"/>
    <xsd:element name="ParentListItemID" ma:index="13" nillable="true" ma:displayName="ParentListItemID" ma:hidden="true" ma:internalName="ParentListItemID"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8.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AD2065D-A6FE-4C92-BEBD-E7FFDFE58DC6}">
  <ds:schemaRefs>
    <ds:schemaRef ds:uri="http://schemas.microsoft.com/sharepoint/events"/>
  </ds:schemaRefs>
</ds:datastoreItem>
</file>

<file path=customXml/itemProps2.xml><?xml version="1.0" encoding="utf-8"?>
<ds:datastoreItem xmlns:ds="http://schemas.openxmlformats.org/officeDocument/2006/customXml" ds:itemID="{537ECEA5-8525-4F6A-8AF2-99DCBF1ED984}">
  <ds:schemaRefs>
    <ds:schemaRef ds:uri="http://www.w3.org/2001/XMLSchema"/>
    <ds:schemaRef ds:uri="http://www.boldonjames.com/2016/02/Classifier/internal/wrappedLabelHistory"/>
  </ds:schemaRefs>
</ds:datastoreItem>
</file>

<file path=customXml/itemProps3.xml><?xml version="1.0" encoding="utf-8"?>
<ds:datastoreItem xmlns:ds="http://schemas.openxmlformats.org/officeDocument/2006/customXml" ds:itemID="{424486A8-E34C-452A-AF77-BD9BF05BE70E}">
  <ds:schemaRefs>
    <ds:schemaRef ds:uri="http://www.w3.org/2001/XMLSchema"/>
    <ds:schemaRef ds:uri="http://www.boldonjames.com/2008/01/sie/internal/label"/>
  </ds:schemaRefs>
</ds:datastoreItem>
</file>

<file path=customXml/itemProps4.xml><?xml version="1.0" encoding="utf-8"?>
<ds:datastoreItem xmlns:ds="http://schemas.openxmlformats.org/officeDocument/2006/customXml" ds:itemID="{CBC05ECA-A406-44CF-ADDE-79B762CF485B}">
  <ds:schemaRefs>
    <ds:schemaRef ds:uri="http://www.w3.org/2001/XMLSchema"/>
    <ds:schemaRef ds:uri="http://www.boldonjames.com/2008/01/sie/internal/label"/>
  </ds:schemaRefs>
</ds:datastoreItem>
</file>

<file path=customXml/itemProps5.xml><?xml version="1.0" encoding="utf-8"?>
<ds:datastoreItem xmlns:ds="http://schemas.openxmlformats.org/officeDocument/2006/customXml" ds:itemID="{91CAAC60-F163-4857-A62E-D8F1E485AC89}">
  <ds:schemaRefs>
    <ds:schemaRef ds:uri="http://schemas.microsoft.com/office/2006/metadata/properties"/>
    <ds:schemaRef ds:uri="http://purl.org/dc/elements/1.1/"/>
    <ds:schemaRef ds:uri="http://schemas.openxmlformats.org/package/2006/metadata/core-properties"/>
    <ds:schemaRef ds:uri="http://schemas.microsoft.com/office/infopath/2007/PartnerControls"/>
    <ds:schemaRef ds:uri="http://purl.org/dc/terms/"/>
    <ds:schemaRef ds:uri="e41776cb-f1e4-4db6-9f53-c61fb189f18a"/>
    <ds:schemaRef ds:uri="9bb93603-0383-4dc3-94c0-d838e010d382"/>
    <ds:schemaRef ds:uri="http://schemas.microsoft.com/office/2006/documentManagement/types"/>
    <ds:schemaRef ds:uri="http://schemas.microsoft.com/sharepoint/v3"/>
    <ds:schemaRef ds:uri="http://www.w3.org/XML/1998/namespace"/>
    <ds:schemaRef ds:uri="http://purl.org/dc/dcmitype/"/>
  </ds:schemaRefs>
</ds:datastoreItem>
</file>

<file path=customXml/itemProps6.xml><?xml version="1.0" encoding="utf-8"?>
<ds:datastoreItem xmlns:ds="http://schemas.openxmlformats.org/officeDocument/2006/customXml" ds:itemID="{0ABC0C82-490B-48F0-A27D-AD5640D77D5C}">
  <ds:schemaRefs>
    <ds:schemaRef ds:uri="http://www.w3.org/2001/XMLSchema"/>
    <ds:schemaRef ds:uri="http://www.boldonjames.com/2008/01/sie/internal/label"/>
  </ds:schemaRefs>
</ds:datastoreItem>
</file>

<file path=customXml/itemProps7.xml><?xml version="1.0" encoding="utf-8"?>
<ds:datastoreItem xmlns:ds="http://schemas.openxmlformats.org/officeDocument/2006/customXml" ds:itemID="{A04EB0E7-D15A-4C91-86C6-A40BBD20F1D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9bb93603-0383-4dc3-94c0-d838e010d382"/>
    <ds:schemaRef ds:uri="e41776cb-f1e4-4db6-9f53-c61fb189f1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8.xml><?xml version="1.0" encoding="utf-8"?>
<ds:datastoreItem xmlns:ds="http://schemas.openxmlformats.org/officeDocument/2006/customXml" ds:itemID="{A5DAB40E-92AA-4F2E-B9DA-35FEBE3684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1676</TotalTime>
  <Words>5809</Words>
  <Application>Microsoft Office PowerPoint</Application>
  <PresentationFormat>Custom</PresentationFormat>
  <Paragraphs>380</Paragraphs>
  <Slides>39</Slides>
  <Notes>39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Wingdings</vt:lpstr>
      <vt:lpstr>Default Design</vt:lpstr>
      <vt:lpstr>Health, Safety &amp; Wellness and The Design Professional</vt:lpstr>
      <vt:lpstr>Presenters</vt:lpstr>
      <vt:lpstr>Agenda</vt:lpstr>
      <vt:lpstr>Phase 1 – The Contract </vt:lpstr>
      <vt:lpstr>Contract Language</vt:lpstr>
      <vt:lpstr>Contract Language – Specific is Terrific!</vt:lpstr>
      <vt:lpstr>Contract Language- the good, the bad and the ugly</vt:lpstr>
      <vt:lpstr>Contract Language- the good, the bad and the ugly</vt:lpstr>
      <vt:lpstr>Contract Language- the good, the bad and the ugly</vt:lpstr>
      <vt:lpstr>AIA Language</vt:lpstr>
      <vt:lpstr>AIA Language</vt:lpstr>
      <vt:lpstr>Phase 2 – Design Phase </vt:lpstr>
      <vt:lpstr>Design Phase</vt:lpstr>
      <vt:lpstr>Phase 3 – Construction Administration </vt:lpstr>
      <vt:lpstr>Construction Phase</vt:lpstr>
      <vt:lpstr>Case Law Regarding Duty</vt:lpstr>
      <vt:lpstr>Construction Phase</vt:lpstr>
      <vt:lpstr>Construction Phase</vt:lpstr>
      <vt:lpstr>Claim Study</vt:lpstr>
      <vt:lpstr>Asbestos Related Injury</vt:lpstr>
      <vt:lpstr>Asbestos Continue </vt:lpstr>
      <vt:lpstr>Top Loss Event Trends</vt:lpstr>
      <vt:lpstr>Architects – Slip and Fall Related Accidents </vt:lpstr>
      <vt:lpstr>Architects – Slip and Fall Related Accidents </vt:lpstr>
      <vt:lpstr>Architects – Slip and Fall Related Accidents </vt:lpstr>
      <vt:lpstr>Architects – Accidents at Residential Projects</vt:lpstr>
      <vt:lpstr>Architects – Accidents at Residential Projects</vt:lpstr>
      <vt:lpstr>Do you always report subpoenas to your professional liability carrier?</vt:lpstr>
      <vt:lpstr>Not Always “Just A Subpoena”…</vt:lpstr>
      <vt:lpstr>Not Always “Just A Subpoena”…</vt:lpstr>
      <vt:lpstr>Civil Engineers</vt:lpstr>
      <vt:lpstr>Civil Engineers</vt:lpstr>
      <vt:lpstr>Structural Engineers</vt:lpstr>
      <vt:lpstr>Structural Engineers</vt:lpstr>
      <vt:lpstr>Structural Engineering</vt:lpstr>
      <vt:lpstr>Structural Engineering</vt:lpstr>
      <vt:lpstr>Conclusion</vt:lpstr>
      <vt:lpstr>Questions?</vt:lpstr>
      <vt:lpstr>Contact Information</vt:lpstr>
    </vt:vector>
  </TitlesOfParts>
  <Company>The Hartford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wc80951</dc:creator>
  <cp:keywords>#C0nf1d3nti@l# #Sh0w-F00t3r#</cp:keywords>
  <cp:lastModifiedBy>Michelle Kubitski</cp:lastModifiedBy>
  <cp:revision>207</cp:revision>
  <dcterms:created xsi:type="dcterms:W3CDTF">2014-06-18T16:10:36Z</dcterms:created>
  <dcterms:modified xsi:type="dcterms:W3CDTF">2021-04-13T14:39:10Z</dcterms:modified>
  <cp:category>Company Confidential</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0x01010067494878D4AC6B42AE961535AE294E1A</vt:lpwstr>
  </property>
  <property fmtid="{D5CDD505-2E9C-101B-9397-08002B2CF9AE}" pid="3" name="PublishingExpirationDate">
    <vt:lpwstr/>
  </property>
  <property fmtid="{D5CDD505-2E9C-101B-9397-08002B2CF9AE}" pid="4" name="PublishingStartDate">
    <vt:lpwstr/>
  </property>
  <property fmtid="{D5CDD505-2E9C-101B-9397-08002B2CF9AE}" pid="5" name="_dlc_DocIdItemGuid">
    <vt:lpwstr>7d99ff51-034c-4938-a368-4d97a504aa49</vt:lpwstr>
  </property>
  <property fmtid="{D5CDD505-2E9C-101B-9397-08002B2CF9AE}" pid="6" name="docIndexRef">
    <vt:lpwstr>c6cdb777-c0a3-4041-a99d-8d73bdd4e6d7</vt:lpwstr>
  </property>
  <property fmtid="{D5CDD505-2E9C-101B-9397-08002B2CF9AE}" pid="7" name="bjSaver">
    <vt:lpwstr>i47IwjpdPfHWnTOHeEQ2ck1I4FWuYXSW</vt:lpwstr>
  </property>
  <property fmtid="{D5CDD505-2E9C-101B-9397-08002B2CF9AE}" pid="8" name="bjDocumentSecurityLabel">
    <vt:lpwstr>Company Confidential</vt:lpwstr>
  </property>
  <property fmtid="{D5CDD505-2E9C-101B-9397-08002B2CF9AE}" pid="9" name="bjLabelHistoryID">
    <vt:lpwstr>{537ECEA5-8525-4F6A-8AF2-99DCBF1ED984}</vt:lpwstr>
  </property>
  <property fmtid="{D5CDD505-2E9C-101B-9397-08002B2CF9AE}" pid="10" name="bjDocumentLabelXML">
    <vt:lpwstr>&lt;?xml version="1.0" encoding="us-ascii"?&gt;&lt;sisl xmlns:xsi="http://www.w3.org/2001/XMLSchema-instance" xmlns:xsd="http://www.w3.org/2001/XMLSchema" sislVersion="0" policy="246de94c-8867-47b0-926e-310c120d49ea" origin="userSelected" xmlns="http://www.boldonj</vt:lpwstr>
  </property>
  <property fmtid="{D5CDD505-2E9C-101B-9397-08002B2CF9AE}" pid="11" name="bjDocumentLabelXML-0">
    <vt:lpwstr>ames.com/2008/01/sie/internal/label"&gt;&lt;element uid="id_classification_confidential" value="" /&gt;&lt;element uid="3b25754d-024a-43c2-8ac8-dabf3de22e95" value="" /&gt;&lt;/sisl&gt;</vt:lpwstr>
  </property>
  <property fmtid="{D5CDD505-2E9C-101B-9397-08002B2CF9AE}" pid="12" name="bjClsUserRVM">
    <vt:lpwstr>[]</vt:lpwstr>
  </property>
  <property fmtid="{D5CDD505-2E9C-101B-9397-08002B2CF9AE}" pid="13" name="bjSlideMasterFooterText">
    <vt:lpwstr>© 2021 by The Hartford. Classification: Company Confidential. No part of this document may be reproduced, published or used without the permission of The Hartford.</vt:lpwstr>
  </property>
</Properties>
</file>