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5" r:id="rId3"/>
    <p:sldId id="262" r:id="rId4"/>
    <p:sldId id="263" r:id="rId5"/>
    <p:sldId id="264" r:id="rId6"/>
    <p:sldId id="266" r:id="rId7"/>
    <p:sldId id="261" r:id="rId8"/>
    <p:sldId id="279"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5E6"/>
    <a:srgbClr val="5B6770"/>
    <a:srgbClr val="DDDDDD"/>
    <a:srgbClr val="E31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46" autoAdjust="0"/>
  </p:normalViewPr>
  <p:slideViewPr>
    <p:cSldViewPr snapToGrid="0">
      <p:cViewPr>
        <p:scale>
          <a:sx n="74" d="100"/>
          <a:sy n="74" d="100"/>
        </p:scale>
        <p:origin x="-2700" y="-1128"/>
      </p:cViewPr>
      <p:guideLst>
        <p:guide orient="horz" pos="2160"/>
        <p:guide pos="2880"/>
      </p:guideLst>
    </p:cSldViewPr>
  </p:slideViewPr>
  <p:outlineViewPr>
    <p:cViewPr>
      <p:scale>
        <a:sx n="33" d="100"/>
        <a:sy n="33" d="100"/>
      </p:scale>
      <p:origin x="0" y="46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43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85431EF-F3B0-4A42-9778-E70B91FCBE2E}" type="slidenum">
              <a:rPr lang="en-US" altLang="en-US"/>
              <a:pPr/>
              <a:t>‹#›</a:t>
            </a:fld>
            <a:endParaRPr lang="en-US" altLang="en-US"/>
          </a:p>
        </p:txBody>
      </p:sp>
    </p:spTree>
    <p:extLst>
      <p:ext uri="{BB962C8B-B14F-4D97-AF65-F5344CB8AC3E}">
        <p14:creationId xmlns:p14="http://schemas.microsoft.com/office/powerpoint/2010/main" val="20151372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1950" y="3825875"/>
            <a:ext cx="8229600" cy="1470025"/>
          </a:xfrm>
        </p:spPr>
        <p:txBody>
          <a:bodyPr/>
          <a:lstStyle>
            <a:lvl1pPr>
              <a:defRPr>
                <a:solidFill>
                  <a:srgbClr val="F50002"/>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361950" y="5305425"/>
            <a:ext cx="8258175" cy="390525"/>
          </a:xfrm>
        </p:spPr>
        <p:txBody>
          <a:bodyPr anchor="ctr"/>
          <a:lstStyle>
            <a:lvl1pPr marL="0" indent="0">
              <a:buFontTx/>
              <a:buNone/>
              <a:defRPr sz="1400">
                <a:solidFill>
                  <a:srgbClr val="5B6770"/>
                </a:solidFill>
              </a:defRPr>
            </a:lvl1pPr>
          </a:lstStyle>
          <a:p>
            <a:pPr lvl="0"/>
            <a:r>
              <a:rPr lang="en-US" altLang="en-US" noProof="0" smtClean="0"/>
              <a:t>Click to edit Master subtitle style</a:t>
            </a:r>
          </a:p>
        </p:txBody>
      </p:sp>
      <p:sp>
        <p:nvSpPr>
          <p:cNvPr id="3077" name="Rectangle 5"/>
          <p:cNvSpPr>
            <a:spLocks noGrp="1" noChangeArrowheads="1"/>
          </p:cNvSpPr>
          <p:nvPr>
            <p:ph type="ftr" sz="quarter" idx="3"/>
          </p:nvPr>
        </p:nvSpPr>
        <p:spPr/>
        <p:txBody>
          <a:bodyPr/>
          <a:lstStyle>
            <a:lvl1pPr>
              <a:defRPr/>
            </a:lvl1pPr>
          </a:lstStyle>
          <a:p>
            <a:endParaRPr lang="en-US" altLang="en-US"/>
          </a:p>
        </p:txBody>
      </p:sp>
      <p:sp>
        <p:nvSpPr>
          <p:cNvPr id="3078" name="Rectangle 6"/>
          <p:cNvSpPr>
            <a:spLocks noGrp="1" noChangeArrowheads="1"/>
          </p:cNvSpPr>
          <p:nvPr>
            <p:ph type="sldNum" sz="quarter" idx="4"/>
          </p:nvPr>
        </p:nvSpPr>
        <p:spPr/>
        <p:txBody>
          <a:bodyPr/>
          <a:lstStyle>
            <a:lvl1pPr>
              <a:defRPr/>
            </a:lvl1pPr>
          </a:lstStyle>
          <a:p>
            <a:fld id="{C2957AB0-3B41-408F-A897-CA3C0739A798}" type="slidenum">
              <a:rPr lang="en-US" altLang="en-US"/>
              <a:pPr/>
              <a:t>‹#›</a:t>
            </a:fld>
            <a:endParaRPr lang="en-US" altLang="en-US"/>
          </a:p>
        </p:txBody>
      </p:sp>
      <p:pic>
        <p:nvPicPr>
          <p:cNvPr id="3079" name="Picture 17" descr="RedUmbre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5313" y="1238250"/>
            <a:ext cx="287178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Line 8"/>
          <p:cNvSpPr>
            <a:spLocks noChangeShapeType="1"/>
          </p:cNvSpPr>
          <p:nvPr/>
        </p:nvSpPr>
        <p:spPr bwMode="auto">
          <a:xfrm>
            <a:off x="482600" y="5311775"/>
            <a:ext cx="8242300" cy="0"/>
          </a:xfrm>
          <a:prstGeom prst="line">
            <a:avLst/>
          </a:prstGeom>
          <a:noFill/>
          <a:ln w="9525">
            <a:solidFill>
              <a:srgbClr val="E31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Line 9"/>
          <p:cNvSpPr>
            <a:spLocks noChangeShapeType="1"/>
          </p:cNvSpPr>
          <p:nvPr/>
        </p:nvSpPr>
        <p:spPr bwMode="auto">
          <a:xfrm>
            <a:off x="482600" y="5695950"/>
            <a:ext cx="8242300" cy="0"/>
          </a:xfrm>
          <a:prstGeom prst="line">
            <a:avLst/>
          </a:prstGeom>
          <a:noFill/>
          <a:ln w="9525">
            <a:solidFill>
              <a:srgbClr val="E31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138" y="6410325"/>
            <a:ext cx="1371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32A568AB-2B20-48D8-B06B-7407C1B89409}" type="slidenum">
              <a:rPr lang="en-US" altLang="en-US"/>
              <a:pPr/>
              <a:t>‹#›</a:t>
            </a:fld>
            <a:endParaRPr lang="en-US" altLang="en-US"/>
          </a:p>
        </p:txBody>
      </p:sp>
    </p:spTree>
    <p:extLst>
      <p:ext uri="{BB962C8B-B14F-4D97-AF65-F5344CB8AC3E}">
        <p14:creationId xmlns:p14="http://schemas.microsoft.com/office/powerpoint/2010/main" val="605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8438"/>
            <a:ext cx="2057400" cy="5375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8438"/>
            <a:ext cx="6019800" cy="5375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6488E976-3813-4F54-89F6-D46F0234602E}" type="slidenum">
              <a:rPr lang="en-US" altLang="en-US"/>
              <a:pPr/>
              <a:t>‹#›</a:t>
            </a:fld>
            <a:endParaRPr lang="en-US" altLang="en-US"/>
          </a:p>
        </p:txBody>
      </p:sp>
    </p:spTree>
    <p:extLst>
      <p:ext uri="{BB962C8B-B14F-4D97-AF65-F5344CB8AC3E}">
        <p14:creationId xmlns:p14="http://schemas.microsoft.com/office/powerpoint/2010/main" val="80963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C19E3C56-D474-40ED-9B5F-1EC889A23C8E}" type="slidenum">
              <a:rPr lang="en-US" altLang="en-US"/>
              <a:pPr/>
              <a:t>‹#›</a:t>
            </a:fld>
            <a:endParaRPr lang="en-US" altLang="en-US"/>
          </a:p>
        </p:txBody>
      </p:sp>
    </p:spTree>
    <p:extLst>
      <p:ext uri="{BB962C8B-B14F-4D97-AF65-F5344CB8AC3E}">
        <p14:creationId xmlns:p14="http://schemas.microsoft.com/office/powerpoint/2010/main" val="393291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5F0D7595-B959-4474-B0A7-B95B97614C48}" type="slidenum">
              <a:rPr lang="en-US" altLang="en-US"/>
              <a:pPr/>
              <a:t>‹#›</a:t>
            </a:fld>
            <a:endParaRPr lang="en-US" altLang="en-US"/>
          </a:p>
        </p:txBody>
      </p:sp>
    </p:spTree>
    <p:extLst>
      <p:ext uri="{BB962C8B-B14F-4D97-AF65-F5344CB8AC3E}">
        <p14:creationId xmlns:p14="http://schemas.microsoft.com/office/powerpoint/2010/main" val="3871709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477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477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39A6FBF3-EB76-4674-99CF-D09086DBA386}" type="slidenum">
              <a:rPr lang="en-US" altLang="en-US"/>
              <a:pPr/>
              <a:t>‹#›</a:t>
            </a:fld>
            <a:endParaRPr lang="en-US" altLang="en-US"/>
          </a:p>
        </p:txBody>
      </p:sp>
    </p:spTree>
    <p:extLst>
      <p:ext uri="{BB962C8B-B14F-4D97-AF65-F5344CB8AC3E}">
        <p14:creationId xmlns:p14="http://schemas.microsoft.com/office/powerpoint/2010/main" val="403332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1D73F90C-6800-4DC2-865A-5E136D370DB0}" type="slidenum">
              <a:rPr lang="en-US" altLang="en-US"/>
              <a:pPr/>
              <a:t>‹#›</a:t>
            </a:fld>
            <a:endParaRPr lang="en-US" altLang="en-US"/>
          </a:p>
        </p:txBody>
      </p:sp>
    </p:spTree>
    <p:extLst>
      <p:ext uri="{BB962C8B-B14F-4D97-AF65-F5344CB8AC3E}">
        <p14:creationId xmlns:p14="http://schemas.microsoft.com/office/powerpoint/2010/main" val="213027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D336926A-D1D0-449D-904F-2830B30D66A2}" type="slidenum">
              <a:rPr lang="en-US" altLang="en-US"/>
              <a:pPr/>
              <a:t>‹#›</a:t>
            </a:fld>
            <a:endParaRPr lang="en-US" altLang="en-US"/>
          </a:p>
        </p:txBody>
      </p:sp>
    </p:spTree>
    <p:extLst>
      <p:ext uri="{BB962C8B-B14F-4D97-AF65-F5344CB8AC3E}">
        <p14:creationId xmlns:p14="http://schemas.microsoft.com/office/powerpoint/2010/main" val="1662116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FA8F285F-335C-4522-B6F6-54DD868A8BD0}" type="slidenum">
              <a:rPr lang="en-US" altLang="en-US"/>
              <a:pPr/>
              <a:t>‹#›</a:t>
            </a:fld>
            <a:endParaRPr lang="en-US" altLang="en-US"/>
          </a:p>
        </p:txBody>
      </p:sp>
    </p:spTree>
    <p:extLst>
      <p:ext uri="{BB962C8B-B14F-4D97-AF65-F5344CB8AC3E}">
        <p14:creationId xmlns:p14="http://schemas.microsoft.com/office/powerpoint/2010/main" val="412707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0C32125A-24E6-4EBB-B594-F96A89C876BA}" type="slidenum">
              <a:rPr lang="en-US" altLang="en-US"/>
              <a:pPr/>
              <a:t>‹#›</a:t>
            </a:fld>
            <a:endParaRPr lang="en-US" altLang="en-US"/>
          </a:p>
        </p:txBody>
      </p:sp>
    </p:spTree>
    <p:extLst>
      <p:ext uri="{BB962C8B-B14F-4D97-AF65-F5344CB8AC3E}">
        <p14:creationId xmlns:p14="http://schemas.microsoft.com/office/powerpoint/2010/main" val="3952209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1593FCFA-4A7D-487C-821C-7B19DCE252D0}" type="slidenum">
              <a:rPr lang="en-US" altLang="en-US"/>
              <a:pPr/>
              <a:t>‹#›</a:t>
            </a:fld>
            <a:endParaRPr lang="en-US" altLang="en-US"/>
          </a:p>
        </p:txBody>
      </p:sp>
    </p:spTree>
    <p:extLst>
      <p:ext uri="{BB962C8B-B14F-4D97-AF65-F5344CB8AC3E}">
        <p14:creationId xmlns:p14="http://schemas.microsoft.com/office/powerpoint/2010/main" val="3916454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98438"/>
            <a:ext cx="82296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04775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pic>
        <p:nvPicPr>
          <p:cNvPr id="1033"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5138" y="6410325"/>
            <a:ext cx="1371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Grp="1" noChangeArrowheads="1"/>
          </p:cNvSpPr>
          <p:nvPr>
            <p:ph type="sldNum" sz="quarter" idx="4"/>
          </p:nvPr>
        </p:nvSpPr>
        <p:spPr bwMode="auto">
          <a:xfrm>
            <a:off x="6591300" y="6464300"/>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defRPr sz="1000">
                <a:solidFill>
                  <a:srgbClr val="5B6770"/>
                </a:solidFill>
              </a:defRPr>
            </a:lvl1pPr>
          </a:lstStyle>
          <a:p>
            <a:fld id="{E82F0E3C-F914-4AF5-89C4-C5B5025C9058}" type="slidenum">
              <a:rPr lang="en-US" altLang="en-US"/>
              <a:pPr/>
              <a:t>‹#›</a:t>
            </a:fld>
            <a:endParaRPr lang="en-US" altLang="en-US"/>
          </a:p>
        </p:txBody>
      </p:sp>
      <p:sp>
        <p:nvSpPr>
          <p:cNvPr id="1035" name="Line 13"/>
          <p:cNvSpPr>
            <a:spLocks noChangeShapeType="1"/>
          </p:cNvSpPr>
          <p:nvPr/>
        </p:nvSpPr>
        <p:spPr bwMode="auto">
          <a:xfrm>
            <a:off x="538163" y="962025"/>
            <a:ext cx="8047037" cy="0"/>
          </a:xfrm>
          <a:prstGeom prst="line">
            <a:avLst/>
          </a:prstGeom>
          <a:noFill/>
          <a:ln w="25400">
            <a:solidFill>
              <a:srgbClr val="E31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2400">
          <a:solidFill>
            <a:srgbClr val="5B6770"/>
          </a:solidFill>
          <a:latin typeface="+mj-lt"/>
          <a:ea typeface="+mj-ea"/>
          <a:cs typeface="+mj-cs"/>
        </a:defRPr>
      </a:lvl1pPr>
      <a:lvl2pPr algn="l" rtl="0" eaLnBrk="1" fontAlgn="base" hangingPunct="1">
        <a:spcBef>
          <a:spcPct val="0"/>
        </a:spcBef>
        <a:spcAft>
          <a:spcPct val="0"/>
        </a:spcAft>
        <a:defRPr sz="2400">
          <a:solidFill>
            <a:srgbClr val="5B6770"/>
          </a:solidFill>
          <a:latin typeface="Arial" charset="0"/>
        </a:defRPr>
      </a:lvl2pPr>
      <a:lvl3pPr algn="l" rtl="0" eaLnBrk="1" fontAlgn="base" hangingPunct="1">
        <a:spcBef>
          <a:spcPct val="0"/>
        </a:spcBef>
        <a:spcAft>
          <a:spcPct val="0"/>
        </a:spcAft>
        <a:defRPr sz="2400">
          <a:solidFill>
            <a:srgbClr val="5B6770"/>
          </a:solidFill>
          <a:latin typeface="Arial" charset="0"/>
        </a:defRPr>
      </a:lvl3pPr>
      <a:lvl4pPr algn="l" rtl="0" eaLnBrk="1" fontAlgn="base" hangingPunct="1">
        <a:spcBef>
          <a:spcPct val="0"/>
        </a:spcBef>
        <a:spcAft>
          <a:spcPct val="0"/>
        </a:spcAft>
        <a:defRPr sz="2400">
          <a:solidFill>
            <a:srgbClr val="5B6770"/>
          </a:solidFill>
          <a:latin typeface="Arial" charset="0"/>
        </a:defRPr>
      </a:lvl4pPr>
      <a:lvl5pPr algn="l" rtl="0" eaLnBrk="1" fontAlgn="base" hangingPunct="1">
        <a:spcBef>
          <a:spcPct val="0"/>
        </a:spcBef>
        <a:spcAft>
          <a:spcPct val="0"/>
        </a:spcAft>
        <a:defRPr sz="2400">
          <a:solidFill>
            <a:srgbClr val="5B6770"/>
          </a:solidFill>
          <a:latin typeface="Arial" charset="0"/>
        </a:defRPr>
      </a:lvl5pPr>
      <a:lvl6pPr marL="457200" algn="l" rtl="0" eaLnBrk="1" fontAlgn="base" hangingPunct="1">
        <a:spcBef>
          <a:spcPct val="0"/>
        </a:spcBef>
        <a:spcAft>
          <a:spcPct val="0"/>
        </a:spcAft>
        <a:defRPr sz="2400">
          <a:solidFill>
            <a:srgbClr val="5B6770"/>
          </a:solidFill>
          <a:latin typeface="Arial" charset="0"/>
        </a:defRPr>
      </a:lvl6pPr>
      <a:lvl7pPr marL="914400" algn="l" rtl="0" eaLnBrk="1" fontAlgn="base" hangingPunct="1">
        <a:spcBef>
          <a:spcPct val="0"/>
        </a:spcBef>
        <a:spcAft>
          <a:spcPct val="0"/>
        </a:spcAft>
        <a:defRPr sz="2400">
          <a:solidFill>
            <a:srgbClr val="5B6770"/>
          </a:solidFill>
          <a:latin typeface="Arial" charset="0"/>
        </a:defRPr>
      </a:lvl7pPr>
      <a:lvl8pPr marL="1371600" algn="l" rtl="0" eaLnBrk="1" fontAlgn="base" hangingPunct="1">
        <a:spcBef>
          <a:spcPct val="0"/>
        </a:spcBef>
        <a:spcAft>
          <a:spcPct val="0"/>
        </a:spcAft>
        <a:defRPr sz="2400">
          <a:solidFill>
            <a:srgbClr val="5B6770"/>
          </a:solidFill>
          <a:latin typeface="Arial" charset="0"/>
        </a:defRPr>
      </a:lvl8pPr>
      <a:lvl9pPr marL="1828800" algn="l" rtl="0" eaLnBrk="1" fontAlgn="base" hangingPunct="1">
        <a:spcBef>
          <a:spcPct val="0"/>
        </a:spcBef>
        <a:spcAft>
          <a:spcPct val="0"/>
        </a:spcAft>
        <a:defRPr sz="2400">
          <a:solidFill>
            <a:srgbClr val="5B6770"/>
          </a:solidFill>
          <a:latin typeface="Arial" charset="0"/>
        </a:defRPr>
      </a:lvl9pPr>
    </p:titleStyle>
    <p:bodyStyle>
      <a:lvl1pPr marL="171450" indent="-171450" algn="l" rtl="0" eaLnBrk="1" fontAlgn="base" hangingPunct="1">
        <a:spcBef>
          <a:spcPct val="20000"/>
        </a:spcBef>
        <a:spcAft>
          <a:spcPct val="0"/>
        </a:spcAft>
        <a:buChar char="•"/>
        <a:defRPr>
          <a:solidFill>
            <a:schemeClr val="tx1"/>
          </a:solidFill>
          <a:latin typeface="+mn-lt"/>
          <a:ea typeface="+mn-ea"/>
          <a:cs typeface="+mn-cs"/>
        </a:defRPr>
      </a:lvl1pPr>
      <a:lvl2pPr marL="514350" indent="-228600" algn="l" rtl="0" eaLnBrk="1" fontAlgn="base" hangingPunct="1">
        <a:spcBef>
          <a:spcPct val="20000"/>
        </a:spcBef>
        <a:spcAft>
          <a:spcPct val="0"/>
        </a:spcAft>
        <a:buChar char="–"/>
        <a:defRPr>
          <a:solidFill>
            <a:schemeClr val="tx1"/>
          </a:solidFill>
          <a:latin typeface="+mn-lt"/>
        </a:defRPr>
      </a:lvl2pPr>
      <a:lvl3pPr marL="800100" indent="-171450" algn="l" rtl="0" eaLnBrk="1" fontAlgn="base" hangingPunct="1">
        <a:spcBef>
          <a:spcPct val="20000"/>
        </a:spcBef>
        <a:spcAft>
          <a:spcPct val="0"/>
        </a:spcAft>
        <a:buChar char="•"/>
        <a:defRPr>
          <a:solidFill>
            <a:schemeClr val="tx1"/>
          </a:solidFill>
          <a:latin typeface="+mn-lt"/>
        </a:defRPr>
      </a:lvl3pPr>
      <a:lvl4pPr marL="1143000" indent="-228600" algn="l" rtl="0" eaLnBrk="1" fontAlgn="base" hangingPunct="1">
        <a:spcBef>
          <a:spcPct val="20000"/>
        </a:spcBef>
        <a:spcAft>
          <a:spcPct val="0"/>
        </a:spcAft>
        <a:buChar char="–"/>
        <a:defRPr>
          <a:solidFill>
            <a:schemeClr val="tx1"/>
          </a:solidFill>
          <a:latin typeface="+mn-lt"/>
        </a:defRPr>
      </a:lvl4pPr>
      <a:lvl5pPr marL="1485900" indent="-228600" algn="l" rtl="0" eaLnBrk="1" fontAlgn="base" hangingPunct="1">
        <a:spcBef>
          <a:spcPct val="20000"/>
        </a:spcBef>
        <a:spcAft>
          <a:spcPct val="0"/>
        </a:spcAft>
        <a:buChar char="»"/>
        <a:defRPr>
          <a:solidFill>
            <a:schemeClr val="tx1"/>
          </a:solidFill>
          <a:latin typeface="+mn-lt"/>
        </a:defRPr>
      </a:lvl5pPr>
      <a:lvl6pPr marL="1943100" indent="-228600" algn="l" rtl="0" eaLnBrk="1" fontAlgn="base" hangingPunct="1">
        <a:spcBef>
          <a:spcPct val="20000"/>
        </a:spcBef>
        <a:spcAft>
          <a:spcPct val="0"/>
        </a:spcAft>
        <a:buChar char="»"/>
        <a:defRPr>
          <a:solidFill>
            <a:schemeClr val="tx1"/>
          </a:solidFill>
          <a:latin typeface="+mn-lt"/>
        </a:defRPr>
      </a:lvl6pPr>
      <a:lvl7pPr marL="2400300" indent="-228600" algn="l" rtl="0" eaLnBrk="1" fontAlgn="base" hangingPunct="1">
        <a:spcBef>
          <a:spcPct val="20000"/>
        </a:spcBef>
        <a:spcAft>
          <a:spcPct val="0"/>
        </a:spcAft>
        <a:buChar char="»"/>
        <a:defRPr>
          <a:solidFill>
            <a:schemeClr val="tx1"/>
          </a:solidFill>
          <a:latin typeface="+mn-lt"/>
        </a:defRPr>
      </a:lvl7pPr>
      <a:lvl8pPr marL="2857500" indent="-228600" algn="l" rtl="0" eaLnBrk="1" fontAlgn="base" hangingPunct="1">
        <a:spcBef>
          <a:spcPct val="20000"/>
        </a:spcBef>
        <a:spcAft>
          <a:spcPct val="0"/>
        </a:spcAft>
        <a:buChar char="»"/>
        <a:defRPr>
          <a:solidFill>
            <a:schemeClr val="tx1"/>
          </a:solidFill>
          <a:latin typeface="+mn-lt"/>
        </a:defRPr>
      </a:lvl8pPr>
      <a:lvl9pPr marL="33147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4"/>
          </p:nvPr>
        </p:nvSpPr>
        <p:spPr/>
        <p:txBody>
          <a:bodyPr/>
          <a:lstStyle/>
          <a:p>
            <a:fld id="{61E6D347-CF49-40E6-BEB9-C576B04F8001}" type="slidenum">
              <a:rPr lang="en-US" altLang="en-US"/>
              <a:pPr/>
              <a:t>1</a:t>
            </a:fld>
            <a:endParaRPr lang="en-US" altLang="en-US"/>
          </a:p>
        </p:txBody>
      </p:sp>
      <p:sp>
        <p:nvSpPr>
          <p:cNvPr id="10244" name="Rectangle 4"/>
          <p:cNvSpPr>
            <a:spLocks noGrp="1" noChangeArrowheads="1"/>
          </p:cNvSpPr>
          <p:nvPr>
            <p:ph type="ctrTitle"/>
          </p:nvPr>
        </p:nvSpPr>
        <p:spPr/>
        <p:txBody>
          <a:bodyPr/>
          <a:lstStyle/>
          <a:p>
            <a:pPr algn="ctr"/>
            <a:r>
              <a:rPr lang="en-US" altLang="en-US" dirty="0" smtClean="0"/>
              <a:t>Don’t Let Construction Administration Services</a:t>
            </a:r>
            <a:br>
              <a:rPr lang="en-US" altLang="en-US" dirty="0" smtClean="0"/>
            </a:br>
            <a:r>
              <a:rPr lang="en-US" altLang="en-US" dirty="0" smtClean="0"/>
              <a:t>Become a Claims Maker</a:t>
            </a:r>
            <a:endParaRPr lang="en-US" altLang="en-US" dirty="0"/>
          </a:p>
        </p:txBody>
      </p:sp>
      <p:sp>
        <p:nvSpPr>
          <p:cNvPr id="10245" name="Rectangle 5"/>
          <p:cNvSpPr>
            <a:spLocks noGrp="1" noChangeArrowheads="1"/>
          </p:cNvSpPr>
          <p:nvPr>
            <p:ph type="subTitle" idx="1"/>
          </p:nvPr>
        </p:nvSpPr>
        <p:spPr/>
        <p:txBody>
          <a:bodyPr/>
          <a:lstStyle/>
          <a:p>
            <a:pPr algn="ctr"/>
            <a:r>
              <a:rPr lang="en-US" altLang="en-US" dirty="0"/>
              <a:t>Architects and Engineers Professional Liability Workshop</a:t>
            </a:r>
          </a:p>
        </p:txBody>
      </p:sp>
      <p:sp>
        <p:nvSpPr>
          <p:cNvPr id="10246" name="Text Placeholder 10"/>
          <p:cNvSpPr txBox="1">
            <a:spLocks/>
          </p:cNvSpPr>
          <p:nvPr/>
        </p:nvSpPr>
        <p:spPr bwMode="auto">
          <a:xfrm>
            <a:off x="2440782" y="6463586"/>
            <a:ext cx="21510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20000"/>
              </a:spcBef>
              <a:buClr>
                <a:srgbClr val="FF0000"/>
              </a:buClr>
              <a:buFont typeface="Arial" charset="0"/>
              <a:buNone/>
            </a:pPr>
            <a:endParaRPr lang="en-US" altLang="en-US" sz="1100" dirty="0">
              <a:solidFill>
                <a:srgbClr val="5B6770"/>
              </a:solidFill>
              <a:cs typeface="Arial" charset="0"/>
            </a:endParaRPr>
          </a:p>
        </p:txBody>
      </p:sp>
      <p:sp>
        <p:nvSpPr>
          <p:cNvPr id="10247" name="Line 22"/>
          <p:cNvSpPr>
            <a:spLocks noChangeShapeType="1"/>
          </p:cNvSpPr>
          <p:nvPr/>
        </p:nvSpPr>
        <p:spPr bwMode="auto">
          <a:xfrm flipH="1">
            <a:off x="1952625" y="6488113"/>
            <a:ext cx="3175" cy="254000"/>
          </a:xfrm>
          <a:prstGeom prst="line">
            <a:avLst/>
          </a:prstGeom>
          <a:noFill/>
          <a:ln w="12700">
            <a:solidFill>
              <a:srgbClr val="5B677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Line 22"/>
          <p:cNvSpPr>
            <a:spLocks noChangeShapeType="1"/>
          </p:cNvSpPr>
          <p:nvPr/>
        </p:nvSpPr>
        <p:spPr bwMode="auto">
          <a:xfrm flipH="1">
            <a:off x="3505200" y="6488113"/>
            <a:ext cx="3175" cy="254000"/>
          </a:xfrm>
          <a:prstGeom prst="line">
            <a:avLst/>
          </a:prstGeom>
          <a:noFill/>
          <a:ln w="12700">
            <a:solidFill>
              <a:srgbClr val="5B677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Site Safety — Identify the Risk</a:t>
            </a:r>
            <a:endParaRPr lang="en-US" dirty="0"/>
          </a:p>
        </p:txBody>
      </p:sp>
      <p:sp>
        <p:nvSpPr>
          <p:cNvPr id="3" name="Content Placeholder 2"/>
          <p:cNvSpPr>
            <a:spLocks noGrp="1"/>
          </p:cNvSpPr>
          <p:nvPr>
            <p:ph idx="1"/>
          </p:nvPr>
        </p:nvSpPr>
        <p:spPr>
          <a:xfrm>
            <a:off x="470079" y="1009114"/>
            <a:ext cx="3676918" cy="4525963"/>
          </a:xfrm>
        </p:spPr>
        <p:txBody>
          <a:bodyPr/>
          <a:lstStyle/>
          <a:p>
            <a:r>
              <a:rPr lang="en-US" altLang="en-US" dirty="0"/>
              <a:t>Know your state’s law on site safety liability.  </a:t>
            </a:r>
          </a:p>
          <a:p>
            <a:r>
              <a:rPr lang="en-US" altLang="en-US" dirty="0"/>
              <a:t>Workers Compensation laws affect design liability.</a:t>
            </a:r>
          </a:p>
          <a:p>
            <a:r>
              <a:rPr lang="en-US" altLang="en-US" dirty="0"/>
              <a:t>CM and D/B change the rules with regard to site safety.</a:t>
            </a:r>
          </a:p>
          <a:p>
            <a:r>
              <a:rPr lang="en-US" altLang="en-US" dirty="0"/>
              <a:t>Consult with local, experienced </a:t>
            </a:r>
            <a:br>
              <a:rPr lang="en-US" altLang="en-US" dirty="0"/>
            </a:br>
            <a:r>
              <a:rPr lang="en-US" altLang="en-US" dirty="0"/>
              <a:t>legal counsel.</a:t>
            </a:r>
          </a:p>
          <a:p>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10</a:t>
            </a:fld>
            <a:endParaRPr lang="en-US" altLang="en-US"/>
          </a:p>
        </p:txBody>
      </p:sp>
      <p:pic>
        <p:nvPicPr>
          <p:cNvPr id="5"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38675" y="2554288"/>
            <a:ext cx="4038600" cy="2692400"/>
          </a:xfrm>
          <a:prstGeom prst="rect">
            <a:avLst/>
          </a:prstGeom>
        </p:spPr>
      </p:pic>
    </p:spTree>
    <p:extLst>
      <p:ext uri="{BB962C8B-B14F-4D97-AF65-F5344CB8AC3E}">
        <p14:creationId xmlns:p14="http://schemas.microsoft.com/office/powerpoint/2010/main" val="168516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Site Safety</a:t>
            </a:r>
            <a:endParaRPr lang="en-US" dirty="0"/>
          </a:p>
        </p:txBody>
      </p:sp>
      <p:sp>
        <p:nvSpPr>
          <p:cNvPr id="3" name="Content Placeholder 2"/>
          <p:cNvSpPr>
            <a:spLocks noGrp="1"/>
          </p:cNvSpPr>
          <p:nvPr>
            <p:ph idx="1"/>
          </p:nvPr>
        </p:nvSpPr>
        <p:spPr/>
        <p:txBody>
          <a:bodyPr/>
          <a:lstStyle/>
          <a:p>
            <a:r>
              <a:rPr lang="en-US" altLang="en-US" dirty="0"/>
              <a:t>Steps to take if you see an obvious hazard:</a:t>
            </a:r>
          </a:p>
          <a:p>
            <a:pPr lvl="1"/>
            <a:r>
              <a:rPr lang="en-US" altLang="en-US" dirty="0"/>
              <a:t>Alert those in imminent danger.</a:t>
            </a:r>
          </a:p>
          <a:p>
            <a:pPr lvl="1"/>
            <a:r>
              <a:rPr lang="en-US" altLang="en-US" dirty="0"/>
              <a:t>Address the issue with the project foreman.  </a:t>
            </a:r>
          </a:p>
          <a:p>
            <a:pPr lvl="1"/>
            <a:r>
              <a:rPr lang="en-US" altLang="en-US" dirty="0"/>
              <a:t>Remove your personnel from the hazardous area.</a:t>
            </a:r>
          </a:p>
          <a:p>
            <a:pPr lvl="1"/>
            <a:r>
              <a:rPr lang="en-US" altLang="en-US" dirty="0"/>
              <a:t>Do not stop the work.</a:t>
            </a:r>
          </a:p>
          <a:p>
            <a:pPr lvl="1"/>
            <a:r>
              <a:rPr lang="en-US" altLang="en-US" dirty="0"/>
              <a:t>Do not tell the contractor how to correct the situation.</a:t>
            </a:r>
          </a:p>
          <a:p>
            <a:pPr lvl="1"/>
            <a:r>
              <a:rPr lang="en-US" altLang="en-US" dirty="0"/>
              <a:t>Immediately notify the owner and contractor in writing of your observation.</a:t>
            </a:r>
          </a:p>
          <a:p>
            <a:pPr marL="0" indent="0">
              <a:buNone/>
            </a:pPr>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11</a:t>
            </a:fld>
            <a:endParaRPr lang="en-US" altLang="en-US"/>
          </a:p>
        </p:txBody>
      </p:sp>
    </p:spTree>
    <p:extLst>
      <p:ext uri="{BB962C8B-B14F-4D97-AF65-F5344CB8AC3E}">
        <p14:creationId xmlns:p14="http://schemas.microsoft.com/office/powerpoint/2010/main" val="228040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Contractor Termination</a:t>
            </a:r>
            <a:endParaRPr lang="en-US" dirty="0"/>
          </a:p>
        </p:txBody>
      </p:sp>
      <p:sp>
        <p:nvSpPr>
          <p:cNvPr id="3" name="Content Placeholder 2"/>
          <p:cNvSpPr>
            <a:spLocks noGrp="1"/>
          </p:cNvSpPr>
          <p:nvPr>
            <p:ph idx="1"/>
          </p:nvPr>
        </p:nvSpPr>
        <p:spPr/>
        <p:txBody>
          <a:bodyPr/>
          <a:lstStyle/>
          <a:p>
            <a:r>
              <a:rPr lang="en-US" altLang="en-US" dirty="0"/>
              <a:t>Know when termination is justified and the actions to take.</a:t>
            </a:r>
          </a:p>
          <a:p>
            <a:r>
              <a:rPr lang="en-US" altLang="en-US" dirty="0"/>
              <a:t>Only the owner should have the authority to terminate. </a:t>
            </a:r>
          </a:p>
          <a:p>
            <a:r>
              <a:rPr lang="en-US" altLang="en-US" dirty="0"/>
              <a:t>Provide opinions based upon factual observations and unbiased professional judgment.</a:t>
            </a:r>
          </a:p>
          <a:p>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12</a:t>
            </a:fld>
            <a:endParaRPr lang="en-US" altLang="en-US"/>
          </a:p>
        </p:txBody>
      </p:sp>
    </p:spTree>
    <p:extLst>
      <p:ext uri="{BB962C8B-B14F-4D97-AF65-F5344CB8AC3E}">
        <p14:creationId xmlns:p14="http://schemas.microsoft.com/office/powerpoint/2010/main" val="354224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Voluntary Termination</a:t>
            </a:r>
            <a:endParaRPr lang="en-US" dirty="0"/>
          </a:p>
        </p:txBody>
      </p:sp>
      <p:sp>
        <p:nvSpPr>
          <p:cNvPr id="3" name="Content Placeholder 2"/>
          <p:cNvSpPr>
            <a:spLocks noGrp="1"/>
          </p:cNvSpPr>
          <p:nvPr>
            <p:ph idx="1"/>
          </p:nvPr>
        </p:nvSpPr>
        <p:spPr/>
        <p:txBody>
          <a:bodyPr/>
          <a:lstStyle/>
          <a:p>
            <a:r>
              <a:rPr lang="en-US" altLang="en-US" dirty="0"/>
              <a:t>Courts view termination as a drastic act.</a:t>
            </a:r>
          </a:p>
          <a:p>
            <a:r>
              <a:rPr lang="en-US" altLang="en-US" dirty="0"/>
              <a:t>Comply with all termination notice requirements.</a:t>
            </a:r>
          </a:p>
          <a:p>
            <a:r>
              <a:rPr lang="en-US" altLang="en-US" dirty="0"/>
              <a:t>You need to limit your ongoing liability.</a:t>
            </a:r>
          </a:p>
          <a:p>
            <a:r>
              <a:rPr lang="en-US" altLang="en-US" dirty="0"/>
              <a:t>Give the client a chance to correct contract violations.</a:t>
            </a:r>
          </a:p>
          <a:p>
            <a:r>
              <a:rPr lang="en-US" altLang="en-US" dirty="0"/>
              <a:t>Consult with your insurance representative and legal counsel.</a:t>
            </a:r>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13</a:t>
            </a:fld>
            <a:endParaRPr lang="en-US" altLang="en-US"/>
          </a:p>
        </p:txBody>
      </p:sp>
    </p:spTree>
    <p:extLst>
      <p:ext uri="{BB962C8B-B14F-4D97-AF65-F5344CB8AC3E}">
        <p14:creationId xmlns:p14="http://schemas.microsoft.com/office/powerpoint/2010/main" val="2130561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Shop Drawings &amp; Submittals</a:t>
            </a:r>
            <a:endParaRPr lang="en-US" dirty="0"/>
          </a:p>
        </p:txBody>
      </p:sp>
      <p:sp>
        <p:nvSpPr>
          <p:cNvPr id="3" name="Content Placeholder 2"/>
          <p:cNvSpPr>
            <a:spLocks noGrp="1"/>
          </p:cNvSpPr>
          <p:nvPr>
            <p:ph idx="1"/>
          </p:nvPr>
        </p:nvSpPr>
        <p:spPr/>
        <p:txBody>
          <a:bodyPr/>
          <a:lstStyle/>
          <a:p>
            <a:r>
              <a:rPr lang="en-US" altLang="en-US" dirty="0"/>
              <a:t>Present a good opportunity to prevent claims.</a:t>
            </a:r>
          </a:p>
          <a:p>
            <a:r>
              <a:rPr lang="en-US" altLang="en-US" dirty="0"/>
              <a:t>But … poor internal review process can lead to claims</a:t>
            </a:r>
          </a:p>
          <a:p>
            <a:r>
              <a:rPr lang="en-US" altLang="en-US" dirty="0"/>
              <a:t>Contract should stipulate a reasonable time for review. </a:t>
            </a:r>
          </a:p>
          <a:p>
            <a:r>
              <a:rPr lang="en-US" altLang="en-US" dirty="0"/>
              <a:t>Employ a “QA/QC” plan for the review of shop drawings.</a:t>
            </a:r>
          </a:p>
          <a:p>
            <a:pPr lvl="1"/>
            <a:r>
              <a:rPr lang="en-US" altLang="en-US" dirty="0"/>
              <a:t>Maintain a shop drawing review log.</a:t>
            </a:r>
          </a:p>
          <a:p>
            <a:pPr lvl="1"/>
            <a:r>
              <a:rPr lang="en-US" altLang="en-US" dirty="0"/>
              <a:t>Retain copies of all submittals.</a:t>
            </a:r>
          </a:p>
          <a:p>
            <a:pPr lvl="1"/>
            <a:r>
              <a:rPr lang="en-US" altLang="en-US" dirty="0"/>
              <a:t>Return shop drawings that were not required.</a:t>
            </a:r>
          </a:p>
          <a:p>
            <a:pPr lvl="1"/>
            <a:r>
              <a:rPr lang="en-US" altLang="en-US" dirty="0"/>
              <a:t>Send copies of correspondence to owner. </a:t>
            </a:r>
          </a:p>
          <a:p>
            <a:pPr lvl="1"/>
            <a:r>
              <a:rPr lang="en-US" altLang="en-US" dirty="0"/>
              <a:t>Consultant and prime process should be consistent.</a:t>
            </a:r>
          </a:p>
          <a:p>
            <a:pPr lvl="1"/>
            <a:r>
              <a:rPr lang="en-US" altLang="en-US" dirty="0"/>
              <a:t>Use a qualified person for final review.</a:t>
            </a:r>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14</a:t>
            </a:fld>
            <a:endParaRPr lang="en-US" altLang="en-US"/>
          </a:p>
        </p:txBody>
      </p:sp>
    </p:spTree>
    <p:extLst>
      <p:ext uri="{BB962C8B-B14F-4D97-AF65-F5344CB8AC3E}">
        <p14:creationId xmlns:p14="http://schemas.microsoft.com/office/powerpoint/2010/main" val="373546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Shop Drawings Procedures</a:t>
            </a:r>
            <a:endParaRPr lang="en-US" dirty="0"/>
          </a:p>
        </p:txBody>
      </p:sp>
      <p:sp>
        <p:nvSpPr>
          <p:cNvPr id="3" name="Content Placeholder 2"/>
          <p:cNvSpPr>
            <a:spLocks noGrp="1"/>
          </p:cNvSpPr>
          <p:nvPr>
            <p:ph idx="1"/>
          </p:nvPr>
        </p:nvSpPr>
        <p:spPr/>
        <p:txBody>
          <a:bodyPr/>
          <a:lstStyle/>
          <a:p>
            <a:r>
              <a:rPr lang="en-US" altLang="en-US" dirty="0"/>
              <a:t>Shop drawings that deviate from the contract documents should be noted. Request corrections.  </a:t>
            </a:r>
          </a:p>
          <a:p>
            <a:r>
              <a:rPr lang="en-US" altLang="en-US" dirty="0"/>
              <a:t>Do not review shop drawings that exclude the contractor’s stamp of approval. Return to sender — “not reviewed.”</a:t>
            </a:r>
          </a:p>
          <a:p>
            <a:r>
              <a:rPr lang="en-US" altLang="en-US" dirty="0"/>
              <a:t>Sub-consultant’s stamp should agree with the Prime’s stamp.</a:t>
            </a:r>
          </a:p>
          <a:p>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15</a:t>
            </a:fld>
            <a:endParaRPr lang="en-US" altLang="en-US"/>
          </a:p>
        </p:txBody>
      </p:sp>
    </p:spTree>
    <p:extLst>
      <p:ext uri="{BB962C8B-B14F-4D97-AF65-F5344CB8AC3E}">
        <p14:creationId xmlns:p14="http://schemas.microsoft.com/office/powerpoint/2010/main" val="1831562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With Change Comes Risk</a:t>
            </a:r>
            <a:endParaRPr lang="en-US" dirty="0"/>
          </a:p>
        </p:txBody>
      </p:sp>
      <p:sp>
        <p:nvSpPr>
          <p:cNvPr id="3" name="Content Placeholder 2"/>
          <p:cNvSpPr>
            <a:spLocks noGrp="1"/>
          </p:cNvSpPr>
          <p:nvPr>
            <p:ph idx="1"/>
          </p:nvPr>
        </p:nvSpPr>
        <p:spPr>
          <a:xfrm>
            <a:off x="457200" y="1047750"/>
            <a:ext cx="3741313" cy="4525963"/>
          </a:xfrm>
        </p:spPr>
        <p:txBody>
          <a:bodyPr/>
          <a:lstStyle/>
          <a:p>
            <a:r>
              <a:rPr lang="en-US" altLang="en-US" dirty="0"/>
              <a:t>Set expectation with clients up front.</a:t>
            </a:r>
          </a:p>
          <a:p>
            <a:r>
              <a:rPr lang="en-US" altLang="en-US" dirty="0"/>
              <a:t>Process needs to follow the </a:t>
            </a:r>
            <a:br>
              <a:rPr lang="en-US" altLang="en-US" dirty="0"/>
            </a:br>
            <a:r>
              <a:rPr lang="en-US" altLang="en-US" dirty="0"/>
              <a:t>contract precisely.</a:t>
            </a:r>
          </a:p>
          <a:p>
            <a:r>
              <a:rPr lang="en-US" altLang="en-US" dirty="0"/>
              <a:t>Communicate with all parties </a:t>
            </a:r>
            <a:br>
              <a:rPr lang="en-US" altLang="en-US" dirty="0"/>
            </a:br>
            <a:r>
              <a:rPr lang="en-US" altLang="en-US" dirty="0"/>
              <a:t>and carefully document the </a:t>
            </a:r>
            <a:br>
              <a:rPr lang="en-US" altLang="en-US" dirty="0"/>
            </a:br>
            <a:r>
              <a:rPr lang="en-US" altLang="en-US" dirty="0"/>
              <a:t>communication.</a:t>
            </a:r>
          </a:p>
          <a:p>
            <a:r>
              <a:rPr lang="en-US" altLang="en-US" dirty="0"/>
              <a:t>Carefully examine the impact of any proposed changes. </a:t>
            </a:r>
          </a:p>
          <a:p>
            <a:r>
              <a:rPr lang="en-US" altLang="en-US" dirty="0"/>
              <a:t>Execute quickly to prevent project delays.</a:t>
            </a:r>
          </a:p>
          <a:p>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16</a:t>
            </a:fld>
            <a:endParaRPr lang="en-US" altLang="en-US"/>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38675" y="2554288"/>
            <a:ext cx="4038600" cy="2692400"/>
          </a:xfrm>
          <a:prstGeom prst="rect">
            <a:avLst/>
          </a:prstGeom>
        </p:spPr>
      </p:pic>
    </p:spTree>
    <p:extLst>
      <p:ext uri="{BB962C8B-B14F-4D97-AF65-F5344CB8AC3E}">
        <p14:creationId xmlns:p14="http://schemas.microsoft.com/office/powerpoint/2010/main" val="333819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Contractor Requests for Information</a:t>
            </a:r>
            <a:endParaRPr lang="en-US" dirty="0"/>
          </a:p>
        </p:txBody>
      </p:sp>
      <p:sp>
        <p:nvSpPr>
          <p:cNvPr id="3" name="Content Placeholder 2"/>
          <p:cNvSpPr>
            <a:spLocks noGrp="1"/>
          </p:cNvSpPr>
          <p:nvPr>
            <p:ph idx="1"/>
          </p:nvPr>
        </p:nvSpPr>
        <p:spPr/>
        <p:txBody>
          <a:bodyPr/>
          <a:lstStyle/>
          <a:p>
            <a:r>
              <a:rPr lang="en-US" altLang="en-US" dirty="0"/>
              <a:t>Excessive or repetitive RFIs may signal an increased risk both for the design professional and the owner.</a:t>
            </a:r>
          </a:p>
          <a:p>
            <a:r>
              <a:rPr lang="en-US" altLang="en-US" dirty="0"/>
              <a:t>Understand and enforce contract provisions for RFIs.</a:t>
            </a:r>
          </a:p>
          <a:p>
            <a:r>
              <a:rPr lang="en-US" altLang="en-US" dirty="0"/>
              <a:t>Excessive or repetitive RFIs should be addressed with the owner and contractor.</a:t>
            </a:r>
          </a:p>
          <a:p>
            <a:r>
              <a:rPr lang="en-US" altLang="en-US" dirty="0"/>
              <a:t>Like shop drawings, a consistent response process is critical.</a:t>
            </a:r>
          </a:p>
          <a:p>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17</a:t>
            </a:fld>
            <a:endParaRPr lang="en-US" altLang="en-US"/>
          </a:p>
        </p:txBody>
      </p:sp>
    </p:spTree>
    <p:extLst>
      <p:ext uri="{BB962C8B-B14F-4D97-AF65-F5344CB8AC3E}">
        <p14:creationId xmlns:p14="http://schemas.microsoft.com/office/powerpoint/2010/main" val="1056980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Payment Certifications</a:t>
            </a:r>
            <a:endParaRPr lang="en-US" dirty="0"/>
          </a:p>
        </p:txBody>
      </p:sp>
      <p:sp>
        <p:nvSpPr>
          <p:cNvPr id="3" name="Content Placeholder 2"/>
          <p:cNvSpPr>
            <a:spLocks noGrp="1"/>
          </p:cNvSpPr>
          <p:nvPr>
            <p:ph idx="1"/>
          </p:nvPr>
        </p:nvSpPr>
        <p:spPr/>
        <p:txBody>
          <a:bodyPr/>
          <a:lstStyle/>
          <a:p>
            <a:r>
              <a:rPr lang="en-US" altLang="en-US" dirty="0"/>
              <a:t>Use good contract language: avoid guarantees and warranties.</a:t>
            </a:r>
          </a:p>
          <a:p>
            <a:r>
              <a:rPr lang="en-US" altLang="en-US" dirty="0"/>
              <a:t>Require contractor’s affidavit and/or AIA G702. </a:t>
            </a:r>
          </a:p>
          <a:p>
            <a:r>
              <a:rPr lang="en-US" altLang="en-US" dirty="0"/>
              <a:t>View the work before processing payment requests.</a:t>
            </a:r>
          </a:p>
          <a:p>
            <a:r>
              <a:rPr lang="en-US" altLang="en-US" dirty="0"/>
              <a:t>Do not get into means, methods or control issues.</a:t>
            </a:r>
          </a:p>
          <a:p>
            <a:r>
              <a:rPr lang="en-US" altLang="en-US" dirty="0"/>
              <a:t>Use roster of contractors and subs (their sworn statements).</a:t>
            </a:r>
          </a:p>
          <a:p>
            <a:r>
              <a:rPr lang="en-US" altLang="en-US" dirty="0"/>
              <a:t>Use schedule of values and require lien waivers.</a:t>
            </a:r>
          </a:p>
          <a:p>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18</a:t>
            </a:fld>
            <a:endParaRPr lang="en-US" altLang="en-US"/>
          </a:p>
        </p:txBody>
      </p:sp>
    </p:spTree>
    <p:extLst>
      <p:ext uri="{BB962C8B-B14F-4D97-AF65-F5344CB8AC3E}">
        <p14:creationId xmlns:p14="http://schemas.microsoft.com/office/powerpoint/2010/main" val="20260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Documentation</a:t>
            </a:r>
            <a:endParaRPr lang="en-US" dirty="0"/>
          </a:p>
        </p:txBody>
      </p:sp>
      <p:sp>
        <p:nvSpPr>
          <p:cNvPr id="3" name="Content Placeholder 2"/>
          <p:cNvSpPr>
            <a:spLocks noGrp="1"/>
          </p:cNvSpPr>
          <p:nvPr>
            <p:ph idx="1"/>
          </p:nvPr>
        </p:nvSpPr>
        <p:spPr/>
        <p:txBody>
          <a:bodyPr/>
          <a:lstStyle/>
          <a:p>
            <a:r>
              <a:rPr lang="en-US" altLang="en-US" dirty="0"/>
              <a:t>Consistent documentation increases your credibility. </a:t>
            </a:r>
          </a:p>
          <a:p>
            <a:r>
              <a:rPr lang="en-US" altLang="en-US" dirty="0"/>
              <a:t>Documentation includes written records, audio/video tapes, photographs and computer records.</a:t>
            </a:r>
          </a:p>
          <a:p>
            <a:r>
              <a:rPr lang="en-US" altLang="en-US" dirty="0"/>
              <a:t>Observations should be promptly recorded.</a:t>
            </a:r>
          </a:p>
          <a:p>
            <a:r>
              <a:rPr lang="en-US" altLang="en-US" dirty="0"/>
              <a:t>Record observed facts — avoid unneeded editorial comments.</a:t>
            </a:r>
          </a:p>
          <a:p>
            <a:r>
              <a:rPr lang="en-US" altLang="en-US" dirty="0"/>
              <a:t>Assume all project records are discoverable.  </a:t>
            </a:r>
          </a:p>
          <a:p>
            <a:r>
              <a:rPr lang="en-US" altLang="en-US" dirty="0"/>
              <a:t>Record retention should at least track state statutes plus repose.</a:t>
            </a:r>
          </a:p>
          <a:p>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19</a:t>
            </a:fld>
            <a:endParaRPr lang="en-US" altLang="en-US"/>
          </a:p>
        </p:txBody>
      </p:sp>
    </p:spTree>
    <p:extLst>
      <p:ext uri="{BB962C8B-B14F-4D97-AF65-F5344CB8AC3E}">
        <p14:creationId xmlns:p14="http://schemas.microsoft.com/office/powerpoint/2010/main" val="284264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DISCLAIMER</a:t>
            </a:r>
            <a:endParaRPr lang="en-US" b="1" dirty="0"/>
          </a:p>
        </p:txBody>
      </p:sp>
      <p:sp>
        <p:nvSpPr>
          <p:cNvPr id="3" name="Content Placeholder 2"/>
          <p:cNvSpPr>
            <a:spLocks noGrp="1"/>
          </p:cNvSpPr>
          <p:nvPr>
            <p:ph idx="1"/>
          </p:nvPr>
        </p:nvSpPr>
        <p:spPr/>
        <p:txBody>
          <a:bodyPr/>
          <a:lstStyle/>
          <a:p>
            <a:pPr marL="0" indent="0">
              <a:buNone/>
            </a:pPr>
            <a:r>
              <a:rPr lang="en-US" altLang="en-US" dirty="0"/>
              <a:t>This program or presentation is only a tool to assist you in managing your responsibility to maintain safe premises, practices, operations and equipment, and is not for the benefit of any other party.  The program or presentation does not cover all possible hazardous conditions or unsafe acts that may exist, and does not constitute legal advice.  For decisions regarding use of the practices suggested by this program or presentation, follow the advice of your own legal counsel.  Travelers disclaims all forms of warranties whatsoever, without limitation.  Implementation of any practices suggested by this program or presentation is at your sole discretion, and Travelers or its affiliates shall not be liable to any party for any damages whatsoever arising out of, or in connection with, the information provided or its use.  This material does not amend, or otherwise affect, the provisions or coverages of any insurance policy or bond issued by Travelers, nor is it a representation that coverage does or does not exist for any particular claim or loss under any such policy or bond.  Coverage depends on the facts and circumstances involved in the claim or loss, all applicable policy or bond provisions, and any applicable law.</a:t>
            </a:r>
          </a:p>
          <a:p>
            <a:pPr marL="0" indent="0">
              <a:buNone/>
            </a:pPr>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2</a:t>
            </a:fld>
            <a:endParaRPr lang="en-US" altLang="en-US"/>
          </a:p>
        </p:txBody>
      </p:sp>
    </p:spTree>
    <p:extLst>
      <p:ext uri="{BB962C8B-B14F-4D97-AF65-F5344CB8AC3E}">
        <p14:creationId xmlns:p14="http://schemas.microsoft.com/office/powerpoint/2010/main" val="2965301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Records Preservation - Examples</a:t>
            </a:r>
            <a:endParaRPr lang="en-US" dirty="0"/>
          </a:p>
        </p:txBody>
      </p:sp>
      <p:sp>
        <p:nvSpPr>
          <p:cNvPr id="3" name="Content Placeholder 2"/>
          <p:cNvSpPr>
            <a:spLocks noGrp="1"/>
          </p:cNvSpPr>
          <p:nvPr>
            <p:ph idx="1"/>
          </p:nvPr>
        </p:nvSpPr>
        <p:spPr>
          <a:xfrm>
            <a:off x="457200" y="1047750"/>
            <a:ext cx="3934496" cy="4525963"/>
          </a:xfrm>
        </p:spPr>
        <p:txBody>
          <a:bodyPr/>
          <a:lstStyle/>
          <a:p>
            <a:r>
              <a:rPr lang="en-US" altLang="en-US" dirty="0"/>
              <a:t>Contracts and amendments. </a:t>
            </a:r>
          </a:p>
          <a:p>
            <a:r>
              <a:rPr lang="en-US" altLang="en-US" dirty="0"/>
              <a:t>Significant conversations.</a:t>
            </a:r>
          </a:p>
          <a:p>
            <a:r>
              <a:rPr lang="en-US" altLang="en-US" dirty="0"/>
              <a:t>Meeting notes.</a:t>
            </a:r>
          </a:p>
          <a:p>
            <a:r>
              <a:rPr lang="en-US" altLang="en-US" dirty="0"/>
              <a:t>Phone log.</a:t>
            </a:r>
          </a:p>
          <a:p>
            <a:r>
              <a:rPr lang="en-US" altLang="en-US" dirty="0"/>
              <a:t>Reports and correspondence.</a:t>
            </a:r>
          </a:p>
          <a:p>
            <a:pPr>
              <a:lnSpc>
                <a:spcPct val="150000"/>
              </a:lnSpc>
            </a:pPr>
            <a:r>
              <a:rPr lang="en-US" altLang="en-US" dirty="0"/>
              <a:t>Advisory letters. </a:t>
            </a:r>
          </a:p>
          <a:p>
            <a:r>
              <a:rPr lang="en-US" altLang="en-US" dirty="0"/>
              <a:t>Shop drawing and change order </a:t>
            </a:r>
            <a:br>
              <a:rPr lang="en-US" altLang="en-US" dirty="0"/>
            </a:br>
            <a:r>
              <a:rPr lang="en-US" altLang="en-US" dirty="0"/>
              <a:t>logs.</a:t>
            </a:r>
          </a:p>
          <a:p>
            <a:r>
              <a:rPr lang="en-US" altLang="en-US" dirty="0"/>
              <a:t>Invoices.</a:t>
            </a:r>
          </a:p>
          <a:p>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20</a:t>
            </a:fld>
            <a:endParaRPr lang="en-US" altLang="en-US"/>
          </a:p>
        </p:txBody>
      </p:sp>
      <p:sp>
        <p:nvSpPr>
          <p:cNvPr id="5" name="Rectangle 4"/>
          <p:cNvSpPr/>
          <p:nvPr/>
        </p:nvSpPr>
        <p:spPr>
          <a:xfrm>
            <a:off x="5087152" y="948314"/>
            <a:ext cx="3644721" cy="3831818"/>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en-US" dirty="0"/>
              <a:t>Client approvals.</a:t>
            </a:r>
          </a:p>
          <a:p>
            <a:pPr marL="285750" indent="-285750">
              <a:lnSpc>
                <a:spcPct val="150000"/>
              </a:lnSpc>
              <a:buFont typeface="Arial" panose="020B0604020202020204" pitchFamily="34" charset="0"/>
              <a:buChar char="•"/>
            </a:pPr>
            <a:r>
              <a:rPr lang="en-US" altLang="en-US" dirty="0"/>
              <a:t>Product information.</a:t>
            </a:r>
          </a:p>
          <a:p>
            <a:pPr marL="285750" indent="-285750">
              <a:lnSpc>
                <a:spcPct val="150000"/>
              </a:lnSpc>
              <a:buFont typeface="Arial" panose="020B0604020202020204" pitchFamily="34" charset="0"/>
              <a:buChar char="•"/>
            </a:pPr>
            <a:r>
              <a:rPr lang="en-US" altLang="en-US" dirty="0"/>
              <a:t>Site visit reports.</a:t>
            </a:r>
          </a:p>
          <a:p>
            <a:pPr marL="285750" indent="-285750">
              <a:lnSpc>
                <a:spcPct val="150000"/>
              </a:lnSpc>
              <a:buFont typeface="Arial" panose="020B0604020202020204" pitchFamily="34" charset="0"/>
              <a:buChar char="•"/>
            </a:pPr>
            <a:r>
              <a:rPr lang="en-US" altLang="en-US" dirty="0"/>
              <a:t>Correspondence with the contractor and client.</a:t>
            </a:r>
          </a:p>
          <a:p>
            <a:pPr marL="285750" indent="-285750">
              <a:lnSpc>
                <a:spcPct val="150000"/>
              </a:lnSpc>
              <a:buFont typeface="Arial" panose="020B0604020202020204" pitchFamily="34" charset="0"/>
              <a:buChar char="•"/>
            </a:pPr>
            <a:r>
              <a:rPr lang="en-US" altLang="en-US" dirty="0"/>
              <a:t>Project completion documentation.</a:t>
            </a:r>
          </a:p>
          <a:p>
            <a:pPr marL="285750" indent="-285750">
              <a:lnSpc>
                <a:spcPct val="150000"/>
              </a:lnSpc>
              <a:buFont typeface="Arial" panose="020B0604020202020204" pitchFamily="34" charset="0"/>
              <a:buChar char="•"/>
            </a:pPr>
            <a:r>
              <a:rPr lang="en-US" altLang="en-US" dirty="0"/>
              <a:t>Photographs and video </a:t>
            </a:r>
          </a:p>
          <a:p>
            <a:pPr marL="285750" indent="-285750">
              <a:lnSpc>
                <a:spcPct val="150000"/>
              </a:lnSpc>
              <a:buFont typeface="Arial" panose="020B0604020202020204" pitchFamily="34" charset="0"/>
              <a:buChar char="•"/>
            </a:pPr>
            <a:r>
              <a:rPr lang="en-US" altLang="en-US" dirty="0"/>
              <a:t>RFIs</a:t>
            </a:r>
          </a:p>
        </p:txBody>
      </p:sp>
    </p:spTree>
    <p:extLst>
      <p:ext uri="{BB962C8B-B14F-4D97-AF65-F5344CB8AC3E}">
        <p14:creationId xmlns:p14="http://schemas.microsoft.com/office/powerpoint/2010/main" val="1283628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Crisis Management</a:t>
            </a:r>
            <a:endParaRPr lang="en-US" dirty="0"/>
          </a:p>
        </p:txBody>
      </p:sp>
      <p:sp>
        <p:nvSpPr>
          <p:cNvPr id="3" name="Content Placeholder 2"/>
          <p:cNvSpPr>
            <a:spLocks noGrp="1"/>
          </p:cNvSpPr>
          <p:nvPr>
            <p:ph idx="1"/>
          </p:nvPr>
        </p:nvSpPr>
        <p:spPr/>
        <p:txBody>
          <a:bodyPr/>
          <a:lstStyle/>
          <a:p>
            <a:r>
              <a:rPr lang="en-US" altLang="en-US" dirty="0"/>
              <a:t>Maintain a calm, positive attitude.</a:t>
            </a:r>
          </a:p>
          <a:p>
            <a:r>
              <a:rPr lang="en-US" altLang="en-US" dirty="0"/>
              <a:t>Do not admit liability or take responsibility.</a:t>
            </a:r>
          </a:p>
          <a:p>
            <a:r>
              <a:rPr lang="en-US" altLang="en-US" dirty="0"/>
              <a:t>Establish a media policy with a firm contact.</a:t>
            </a:r>
          </a:p>
          <a:p>
            <a:r>
              <a:rPr lang="en-US" altLang="en-US" dirty="0"/>
              <a:t>Seek objective opinion from third party.    </a:t>
            </a:r>
          </a:p>
          <a:p>
            <a:r>
              <a:rPr lang="en-US" altLang="en-US" dirty="0"/>
              <a:t>Notify your insurance representative immediately.</a:t>
            </a:r>
          </a:p>
          <a:p>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21</a:t>
            </a:fld>
            <a:endParaRPr lang="en-US" altLang="en-US"/>
          </a:p>
        </p:txBody>
      </p:sp>
    </p:spTree>
    <p:extLst>
      <p:ext uri="{BB962C8B-B14F-4D97-AF65-F5344CB8AC3E}">
        <p14:creationId xmlns:p14="http://schemas.microsoft.com/office/powerpoint/2010/main" val="241408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This concludes our presentation.  Please feel free to contact me with any additional questions.</a:t>
            </a:r>
          </a:p>
          <a:p>
            <a:pPr marL="0" indent="0">
              <a:buNone/>
            </a:pPr>
            <a:endParaRPr lang="en-US" dirty="0"/>
          </a:p>
          <a:p>
            <a:pPr marL="0" indent="0">
              <a:buNone/>
            </a:pPr>
            <a:r>
              <a:rPr lang="en-US" dirty="0" smtClean="0"/>
              <a:t>		Laura Guagliardo</a:t>
            </a:r>
          </a:p>
          <a:p>
            <a:pPr marL="0" indent="0">
              <a:buNone/>
            </a:pPr>
            <a:r>
              <a:rPr lang="en-US" dirty="0"/>
              <a:t>	</a:t>
            </a:r>
            <a:r>
              <a:rPr lang="en-US" dirty="0" smtClean="0"/>
              <a:t>	Travelers</a:t>
            </a:r>
          </a:p>
          <a:p>
            <a:pPr marL="0" indent="0">
              <a:buNone/>
            </a:pPr>
            <a:r>
              <a:rPr lang="en-US" dirty="0"/>
              <a:t>	</a:t>
            </a:r>
            <a:r>
              <a:rPr lang="en-US" dirty="0" smtClean="0"/>
              <a:t>	630-961-8167</a:t>
            </a:r>
          </a:p>
          <a:p>
            <a:pPr marL="0" indent="0">
              <a:buNone/>
            </a:pPr>
            <a:r>
              <a:rPr lang="en-US" dirty="0"/>
              <a:t>	</a:t>
            </a:r>
            <a:r>
              <a:rPr lang="en-US" dirty="0" smtClean="0"/>
              <a:t>	lguaglia@Travelers.com</a:t>
            </a:r>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22</a:t>
            </a:fld>
            <a:endParaRPr lang="en-US" altLang="en-US"/>
          </a:p>
        </p:txBody>
      </p:sp>
    </p:spTree>
    <p:extLst>
      <p:ext uri="{BB962C8B-B14F-4D97-AF65-F5344CB8AC3E}">
        <p14:creationId xmlns:p14="http://schemas.microsoft.com/office/powerpoint/2010/main" val="289849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Construction Services Phase</a:t>
            </a:r>
            <a:endParaRPr lang="en-US" dirty="0"/>
          </a:p>
        </p:txBody>
      </p:sp>
      <p:sp>
        <p:nvSpPr>
          <p:cNvPr id="3" name="Content Placeholder 2"/>
          <p:cNvSpPr>
            <a:spLocks noGrp="1"/>
          </p:cNvSpPr>
          <p:nvPr>
            <p:ph idx="1"/>
          </p:nvPr>
        </p:nvSpPr>
        <p:spPr>
          <a:xfrm>
            <a:off x="482958" y="983356"/>
            <a:ext cx="3548129" cy="4525963"/>
          </a:xfrm>
        </p:spPr>
        <p:txBody>
          <a:bodyPr/>
          <a:lstStyle/>
          <a:p>
            <a:r>
              <a:rPr lang="en-US" altLang="en-US" sz="2000" dirty="0"/>
              <a:t>Need for high level of risk awareness.</a:t>
            </a:r>
          </a:p>
          <a:p>
            <a:pPr lvl="1"/>
            <a:r>
              <a:rPr lang="en-US" altLang="en-US" sz="2000" dirty="0"/>
              <a:t>Phase where the “rubber hits the road.” </a:t>
            </a:r>
          </a:p>
          <a:p>
            <a:pPr lvl="1"/>
            <a:r>
              <a:rPr lang="en-US" altLang="en-US" sz="2000" dirty="0"/>
              <a:t>Most claims arise during the construction phase.</a:t>
            </a:r>
          </a:p>
          <a:p>
            <a:pPr lvl="1"/>
            <a:r>
              <a:rPr lang="en-US" altLang="en-US" sz="2000" dirty="0"/>
              <a:t>The designer has the least control and faces constantly changing conditions.</a:t>
            </a:r>
          </a:p>
          <a:p>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3</a:t>
            </a:fld>
            <a:endParaRPr lang="en-US" altLang="en-US"/>
          </a:p>
        </p:txBody>
      </p:sp>
      <p:pic>
        <p:nvPicPr>
          <p:cNvPr id="5"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38675" y="2554288"/>
            <a:ext cx="4038600" cy="2692400"/>
          </a:xfrm>
          <a:prstGeom prst="rect">
            <a:avLst/>
          </a:prstGeom>
        </p:spPr>
      </p:pic>
    </p:spTree>
    <p:extLst>
      <p:ext uri="{BB962C8B-B14F-4D97-AF65-F5344CB8AC3E}">
        <p14:creationId xmlns:p14="http://schemas.microsoft.com/office/powerpoint/2010/main" val="336379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19E3C56-D474-40ED-9B5F-1EC889A23C8E}" type="slidenum">
              <a:rPr lang="en-US" altLang="en-US" smtClean="0"/>
              <a:pPr/>
              <a:t>4</a:t>
            </a:fld>
            <a:endParaRPr lang="en-US" altLang="en-US"/>
          </a:p>
        </p:txBody>
      </p:sp>
      <p:sp>
        <p:nvSpPr>
          <p:cNvPr id="5" name="Rectangle 8"/>
          <p:cNvSpPr>
            <a:spLocks noGrp="1" noChangeArrowheads="1"/>
          </p:cNvSpPr>
          <p:nvPr>
            <p:ph idx="1"/>
          </p:nvPr>
        </p:nvSpPr>
        <p:spPr/>
        <p:txBody>
          <a:bodyPr/>
          <a:lstStyle/>
          <a:p>
            <a:r>
              <a:rPr lang="en-US" altLang="en-US"/>
              <a:t>Evaluate the project, owner and other parties.</a:t>
            </a:r>
          </a:p>
          <a:p>
            <a:r>
              <a:rPr lang="en-US" altLang="en-US"/>
              <a:t>Evaluate your firm’s resources and ability.</a:t>
            </a:r>
          </a:p>
          <a:p>
            <a:r>
              <a:rPr lang="en-US" altLang="en-US"/>
              <a:t>Negotiate fair and coordinated contract documents. </a:t>
            </a:r>
          </a:p>
          <a:p>
            <a:r>
              <a:rPr lang="en-US" altLang="en-US"/>
              <a:t>Manage the client’s expectations.</a:t>
            </a:r>
          </a:p>
          <a:p>
            <a:r>
              <a:rPr lang="en-US" altLang="en-US"/>
              <a:t>Establish your level of construction phase involvement. </a:t>
            </a:r>
          </a:p>
        </p:txBody>
      </p:sp>
      <p:sp>
        <p:nvSpPr>
          <p:cNvPr id="6" name="Rectangle 7"/>
          <p:cNvSpPr>
            <a:spLocks noGrp="1" noChangeArrowheads="1"/>
          </p:cNvSpPr>
          <p:nvPr>
            <p:ph type="title"/>
          </p:nvPr>
        </p:nvSpPr>
        <p:spPr/>
        <p:txBody>
          <a:bodyPr/>
          <a:lstStyle/>
          <a:p>
            <a:r>
              <a:rPr lang="en-US" altLang="en-US"/>
              <a:t>Pre-Construction Steps</a:t>
            </a:r>
          </a:p>
        </p:txBody>
      </p:sp>
    </p:spTree>
    <p:extLst>
      <p:ext uri="{BB962C8B-B14F-4D97-AF65-F5344CB8AC3E}">
        <p14:creationId xmlns:p14="http://schemas.microsoft.com/office/powerpoint/2010/main" val="414599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Purpose of the Site Visit</a:t>
            </a:r>
            <a:endParaRPr lang="en-US" dirty="0"/>
          </a:p>
        </p:txBody>
      </p:sp>
      <p:sp>
        <p:nvSpPr>
          <p:cNvPr id="3" name="Content Placeholder 2"/>
          <p:cNvSpPr>
            <a:spLocks noGrp="1"/>
          </p:cNvSpPr>
          <p:nvPr>
            <p:ph idx="1"/>
          </p:nvPr>
        </p:nvSpPr>
        <p:spPr>
          <a:xfrm>
            <a:off x="457200" y="1047750"/>
            <a:ext cx="3908738" cy="4525963"/>
          </a:xfrm>
        </p:spPr>
        <p:txBody>
          <a:bodyPr/>
          <a:lstStyle/>
          <a:p>
            <a:r>
              <a:rPr lang="en-US" altLang="en-US" dirty="0"/>
              <a:t>Determine the purpose of each visit.</a:t>
            </a:r>
          </a:p>
          <a:p>
            <a:r>
              <a:rPr lang="en-US" altLang="en-US" dirty="0"/>
              <a:t>Contract should specify frequency and timing of visits.   </a:t>
            </a:r>
          </a:p>
          <a:p>
            <a:r>
              <a:rPr lang="en-US" altLang="en-US" dirty="0"/>
              <a:t>If you do not have to be there – do not go.</a:t>
            </a:r>
          </a:p>
          <a:p>
            <a:r>
              <a:rPr lang="en-US" altLang="en-US" dirty="0"/>
              <a:t>Send appropriate person to the site.</a:t>
            </a:r>
          </a:p>
          <a:p>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5</a:t>
            </a:fld>
            <a:endParaRPr lang="en-US" altLang="en-US"/>
          </a:p>
        </p:txBody>
      </p:sp>
      <p:graphicFrame>
        <p:nvGraphicFramePr>
          <p:cNvPr id="5" name="Object 4"/>
          <p:cNvGraphicFramePr>
            <a:graphicFrameLocks noChangeAspect="1"/>
          </p:cNvGraphicFramePr>
          <p:nvPr/>
        </p:nvGraphicFramePr>
        <p:xfrm>
          <a:off x="4638675" y="2551113"/>
          <a:ext cx="4038600" cy="2700337"/>
        </p:xfrm>
        <a:graphic>
          <a:graphicData uri="http://schemas.openxmlformats.org/presentationml/2006/ole">
            <mc:AlternateContent xmlns:mc="http://schemas.openxmlformats.org/markup-compatibility/2006">
              <mc:Choice xmlns:v="urn:schemas-microsoft-com:vml" Requires="v">
                <p:oleObj spid="_x0000_s1032" name="Clip" r:id="rId3" imgW="4857143" imgH="3247619" progId="MS_ClipArt_Gallery.2">
                  <p:embed/>
                </p:oleObj>
              </mc:Choice>
              <mc:Fallback>
                <p:oleObj name="Clip" r:id="rId3" imgW="4857143" imgH="3247619" progId="MS_ClipArt_Gallery.2">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675" y="2551113"/>
                        <a:ext cx="403860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7773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Observation, Not Inspection</a:t>
            </a:r>
            <a:endParaRPr lang="en-US" dirty="0"/>
          </a:p>
        </p:txBody>
      </p:sp>
      <p:sp>
        <p:nvSpPr>
          <p:cNvPr id="3" name="Content Placeholder 2"/>
          <p:cNvSpPr>
            <a:spLocks noGrp="1"/>
          </p:cNvSpPr>
          <p:nvPr>
            <p:ph idx="1"/>
          </p:nvPr>
        </p:nvSpPr>
        <p:spPr>
          <a:xfrm>
            <a:off x="482958" y="1009113"/>
            <a:ext cx="4050405" cy="4525963"/>
          </a:xfrm>
        </p:spPr>
        <p:txBody>
          <a:bodyPr/>
          <a:lstStyle/>
          <a:p>
            <a:r>
              <a:rPr lang="en-US" altLang="en-US" dirty="0"/>
              <a:t>Check that construction is proceeding in conformance in general with plans.</a:t>
            </a:r>
          </a:p>
          <a:p>
            <a:r>
              <a:rPr lang="en-US" altLang="en-US" dirty="0"/>
              <a:t>It is impossible to guarantee the contractor’s performance.</a:t>
            </a:r>
          </a:p>
          <a:p>
            <a:r>
              <a:rPr lang="en-US" altLang="en-US" dirty="0"/>
              <a:t>“Inspection, supervision and oversight” suggests unwanted control of construction.</a:t>
            </a:r>
          </a:p>
          <a:p>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6</a:t>
            </a:fld>
            <a:endParaRPr lang="en-US" altLang="en-US"/>
          </a:p>
        </p:txBody>
      </p:sp>
      <p:pic>
        <p:nvPicPr>
          <p:cNvPr id="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38675" y="2554288"/>
            <a:ext cx="4038600" cy="2692400"/>
          </a:xfrm>
          <a:prstGeom prst="rect">
            <a:avLst/>
          </a:prstGeom>
        </p:spPr>
      </p:pic>
    </p:spTree>
    <p:extLst>
      <p:ext uri="{BB962C8B-B14F-4D97-AF65-F5344CB8AC3E}">
        <p14:creationId xmlns:p14="http://schemas.microsoft.com/office/powerpoint/2010/main" val="3321096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Documentation of the Site Visit</a:t>
            </a:r>
            <a:endParaRPr lang="en-US" dirty="0"/>
          </a:p>
        </p:txBody>
      </p:sp>
      <p:sp>
        <p:nvSpPr>
          <p:cNvPr id="3" name="Content Placeholder 2"/>
          <p:cNvSpPr>
            <a:spLocks noGrp="1"/>
          </p:cNvSpPr>
          <p:nvPr>
            <p:ph idx="1"/>
          </p:nvPr>
        </p:nvSpPr>
        <p:spPr/>
        <p:txBody>
          <a:bodyPr/>
          <a:lstStyle/>
          <a:p>
            <a:r>
              <a:rPr lang="en-US" altLang="en-US" dirty="0"/>
              <a:t>Develop a “to do” checklist for each site visit. </a:t>
            </a:r>
          </a:p>
          <a:p>
            <a:r>
              <a:rPr lang="en-US" altLang="en-US" dirty="0"/>
              <a:t>Prepare a written report promptly after each visit.</a:t>
            </a:r>
          </a:p>
          <a:p>
            <a:r>
              <a:rPr lang="en-US" altLang="en-US" dirty="0"/>
              <a:t>Avoid editorial comments. </a:t>
            </a:r>
          </a:p>
          <a:p>
            <a:r>
              <a:rPr lang="en-US" altLang="en-US" dirty="0"/>
              <a:t>Record factual observations and conditions.</a:t>
            </a:r>
          </a:p>
          <a:p>
            <a:r>
              <a:rPr lang="en-US" altLang="en-US" dirty="0"/>
              <a:t>If it gets heated, stay focused and keep it professional.</a:t>
            </a:r>
          </a:p>
          <a:p>
            <a:r>
              <a:rPr lang="en-US" altLang="en-US" dirty="0"/>
              <a:t>Photographing the job site is a good idea.</a:t>
            </a:r>
          </a:p>
          <a:p>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7</a:t>
            </a:fld>
            <a:endParaRPr lang="en-US" altLang="en-US"/>
          </a:p>
        </p:txBody>
      </p:sp>
    </p:spTree>
    <p:extLst>
      <p:ext uri="{BB962C8B-B14F-4D97-AF65-F5344CB8AC3E}">
        <p14:creationId xmlns:p14="http://schemas.microsoft.com/office/powerpoint/2010/main" val="239769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Rejection of Work</a:t>
            </a:r>
            <a:endParaRPr lang="en-US" dirty="0"/>
          </a:p>
        </p:txBody>
      </p:sp>
      <p:sp>
        <p:nvSpPr>
          <p:cNvPr id="3" name="Content Placeholder 2"/>
          <p:cNvSpPr>
            <a:spLocks noGrp="1"/>
          </p:cNvSpPr>
          <p:nvPr>
            <p:ph idx="1"/>
          </p:nvPr>
        </p:nvSpPr>
        <p:spPr>
          <a:xfrm>
            <a:off x="457200" y="1047750"/>
            <a:ext cx="3573887" cy="4525963"/>
          </a:xfrm>
        </p:spPr>
        <p:txBody>
          <a:bodyPr/>
          <a:lstStyle/>
          <a:p>
            <a:r>
              <a:rPr lang="en-US" altLang="en-US" dirty="0"/>
              <a:t>Never stop the work.    </a:t>
            </a:r>
          </a:p>
          <a:p>
            <a:r>
              <a:rPr lang="en-US" altLang="en-US" dirty="0"/>
              <a:t>Only the owner can ultimately accept work that differs from the contract documents.</a:t>
            </a:r>
          </a:p>
          <a:p>
            <a:r>
              <a:rPr lang="en-US" altLang="en-US" dirty="0"/>
              <a:t>Beware of advising on the means and methods of correcting defective work.</a:t>
            </a:r>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8</a:t>
            </a:fld>
            <a:endParaRPr lang="en-US" altLang="en-US"/>
          </a:p>
        </p:txBody>
      </p:sp>
      <p:graphicFrame>
        <p:nvGraphicFramePr>
          <p:cNvPr id="5" name="Object 4"/>
          <p:cNvGraphicFramePr>
            <a:graphicFrameLocks noChangeAspect="1"/>
          </p:cNvGraphicFramePr>
          <p:nvPr/>
        </p:nvGraphicFramePr>
        <p:xfrm>
          <a:off x="4638675" y="2551113"/>
          <a:ext cx="4038600" cy="2700337"/>
        </p:xfrm>
        <a:graphic>
          <a:graphicData uri="http://schemas.openxmlformats.org/presentationml/2006/ole">
            <mc:AlternateContent xmlns:mc="http://schemas.openxmlformats.org/markup-compatibility/2006">
              <mc:Choice xmlns:v="urn:schemas-microsoft-com:vml" Requires="v">
                <p:oleObj spid="_x0000_s3079" name="Clip" r:id="rId3" imgW="4857143" imgH="3247619" progId="MS_ClipArt_Gallery.2">
                  <p:embed/>
                </p:oleObj>
              </mc:Choice>
              <mc:Fallback>
                <p:oleObj name="Clip" r:id="rId3" imgW="4857143" imgH="3247619"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675" y="2551113"/>
                        <a:ext cx="403860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9580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Site Safety — Who’s Responsible?</a:t>
            </a:r>
            <a:endParaRPr lang="en-US" dirty="0"/>
          </a:p>
        </p:txBody>
      </p:sp>
      <p:sp>
        <p:nvSpPr>
          <p:cNvPr id="3" name="Content Placeholder 2"/>
          <p:cNvSpPr>
            <a:spLocks noGrp="1"/>
          </p:cNvSpPr>
          <p:nvPr>
            <p:ph idx="1"/>
          </p:nvPr>
        </p:nvSpPr>
        <p:spPr>
          <a:xfrm>
            <a:off x="4662152" y="1009113"/>
            <a:ext cx="4024647" cy="4525963"/>
          </a:xfrm>
        </p:spPr>
        <p:txBody>
          <a:bodyPr/>
          <a:lstStyle/>
          <a:p>
            <a:r>
              <a:rPr lang="en-US" altLang="en-US" dirty="0"/>
              <a:t>You have a duty to protect your own employees.</a:t>
            </a:r>
          </a:p>
          <a:p>
            <a:r>
              <a:rPr lang="en-US" altLang="en-US" dirty="0"/>
              <a:t>Your contract should clearly exclude responsibility for job site safety.</a:t>
            </a:r>
          </a:p>
          <a:p>
            <a:r>
              <a:rPr lang="en-US" altLang="en-US" dirty="0"/>
              <a:t>Do not venture beyond your contractual responsibilities because  your actions can create liability where none existed.</a:t>
            </a:r>
          </a:p>
          <a:p>
            <a:r>
              <a:rPr lang="en-US" altLang="en-US" dirty="0"/>
              <a:t>Keep accurate, complete and timely records of site visits.</a:t>
            </a:r>
          </a:p>
          <a:p>
            <a:pPr marL="0" indent="0">
              <a:buNone/>
            </a:pPr>
            <a:endParaRPr lang="en-US" dirty="0"/>
          </a:p>
        </p:txBody>
      </p:sp>
      <p:sp>
        <p:nvSpPr>
          <p:cNvPr id="4" name="Slide Number Placeholder 3"/>
          <p:cNvSpPr>
            <a:spLocks noGrp="1"/>
          </p:cNvSpPr>
          <p:nvPr>
            <p:ph type="sldNum" sz="quarter" idx="11"/>
          </p:nvPr>
        </p:nvSpPr>
        <p:spPr/>
        <p:txBody>
          <a:bodyPr/>
          <a:lstStyle/>
          <a:p>
            <a:fld id="{C19E3C56-D474-40ED-9B5F-1EC889A23C8E}" type="slidenum">
              <a:rPr lang="en-US" altLang="en-US" smtClean="0"/>
              <a:pPr/>
              <a:t>9</a:t>
            </a:fld>
            <a:endParaRPr lang="en-US" altLang="en-US"/>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4" y="2554288"/>
            <a:ext cx="4008416"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080606"/>
      </p:ext>
    </p:extLst>
  </p:cSld>
  <p:clrMapOvr>
    <a:masterClrMapping/>
  </p:clrMapOvr>
</p:sld>
</file>

<file path=ppt/theme/theme1.xml><?xml version="1.0" encoding="utf-8"?>
<a:theme xmlns:a="http://schemas.openxmlformats.org/drawingml/2006/main" name="TravelersTemplateWhite">
  <a:themeElements>
    <a:clrScheme name="">
      <a:dk1>
        <a:srgbClr val="080808"/>
      </a:dk1>
      <a:lt1>
        <a:srgbClr val="FFFFFF"/>
      </a:lt1>
      <a:dk2>
        <a:srgbClr val="5B6770"/>
      </a:dk2>
      <a:lt2>
        <a:srgbClr val="808080"/>
      </a:lt2>
      <a:accent1>
        <a:srgbClr val="E4E5E6"/>
      </a:accent1>
      <a:accent2>
        <a:srgbClr val="F50002"/>
      </a:accent2>
      <a:accent3>
        <a:srgbClr val="FFFFFF"/>
      </a:accent3>
      <a:accent4>
        <a:srgbClr val="060606"/>
      </a:accent4>
      <a:accent5>
        <a:srgbClr val="EFF0F0"/>
      </a:accent5>
      <a:accent6>
        <a:srgbClr val="DE0002"/>
      </a:accent6>
      <a:hlink>
        <a:srgbClr val="F50002"/>
      </a:hlink>
      <a:folHlink>
        <a:srgbClr val="6A737B"/>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5B6770"/>
        </a:dk1>
        <a:lt1>
          <a:srgbClr val="FFFFFF"/>
        </a:lt1>
        <a:dk2>
          <a:srgbClr val="5B6770"/>
        </a:dk2>
        <a:lt2>
          <a:srgbClr val="808080"/>
        </a:lt2>
        <a:accent1>
          <a:srgbClr val="BBE0E3"/>
        </a:accent1>
        <a:accent2>
          <a:srgbClr val="333399"/>
        </a:accent2>
        <a:accent3>
          <a:srgbClr val="FFFFFF"/>
        </a:accent3>
        <a:accent4>
          <a:srgbClr val="4C575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80808"/>
        </a:dk1>
        <a:lt1>
          <a:srgbClr val="FFFFFF"/>
        </a:lt1>
        <a:dk2>
          <a:srgbClr val="5B6770"/>
        </a:dk2>
        <a:lt2>
          <a:srgbClr val="808080"/>
        </a:lt2>
        <a:accent1>
          <a:srgbClr val="E4E5E6"/>
        </a:accent1>
        <a:accent2>
          <a:srgbClr val="F50002"/>
        </a:accent2>
        <a:accent3>
          <a:srgbClr val="FFFFFF"/>
        </a:accent3>
        <a:accent4>
          <a:srgbClr val="060606"/>
        </a:accent4>
        <a:accent5>
          <a:srgbClr val="EFF0F0"/>
        </a:accent5>
        <a:accent6>
          <a:srgbClr val="DE0002"/>
        </a:accent6>
        <a:hlink>
          <a:srgbClr val="009999"/>
        </a:hlink>
        <a:folHlink>
          <a:srgbClr val="6A737B"/>
        </a:folHlink>
      </a:clrScheme>
      <a:clrMap bg1="lt1" tx1="dk1" bg2="lt2" tx2="dk2" accent1="accent1" accent2="accent2" accent3="accent3" accent4="accent4" accent5="accent5" accent6="accent6" hlink="hlink" folHlink="folHlink"/>
    </a:extraClrScheme>
    <a:extraClrScheme>
      <a:clrScheme name="Office Theme 15">
        <a:dk1>
          <a:srgbClr val="080808"/>
        </a:dk1>
        <a:lt1>
          <a:srgbClr val="FFFFFF"/>
        </a:lt1>
        <a:dk2>
          <a:srgbClr val="5B6770"/>
        </a:dk2>
        <a:lt2>
          <a:srgbClr val="808080"/>
        </a:lt2>
        <a:accent1>
          <a:srgbClr val="B0B7BC"/>
        </a:accent1>
        <a:accent2>
          <a:srgbClr val="F50002"/>
        </a:accent2>
        <a:accent3>
          <a:srgbClr val="FFFFFF"/>
        </a:accent3>
        <a:accent4>
          <a:srgbClr val="060606"/>
        </a:accent4>
        <a:accent5>
          <a:srgbClr val="D4D8DA"/>
        </a:accent5>
        <a:accent6>
          <a:srgbClr val="DE0002"/>
        </a:accent6>
        <a:hlink>
          <a:srgbClr val="009999"/>
        </a:hlink>
        <a:folHlink>
          <a:srgbClr val="6A737B"/>
        </a:folHlink>
      </a:clrScheme>
      <a:clrMap bg1="lt1" tx1="dk1" bg2="lt2" tx2="dk2" accent1="accent1" accent2="accent2" accent3="accent3" accent4="accent4" accent5="accent5" accent6="accent6" hlink="hlink" folHlink="folHlink"/>
    </a:extraClrScheme>
    <a:extraClrScheme>
      <a:clrScheme name="Office Theme 16">
        <a:dk1>
          <a:srgbClr val="080808"/>
        </a:dk1>
        <a:lt1>
          <a:srgbClr val="FFFFFF"/>
        </a:lt1>
        <a:dk2>
          <a:srgbClr val="5B6770"/>
        </a:dk2>
        <a:lt2>
          <a:srgbClr val="808080"/>
        </a:lt2>
        <a:accent1>
          <a:srgbClr val="B0B7BC"/>
        </a:accent1>
        <a:accent2>
          <a:srgbClr val="F50002"/>
        </a:accent2>
        <a:accent3>
          <a:srgbClr val="FFFFFF"/>
        </a:accent3>
        <a:accent4>
          <a:srgbClr val="060606"/>
        </a:accent4>
        <a:accent5>
          <a:srgbClr val="D4D8DA"/>
        </a:accent5>
        <a:accent6>
          <a:srgbClr val="DE0002"/>
        </a:accent6>
        <a:hlink>
          <a:srgbClr val="F50002"/>
        </a:hlink>
        <a:folHlink>
          <a:srgbClr val="6A737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TravelersTemplateWhite</Template>
  <TotalTime>31</TotalTime>
  <Words>1166</Words>
  <Application>Microsoft Office PowerPoint</Application>
  <PresentationFormat>On-screen Show (4:3)</PresentationFormat>
  <Paragraphs>154</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TravelersTemplateWhite</vt:lpstr>
      <vt:lpstr>Clip</vt:lpstr>
      <vt:lpstr>Don’t Let Construction Administration Services Become a Claims Maker</vt:lpstr>
      <vt:lpstr>DISCLAIMER</vt:lpstr>
      <vt:lpstr>Construction Services Phase</vt:lpstr>
      <vt:lpstr>Pre-Construction Steps</vt:lpstr>
      <vt:lpstr>The Purpose of the Site Visit</vt:lpstr>
      <vt:lpstr>Observation, Not Inspection</vt:lpstr>
      <vt:lpstr>Documentation of the Site Visit</vt:lpstr>
      <vt:lpstr>Rejection of Work</vt:lpstr>
      <vt:lpstr>Site Safety — Who’s Responsible?</vt:lpstr>
      <vt:lpstr>Site Safety — Identify the Risk</vt:lpstr>
      <vt:lpstr>Site Safety</vt:lpstr>
      <vt:lpstr>Contractor Termination</vt:lpstr>
      <vt:lpstr>Voluntary Termination</vt:lpstr>
      <vt:lpstr>Shop Drawings &amp; Submittals</vt:lpstr>
      <vt:lpstr>Shop Drawings Procedures</vt:lpstr>
      <vt:lpstr>With Change Comes Risk</vt:lpstr>
      <vt:lpstr>Contractor Requests for Information</vt:lpstr>
      <vt:lpstr>Payment Certifications</vt:lpstr>
      <vt:lpstr>Documentation</vt:lpstr>
      <vt:lpstr>Records Preservation - Examples</vt:lpstr>
      <vt:lpstr>Crisis Management</vt:lpstr>
      <vt:lpstr>Questions?</vt:lpstr>
    </vt:vector>
  </TitlesOfParts>
  <Company>Travelers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in upper and lower case</dc:title>
  <dc:creator>Guagliardo,Laura L</dc:creator>
  <cp:lastModifiedBy>Guagliardo,Laura L</cp:lastModifiedBy>
  <cp:revision>6</cp:revision>
  <dcterms:created xsi:type="dcterms:W3CDTF">2016-02-23T15:12:52Z</dcterms:created>
  <dcterms:modified xsi:type="dcterms:W3CDTF">2016-03-15T13:02:50Z</dcterms:modified>
</cp:coreProperties>
</file>