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675" r:id="rId4"/>
  </p:sldMasterIdLst>
  <p:notesMasterIdLst>
    <p:notesMasterId r:id="rId66"/>
  </p:notesMasterIdLst>
  <p:sldIdLst>
    <p:sldId id="274" r:id="rId5"/>
    <p:sldId id="275" r:id="rId6"/>
    <p:sldId id="264" r:id="rId7"/>
    <p:sldId id="291" r:id="rId8"/>
    <p:sldId id="276" r:id="rId9"/>
    <p:sldId id="292" r:id="rId10"/>
    <p:sldId id="277" r:id="rId11"/>
    <p:sldId id="278" r:id="rId12"/>
    <p:sldId id="279" r:id="rId13"/>
    <p:sldId id="286" r:id="rId14"/>
    <p:sldId id="280" r:id="rId15"/>
    <p:sldId id="281" r:id="rId16"/>
    <p:sldId id="282" r:id="rId17"/>
    <p:sldId id="283" r:id="rId18"/>
    <p:sldId id="284" r:id="rId19"/>
    <p:sldId id="293" r:id="rId20"/>
    <p:sldId id="294" r:id="rId21"/>
    <p:sldId id="295" r:id="rId22"/>
    <p:sldId id="298" r:id="rId23"/>
    <p:sldId id="296" r:id="rId24"/>
    <p:sldId id="297" r:id="rId25"/>
    <p:sldId id="299" r:id="rId26"/>
    <p:sldId id="300" r:id="rId27"/>
    <p:sldId id="304" r:id="rId28"/>
    <p:sldId id="303" r:id="rId29"/>
    <p:sldId id="301" r:id="rId30"/>
    <p:sldId id="302" r:id="rId31"/>
    <p:sldId id="308" r:id="rId32"/>
    <p:sldId id="307" r:id="rId33"/>
    <p:sldId id="312" r:id="rId34"/>
    <p:sldId id="311" r:id="rId35"/>
    <p:sldId id="310" r:id="rId36"/>
    <p:sldId id="309" r:id="rId37"/>
    <p:sldId id="306" r:id="rId38"/>
    <p:sldId id="315" r:id="rId39"/>
    <p:sldId id="317" r:id="rId40"/>
    <p:sldId id="316" r:id="rId41"/>
    <p:sldId id="319" r:id="rId42"/>
    <p:sldId id="320" r:id="rId43"/>
    <p:sldId id="318" r:id="rId44"/>
    <p:sldId id="339" r:id="rId45"/>
    <p:sldId id="335" r:id="rId46"/>
    <p:sldId id="340" r:id="rId47"/>
    <p:sldId id="336" r:id="rId48"/>
    <p:sldId id="323" r:id="rId49"/>
    <p:sldId id="321" r:id="rId50"/>
    <p:sldId id="322" r:id="rId51"/>
    <p:sldId id="325" r:id="rId52"/>
    <p:sldId id="324" r:id="rId53"/>
    <p:sldId id="314" r:id="rId54"/>
    <p:sldId id="313" r:id="rId55"/>
    <p:sldId id="327" r:id="rId56"/>
    <p:sldId id="326" r:id="rId57"/>
    <p:sldId id="305" r:id="rId58"/>
    <p:sldId id="331" r:id="rId59"/>
    <p:sldId id="332" r:id="rId60"/>
    <p:sldId id="333" r:id="rId61"/>
    <p:sldId id="334" r:id="rId62"/>
    <p:sldId id="330" r:id="rId63"/>
    <p:sldId id="329" r:id="rId64"/>
    <p:sldId id="265" r:id="rId65"/>
  </p:sldIdLst>
  <p:sldSz cx="12192000" cy="6858000"/>
  <p:notesSz cx="7315200" cy="9601200"/>
  <p:defaultTextStyle>
    <a:defPPr>
      <a:defRPr lang="en-US"/>
    </a:defPPr>
    <a:lvl1pPr algn="l" defTabSz="650875" rtl="0" fontAlgn="base">
      <a:spcBef>
        <a:spcPct val="0"/>
      </a:spcBef>
      <a:spcAft>
        <a:spcPct val="0"/>
      </a:spcAft>
      <a:defRPr sz="2600" kern="1200">
        <a:solidFill>
          <a:schemeClr val="tx1"/>
        </a:solidFill>
        <a:latin typeface="Arial" charset="0"/>
        <a:ea typeface="ＭＳ Ｐゴシック" pitchFamily="-128" charset="-128"/>
        <a:cs typeface="+mn-cs"/>
      </a:defRPr>
    </a:lvl1pPr>
    <a:lvl2pPr marL="650875" indent="-193675" algn="l" defTabSz="650875" rtl="0" fontAlgn="base">
      <a:spcBef>
        <a:spcPct val="0"/>
      </a:spcBef>
      <a:spcAft>
        <a:spcPct val="0"/>
      </a:spcAft>
      <a:defRPr sz="2600" kern="1200">
        <a:solidFill>
          <a:schemeClr val="tx1"/>
        </a:solidFill>
        <a:latin typeface="Arial" charset="0"/>
        <a:ea typeface="ＭＳ Ｐゴシック" pitchFamily="-128" charset="-128"/>
        <a:cs typeface="+mn-cs"/>
      </a:defRPr>
    </a:lvl2pPr>
    <a:lvl3pPr marL="1301750" indent="-387350" algn="l" defTabSz="650875" rtl="0" fontAlgn="base">
      <a:spcBef>
        <a:spcPct val="0"/>
      </a:spcBef>
      <a:spcAft>
        <a:spcPct val="0"/>
      </a:spcAft>
      <a:defRPr sz="2600" kern="1200">
        <a:solidFill>
          <a:schemeClr val="tx1"/>
        </a:solidFill>
        <a:latin typeface="Arial" charset="0"/>
        <a:ea typeface="ＭＳ Ｐゴシック" pitchFamily="-128" charset="-128"/>
        <a:cs typeface="+mn-cs"/>
      </a:defRPr>
    </a:lvl3pPr>
    <a:lvl4pPr marL="1952625" indent="-581025" algn="l" defTabSz="650875" rtl="0" fontAlgn="base">
      <a:spcBef>
        <a:spcPct val="0"/>
      </a:spcBef>
      <a:spcAft>
        <a:spcPct val="0"/>
      </a:spcAft>
      <a:defRPr sz="2600" kern="1200">
        <a:solidFill>
          <a:schemeClr val="tx1"/>
        </a:solidFill>
        <a:latin typeface="Arial" charset="0"/>
        <a:ea typeface="ＭＳ Ｐゴシック" pitchFamily="-128" charset="-128"/>
        <a:cs typeface="+mn-cs"/>
      </a:defRPr>
    </a:lvl4pPr>
    <a:lvl5pPr marL="2603500" indent="-774700" algn="l" defTabSz="650875" rtl="0" fontAlgn="base">
      <a:spcBef>
        <a:spcPct val="0"/>
      </a:spcBef>
      <a:spcAft>
        <a:spcPct val="0"/>
      </a:spcAft>
      <a:defRPr sz="2600" kern="1200">
        <a:solidFill>
          <a:schemeClr val="tx1"/>
        </a:solidFill>
        <a:latin typeface="Arial" charset="0"/>
        <a:ea typeface="ＭＳ Ｐゴシック" pitchFamily="-128" charset="-128"/>
        <a:cs typeface="+mn-cs"/>
      </a:defRPr>
    </a:lvl5pPr>
    <a:lvl6pPr marL="2286000" algn="l" defTabSz="914400" rtl="0" eaLnBrk="1" latinLnBrk="0" hangingPunct="1">
      <a:defRPr sz="2600" kern="1200">
        <a:solidFill>
          <a:schemeClr val="tx1"/>
        </a:solidFill>
        <a:latin typeface="Arial" charset="0"/>
        <a:ea typeface="ＭＳ Ｐゴシック" pitchFamily="-128" charset="-128"/>
        <a:cs typeface="+mn-cs"/>
      </a:defRPr>
    </a:lvl6pPr>
    <a:lvl7pPr marL="2743200" algn="l" defTabSz="914400" rtl="0" eaLnBrk="1" latinLnBrk="0" hangingPunct="1">
      <a:defRPr sz="2600" kern="1200">
        <a:solidFill>
          <a:schemeClr val="tx1"/>
        </a:solidFill>
        <a:latin typeface="Arial" charset="0"/>
        <a:ea typeface="ＭＳ Ｐゴシック" pitchFamily="-128" charset="-128"/>
        <a:cs typeface="+mn-cs"/>
      </a:defRPr>
    </a:lvl7pPr>
    <a:lvl8pPr marL="3200400" algn="l" defTabSz="914400" rtl="0" eaLnBrk="1" latinLnBrk="0" hangingPunct="1">
      <a:defRPr sz="2600" kern="1200">
        <a:solidFill>
          <a:schemeClr val="tx1"/>
        </a:solidFill>
        <a:latin typeface="Arial" charset="0"/>
        <a:ea typeface="ＭＳ Ｐゴシック" pitchFamily="-128" charset="-128"/>
        <a:cs typeface="+mn-cs"/>
      </a:defRPr>
    </a:lvl8pPr>
    <a:lvl9pPr marL="3657600" algn="l" defTabSz="914400" rtl="0" eaLnBrk="1" latinLnBrk="0" hangingPunct="1">
      <a:defRPr sz="2600" kern="1200">
        <a:solidFill>
          <a:schemeClr val="tx1"/>
        </a:solidFill>
        <a:latin typeface="Arial" charset="0"/>
        <a:ea typeface="ＭＳ Ｐゴシック" pitchFamily="-128" charset="-128"/>
        <a:cs typeface="+mn-cs"/>
      </a:defRPr>
    </a:lvl9pPr>
  </p:defaultTextStyle>
  <p:extLst>
    <p:ext uri="{EFAFB233-063F-42B5-8137-9DF3F51BA10A}">
      <p15:sldGuideLst xmlns:p15="http://schemas.microsoft.com/office/powerpoint/2012/main">
        <p15:guide id="1" orient="horz" pos="4935" userDrawn="1">
          <p15:clr>
            <a:srgbClr val="A4A3A4"/>
          </p15:clr>
        </p15:guide>
        <p15:guide id="2" pos="87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CBAF"/>
    <a:srgbClr val="84BD00"/>
    <a:srgbClr val="003A70"/>
    <a:srgbClr val="85B6F4"/>
    <a:srgbClr val="0D2654"/>
    <a:srgbClr val="535353"/>
    <a:srgbClr val="FFFFFF"/>
    <a:srgbClr val="262626"/>
    <a:srgbClr val="DEDEDE"/>
    <a:srgbClr val="2424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5" autoAdjust="0"/>
    <p:restoredTop sz="94598" autoAdjust="0"/>
  </p:normalViewPr>
  <p:slideViewPr>
    <p:cSldViewPr snapToGrid="0" snapToObjects="1">
      <p:cViewPr varScale="1">
        <p:scale>
          <a:sx n="62" d="100"/>
          <a:sy n="62" d="100"/>
        </p:scale>
        <p:origin x="996" y="56"/>
      </p:cViewPr>
      <p:guideLst>
        <p:guide orient="horz" pos="4935"/>
        <p:guide pos="874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22.xml" Id="rId26" /><Relationship Type="http://schemas.openxmlformats.org/officeDocument/2006/relationships/slide" Target="slides/slide17.xml" Id="rId21" /><Relationship Type="http://schemas.openxmlformats.org/officeDocument/2006/relationships/slide" Target="slides/slide38.xml" Id="rId42" /><Relationship Type="http://schemas.openxmlformats.org/officeDocument/2006/relationships/slide" Target="slides/slide43.xml" Id="rId47" /><Relationship Type="http://schemas.openxmlformats.org/officeDocument/2006/relationships/slide" Target="slides/slide59.xml" Id="rId63" /><Relationship Type="http://schemas.openxmlformats.org/officeDocument/2006/relationships/viewProps" Target="viewProps.xml" Id="rId68" /><Relationship Type="http://schemas.openxmlformats.org/officeDocument/2006/relationships/slide" Target="slides/slide3.xml" Id="rId7" /><Relationship Type="http://schemas.openxmlformats.org/officeDocument/2006/relationships/slide" Target="slides/slide12.xml" Id="rId16" /><Relationship Type="http://schemas.openxmlformats.org/officeDocument/2006/relationships/slide" Target="slides/slide25.xml" Id="rId29"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28.xml" Id="rId32" /><Relationship Type="http://schemas.openxmlformats.org/officeDocument/2006/relationships/slide" Target="slides/slide33.xml" Id="rId37" /><Relationship Type="http://schemas.openxmlformats.org/officeDocument/2006/relationships/slide" Target="slides/slide36.xml" Id="rId40" /><Relationship Type="http://schemas.openxmlformats.org/officeDocument/2006/relationships/slide" Target="slides/slide41.xml" Id="rId45" /><Relationship Type="http://schemas.openxmlformats.org/officeDocument/2006/relationships/slide" Target="slides/slide49.xml" Id="rId53" /><Relationship Type="http://schemas.openxmlformats.org/officeDocument/2006/relationships/slide" Target="slides/slide54.xml" Id="rId58" /><Relationship Type="http://schemas.openxmlformats.org/officeDocument/2006/relationships/notesMaster" Target="notesMasters/notesMaster1.xml" Id="rId66" /><Relationship Type="http://schemas.openxmlformats.org/officeDocument/2006/relationships/slide" Target="slides/slide1.xml" Id="rId5" /><Relationship Type="http://schemas.openxmlformats.org/officeDocument/2006/relationships/slide" Target="slides/slide57.xml" Id="rId61" /><Relationship Type="http://schemas.openxmlformats.org/officeDocument/2006/relationships/slide" Target="slides/slide15.xml" Id="rId1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slide" Target="slides/slide31.xml" Id="rId35" /><Relationship Type="http://schemas.openxmlformats.org/officeDocument/2006/relationships/slide" Target="slides/slide39.xml" Id="rId43" /><Relationship Type="http://schemas.openxmlformats.org/officeDocument/2006/relationships/slide" Target="slides/slide44.xml" Id="rId48" /><Relationship Type="http://schemas.openxmlformats.org/officeDocument/2006/relationships/slide" Target="slides/slide52.xml" Id="rId56" /><Relationship Type="http://schemas.openxmlformats.org/officeDocument/2006/relationships/slide" Target="slides/slide60.xml" Id="rId64" /><Relationship Type="http://schemas.openxmlformats.org/officeDocument/2006/relationships/theme" Target="theme/theme1.xml" Id="rId69" /><Relationship Type="http://schemas.openxmlformats.org/officeDocument/2006/relationships/slide" Target="slides/slide4.xml" Id="rId8" /><Relationship Type="http://schemas.openxmlformats.org/officeDocument/2006/relationships/slide" Target="slides/slide47.xml" Id="rId51"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slide" Target="slides/slide29.xml" Id="rId33" /><Relationship Type="http://schemas.openxmlformats.org/officeDocument/2006/relationships/slide" Target="slides/slide34.xml" Id="rId38" /><Relationship Type="http://schemas.openxmlformats.org/officeDocument/2006/relationships/slide" Target="slides/slide42.xml" Id="rId46" /><Relationship Type="http://schemas.openxmlformats.org/officeDocument/2006/relationships/slide" Target="slides/slide55.xml" Id="rId59" /><Relationship Type="http://schemas.openxmlformats.org/officeDocument/2006/relationships/presProps" Target="presProps.xml" Id="rId67" /><Relationship Type="http://schemas.openxmlformats.org/officeDocument/2006/relationships/slide" Target="slides/slide16.xml" Id="rId20" /><Relationship Type="http://schemas.openxmlformats.org/officeDocument/2006/relationships/slide" Target="slides/slide37.xml" Id="rId41" /><Relationship Type="http://schemas.openxmlformats.org/officeDocument/2006/relationships/slide" Target="slides/slide50.xml" Id="rId54" /><Relationship Type="http://schemas.openxmlformats.org/officeDocument/2006/relationships/slide" Target="slides/slide58.xml" Id="rId62" /><Relationship Type="http://schemas.openxmlformats.org/officeDocument/2006/relationships/tableStyles" Target="tableStyles.xml" Id="rId70" /><Relationship Type="http://schemas.openxmlformats.org/officeDocument/2006/relationships/slide" Target="slides/slide2.xml" Id="rId6"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slide" Target="slides/slide32.xml" Id="rId36" /><Relationship Type="http://schemas.openxmlformats.org/officeDocument/2006/relationships/slide" Target="slides/slide45.xml" Id="rId49" /><Relationship Type="http://schemas.openxmlformats.org/officeDocument/2006/relationships/slide" Target="slides/slide53.xml" Id="rId57" /><Relationship Type="http://schemas.openxmlformats.org/officeDocument/2006/relationships/slide" Target="slides/slide6.xml" Id="rId10" /><Relationship Type="http://schemas.openxmlformats.org/officeDocument/2006/relationships/slide" Target="slides/slide27.xml" Id="rId31" /><Relationship Type="http://schemas.openxmlformats.org/officeDocument/2006/relationships/slide" Target="slides/slide40.xml" Id="rId44" /><Relationship Type="http://schemas.openxmlformats.org/officeDocument/2006/relationships/slide" Target="slides/slide48.xml" Id="rId52" /><Relationship Type="http://schemas.openxmlformats.org/officeDocument/2006/relationships/slide" Target="slides/slide56.xml" Id="rId60" /><Relationship Type="http://schemas.openxmlformats.org/officeDocument/2006/relationships/slide" Target="slides/slide61.xml" Id="rId65"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35.xml" Id="rId39" /><Relationship Type="http://schemas.openxmlformats.org/officeDocument/2006/relationships/slide" Target="slides/slide30.xml" Id="rId34" /><Relationship Type="http://schemas.openxmlformats.org/officeDocument/2006/relationships/slide" Target="slides/slide46.xml" Id="rId50" /><Relationship Type="http://schemas.openxmlformats.org/officeDocument/2006/relationships/slide" Target="slides/slide51.xml" Id="rId55"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a:defRPr sz="1300"/>
            </a:lvl1pPr>
          </a:lstStyle>
          <a:p>
            <a:endParaRPr lang="en-US"/>
          </a:p>
        </p:txBody>
      </p:sp>
      <p:sp>
        <p:nvSpPr>
          <p:cNvPr id="3" name="Date Placeholder 2"/>
          <p:cNvSpPr>
            <a:spLocks noGrp="1"/>
          </p:cNvSpPr>
          <p:nvPr>
            <p:ph type="dt" idx="1"/>
          </p:nvPr>
        </p:nvSpPr>
        <p:spPr>
          <a:xfrm>
            <a:off x="4144011"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lvl1pPr>
          </a:lstStyle>
          <a:p>
            <a:fld id="{F8BDC8B2-F52A-48DE-91F6-D76696EB9BB0}" type="datetime1">
              <a:rPr lang="en-US"/>
              <a:pPr/>
              <a:t>4/1/2022</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wrap="square" lIns="96661" tIns="48331" rIns="96661" bIns="48331"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8918"/>
            <a:ext cx="3169920" cy="480060"/>
          </a:xfrm>
          <a:prstGeom prst="rect">
            <a:avLst/>
          </a:prstGeom>
        </p:spPr>
        <p:txBody>
          <a:bodyPr vert="horz" wrap="square" lIns="96661" tIns="48331" rIns="96661" bIns="48331" numCol="1" anchor="b" anchorCtr="0" compatLnSpc="1">
            <a:prstTxWarp prst="textNoShape">
              <a:avLst/>
            </a:prstTxWarp>
          </a:bodyPr>
          <a:lstStyle>
            <a:lvl1pPr>
              <a:defRPr sz="1300"/>
            </a:lvl1pPr>
          </a:lstStyle>
          <a:p>
            <a:endParaRPr lang="en-US"/>
          </a:p>
        </p:txBody>
      </p:sp>
      <p:sp>
        <p:nvSpPr>
          <p:cNvPr id="7" name="Slide Number Placeholder 6"/>
          <p:cNvSpPr>
            <a:spLocks noGrp="1"/>
          </p:cNvSpPr>
          <p:nvPr>
            <p:ph type="sldNum" sz="quarter" idx="5"/>
          </p:nvPr>
        </p:nvSpPr>
        <p:spPr>
          <a:xfrm>
            <a:off x="4144011" y="9118918"/>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fld id="{3D438451-426B-4B2D-8377-B6B4CF40C137}"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a="http://schemas.openxmlformats.org/drawingml/2006/main" xmlns:r="http://schemas.openxmlformats.org/officeDocument/2006/relationships" xmlns:p="http://schemas.openxmlformats.org/presentationml/2006/main" showMasterSp="0" preserve="1" userDrawn="1">
  <p:cSld name="1_Title Slide - Solid">
    <p:spTree>
      <p:nvGrpSpPr>
        <p:cNvPr id="1" name=""/>
        <p:cNvGrpSpPr/>
        <p:nvPr/>
      </p:nvGrpSpPr>
      <p:grpSpPr>
        <a:xfrm>
          <a:off x="0" y="0"/>
          <a:ext cx="0" cy="0"/>
          <a:chOff x="0" y="0"/>
          <a:chExt cx="0" cy="0"/>
        </a:xfrm>
      </p:grpSpPr>
      <p:sp>
        <p:nvSpPr>
          <p:cNvPr id="28698" name="Rectangle 26"/>
          <p:cNvSpPr>
            <a:spLocks noChangeArrowheads="1"/>
          </p:cNvSpPr>
          <p:nvPr userDrawn="1"/>
        </p:nvSpPr>
        <p:spPr bwMode="auto">
          <a:xfrm>
            <a:off x="0" y="1"/>
            <a:ext cx="12194117" cy="6118083"/>
          </a:xfrm>
          <a:prstGeom prst="rect">
            <a:avLst/>
          </a:prstGeom>
          <a:solidFill>
            <a:srgbClr val="003A70"/>
          </a:solidFill>
          <a:ln w="9525">
            <a:noFill/>
            <a:miter lim="800000"/>
            <a:headEnd/>
            <a:tailEnd/>
          </a:ln>
          <a:effectLst/>
        </p:spPr>
        <p:txBody>
          <a:bodyPr wrap="none" anchor="ctr"/>
          <a:lstStyle/>
          <a:p>
            <a:endParaRPr lang="en-US" sz="2600"/>
          </a:p>
        </p:txBody>
      </p:sp>
      <p:sp>
        <p:nvSpPr>
          <p:cNvPr id="28699" name="Rectangle 27"/>
          <p:cNvSpPr>
            <a:spLocks noGrp="1" noChangeArrowheads="1"/>
          </p:cNvSpPr>
          <p:nvPr>
            <p:ph type="ctrTitle" hasCustomPrompt="1"/>
          </p:nvPr>
        </p:nvSpPr>
        <p:spPr>
          <a:xfrm>
            <a:off x="914400" y="1646030"/>
            <a:ext cx="7467600" cy="1424365"/>
          </a:xfrm>
          <a:prstGeom prst="rect">
            <a:avLst/>
          </a:prstGeom>
        </p:spPr>
        <p:txBody>
          <a:bodyPr wrap="none" lIns="0" tIns="0" rIns="0" bIns="0" anchor="b" anchorCtr="0"/>
          <a:lstStyle>
            <a:lvl1pPr algn="l">
              <a:defRPr sz="3600" smtClean="0">
                <a:solidFill>
                  <a:schemeClr val="tx1"/>
                </a:solidFill>
                <a:ea typeface="ＭＳ Ｐゴシック" pitchFamily="-128" charset="-128"/>
              </a:defRPr>
            </a:lvl1pPr>
          </a:lstStyle>
          <a:p>
            <a:r>
              <a:rPr lang="en-US" dirty="0"/>
              <a:t>Presentation Title</a:t>
            </a:r>
          </a:p>
        </p:txBody>
      </p:sp>
      <p:sp>
        <p:nvSpPr>
          <p:cNvPr id="28701" name="Rectangle 29"/>
          <p:cNvSpPr>
            <a:spLocks noGrp="1" noChangeArrowheads="1"/>
          </p:cNvSpPr>
          <p:nvPr>
            <p:ph type="subTitle" idx="1" hasCustomPrompt="1"/>
          </p:nvPr>
        </p:nvSpPr>
        <p:spPr>
          <a:xfrm>
            <a:off x="914400" y="3176820"/>
            <a:ext cx="7467600" cy="500439"/>
          </a:xfrm>
        </p:spPr>
        <p:txBody>
          <a:bodyPr lIns="0" tIns="0" rIns="0" bIns="0"/>
          <a:lstStyle>
            <a:lvl1pPr marL="0" indent="0" algn="l">
              <a:buFont typeface="Arial" charset="0"/>
              <a:buNone/>
              <a:defRPr smtClean="0">
                <a:solidFill>
                  <a:schemeClr val="tx1"/>
                </a:solidFill>
                <a:ea typeface="ＭＳ Ｐゴシック" pitchFamily="-128" charset="-128"/>
              </a:defRPr>
            </a:lvl1pPr>
          </a:lstStyle>
          <a:p>
            <a:r>
              <a:rPr lang="en-US" dirty="0"/>
              <a:t>Subhead details</a:t>
            </a:r>
          </a:p>
        </p:txBody>
      </p:sp>
      <p:pic>
        <p:nvPicPr>
          <p:cNvPr id="4" name="Picture 3">
            <a:extLst>
              <a:ext uri="{FF2B5EF4-FFF2-40B4-BE49-F238E27FC236}">
                <a16:creationId xmlns:a16="http://schemas.microsoft.com/office/drawing/2014/main" id="{6D4BC332-D504-4DBB-9083-BFD6157B7E63}"/>
              </a:ext>
            </a:extLst>
          </p:cNvPr>
          <p:cNvPicPr>
            <a:picLocks noChangeAspect="1"/>
          </p:cNvPicPr>
          <p:nvPr userDrawn="1"/>
        </p:nvPicPr>
        <p:blipFill>
          <a:blip r:embed="rId2"/>
          <a:srcRect/>
          <a:stretch/>
        </p:blipFill>
        <p:spPr>
          <a:xfrm>
            <a:off x="952489" y="700140"/>
            <a:ext cx="2552711" cy="714758"/>
          </a:xfrm>
          <a:prstGeom prst="rect">
            <a:avLst/>
          </a:prstGeom>
        </p:spPr>
      </p:pic>
      <p:cxnSp>
        <p:nvCxnSpPr>
          <p:cNvPr id="16" name="Straight Connector 15">
            <a:extLst>
              <a:ext uri="{FF2B5EF4-FFF2-40B4-BE49-F238E27FC236}">
                <a16:creationId xmlns:a16="http://schemas.microsoft.com/office/drawing/2014/main" id="{828DB921-717A-46EC-9F5F-2B851DC76D78}"/>
              </a:ext>
            </a:extLst>
          </p:cNvPr>
          <p:cNvCxnSpPr>
            <a:cxnSpLocks/>
          </p:cNvCxnSpPr>
          <p:nvPr userDrawn="1"/>
        </p:nvCxnSpPr>
        <p:spPr>
          <a:xfrm>
            <a:off x="0" y="6127750"/>
            <a:ext cx="12192000" cy="0"/>
          </a:xfrm>
          <a:prstGeom prst="line">
            <a:avLst/>
          </a:prstGeom>
          <a:ln w="25400">
            <a:solidFill>
              <a:srgbClr val="84BD00"/>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765F2844-4303-42C1-AC00-24A8C8752790}"/>
              </a:ext>
            </a:extLst>
          </p:cNvPr>
          <p:cNvSpPr txBox="1"/>
          <p:nvPr userDrawn="1"/>
        </p:nvSpPr>
        <p:spPr>
          <a:xfrm>
            <a:off x="8686800" y="6127750"/>
            <a:ext cx="2895600" cy="730250"/>
          </a:xfrm>
          <a:prstGeom prst="rect">
            <a:avLst/>
          </a:prstGeom>
          <a:noFill/>
        </p:spPr>
        <p:txBody>
          <a:bodyPr wrap="square" rtlCol="0" anchor="ctr" anchorCtr="0">
            <a:noAutofit/>
          </a:bodyPr>
          <a:lstStyle/>
          <a:p>
            <a:pPr marL="0" marR="0" lvl="0" indent="0" algn="r" defTabSz="650875" rtl="0" eaLnBrk="1" fontAlgn="base" latinLnBrk="0" hangingPunct="1">
              <a:lnSpc>
                <a:spcPct val="100000"/>
              </a:lnSpc>
              <a:spcBef>
                <a:spcPct val="0"/>
              </a:spcBef>
              <a:spcAft>
                <a:spcPct val="0"/>
              </a:spcAft>
              <a:buClrTx/>
              <a:buSzTx/>
              <a:buFontTx/>
              <a:buNone/>
              <a:tabLst/>
              <a:defRPr/>
            </a:pPr>
            <a:r>
              <a:rPr lang="en-US" sz="1200" dirty="0">
                <a:solidFill>
                  <a:schemeClr val="bg1">
                    <a:lumMod val="75000"/>
                    <a:lumOff val="25000"/>
                  </a:schemeClr>
                </a:solidFill>
              </a:rPr>
              <a:t>dykema.com</a:t>
            </a:r>
          </a:p>
        </p:txBody>
      </p:sp>
      <p:sp>
        <p:nvSpPr>
          <p:cNvPr id="19" name="TextBox 18">
            <a:extLst>
              <a:ext uri="{FF2B5EF4-FFF2-40B4-BE49-F238E27FC236}">
                <a16:creationId xmlns:a16="http://schemas.microsoft.com/office/drawing/2014/main" id="{B868F84C-2BC4-448A-94CC-52E019BCA1FB}"/>
              </a:ext>
            </a:extLst>
          </p:cNvPr>
          <p:cNvSpPr txBox="1"/>
          <p:nvPr userDrawn="1"/>
        </p:nvSpPr>
        <p:spPr>
          <a:xfrm>
            <a:off x="914400" y="6118084"/>
            <a:ext cx="6541770" cy="730250"/>
          </a:xfrm>
          <a:prstGeom prst="rect">
            <a:avLst/>
          </a:prstGeom>
          <a:noFill/>
        </p:spPr>
        <p:txBody>
          <a:bodyPr wrap="square" rtlCol="0" anchor="ctr" anchorCtr="0">
            <a:noAutofit/>
          </a:bodyPr>
          <a:lstStyle/>
          <a:p>
            <a:pPr marL="0" marR="0" lvl="0" indent="0" algn="l" defTabSz="650875" rtl="0" eaLnBrk="1" fontAlgn="base" latinLnBrk="0" hangingPunct="1">
              <a:lnSpc>
                <a:spcPct val="100000"/>
              </a:lnSpc>
              <a:spcBef>
                <a:spcPct val="0"/>
              </a:spcBef>
              <a:spcAft>
                <a:spcPct val="0"/>
              </a:spcAft>
              <a:buClrTx/>
              <a:buSzTx/>
              <a:buFontTx/>
              <a:buNone/>
              <a:tabLst/>
              <a:defRPr/>
            </a:pPr>
            <a:r>
              <a:rPr lang="en-US" sz="1100" dirty="0">
                <a:solidFill>
                  <a:schemeClr val="bg1">
                    <a:lumMod val="75000"/>
                    <a:lumOff val="25000"/>
                  </a:schemeClr>
                </a:solidFill>
              </a:rPr>
              <a:t>California  </a:t>
            </a:r>
            <a:r>
              <a:rPr lang="en-US" sz="1000" baseline="14000" dirty="0">
                <a:solidFill>
                  <a:srgbClr val="84BD00"/>
                </a:solidFill>
                <a:latin typeface="Wingdings" panose="05000000000000000000" pitchFamily="2" charset="2"/>
              </a:rPr>
              <a:t>n</a:t>
            </a:r>
            <a:r>
              <a:rPr lang="en-US" sz="1100" dirty="0">
                <a:solidFill>
                  <a:schemeClr val="bg1">
                    <a:lumMod val="75000"/>
                    <a:lumOff val="25000"/>
                  </a:schemeClr>
                </a:solidFill>
              </a:rPr>
              <a:t>  Illinois  </a:t>
            </a:r>
            <a:r>
              <a:rPr lang="en-US" sz="1100" baseline="14000" dirty="0">
                <a:solidFill>
                  <a:srgbClr val="84BD00"/>
                </a:solidFill>
                <a:latin typeface="Wingdings" panose="05000000000000000000" pitchFamily="2" charset="2"/>
              </a:rPr>
              <a:t>n</a:t>
            </a:r>
            <a:r>
              <a:rPr lang="en-US" sz="1100" dirty="0">
                <a:solidFill>
                  <a:schemeClr val="bg1">
                    <a:lumMod val="75000"/>
                    <a:lumOff val="25000"/>
                  </a:schemeClr>
                </a:solidFill>
              </a:rPr>
              <a:t> Michigan  </a:t>
            </a:r>
            <a:r>
              <a:rPr lang="en-US" sz="1100" baseline="14000" dirty="0">
                <a:solidFill>
                  <a:srgbClr val="84BD00"/>
                </a:solidFill>
                <a:latin typeface="Wingdings" panose="05000000000000000000" pitchFamily="2" charset="2"/>
              </a:rPr>
              <a:t>n</a:t>
            </a:r>
            <a:r>
              <a:rPr lang="en-US" sz="1100" dirty="0">
                <a:solidFill>
                  <a:schemeClr val="bg1">
                    <a:lumMod val="75000"/>
                    <a:lumOff val="25000"/>
                  </a:schemeClr>
                </a:solidFill>
              </a:rPr>
              <a:t> Minnesota  </a:t>
            </a:r>
            <a:r>
              <a:rPr lang="en-US" sz="1100" baseline="14000" dirty="0">
                <a:solidFill>
                  <a:srgbClr val="84BD00"/>
                </a:solidFill>
                <a:latin typeface="Wingdings" panose="05000000000000000000" pitchFamily="2" charset="2"/>
              </a:rPr>
              <a:t>n</a:t>
            </a:r>
            <a:r>
              <a:rPr lang="en-US" sz="1100" dirty="0">
                <a:solidFill>
                  <a:schemeClr val="bg1">
                    <a:lumMod val="75000"/>
                    <a:lumOff val="25000"/>
                  </a:schemeClr>
                </a:solidFill>
              </a:rPr>
              <a:t> Texas  </a:t>
            </a:r>
            <a:r>
              <a:rPr lang="en-US" sz="1100" baseline="14000" dirty="0">
                <a:solidFill>
                  <a:srgbClr val="84BD00"/>
                </a:solidFill>
                <a:latin typeface="Wingdings" panose="05000000000000000000" pitchFamily="2" charset="2"/>
              </a:rPr>
              <a:t>n</a:t>
            </a:r>
            <a:r>
              <a:rPr lang="en-US" sz="1100" dirty="0">
                <a:solidFill>
                  <a:schemeClr val="bg1">
                    <a:lumMod val="75000"/>
                    <a:lumOff val="25000"/>
                  </a:schemeClr>
                </a:solidFill>
              </a:rPr>
              <a:t>  Washington, D.C.  </a:t>
            </a:r>
            <a:r>
              <a:rPr lang="en-US" sz="1100" baseline="14000" dirty="0">
                <a:solidFill>
                  <a:srgbClr val="84BD00"/>
                </a:solidFill>
                <a:latin typeface="Wingdings" panose="05000000000000000000" pitchFamily="2" charset="2"/>
              </a:rPr>
              <a:t>n</a:t>
            </a:r>
            <a:r>
              <a:rPr lang="en-US" sz="1100" dirty="0">
                <a:solidFill>
                  <a:schemeClr val="bg1">
                    <a:lumMod val="75000"/>
                    <a:lumOff val="25000"/>
                  </a:schemeClr>
                </a:solidFill>
              </a:rPr>
              <a:t>  Wisconsin</a:t>
            </a:r>
          </a:p>
        </p:txBody>
      </p:sp>
      <p:cxnSp>
        <p:nvCxnSpPr>
          <p:cNvPr id="6" name="Straight Connector 5">
            <a:extLst>
              <a:ext uri="{FF2B5EF4-FFF2-40B4-BE49-F238E27FC236}">
                <a16:creationId xmlns:a16="http://schemas.microsoft.com/office/drawing/2014/main" id="{5645D5FF-2B38-4092-931A-E5B4E4C3FC50}"/>
              </a:ext>
            </a:extLst>
          </p:cNvPr>
          <p:cNvCxnSpPr>
            <a:cxnSpLocks/>
          </p:cNvCxnSpPr>
          <p:nvPr userDrawn="1"/>
        </p:nvCxnSpPr>
        <p:spPr>
          <a:xfrm>
            <a:off x="914400" y="2352724"/>
            <a:ext cx="4114800"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6">
            <a:extLst>
              <a:ext uri="{FF2B5EF4-FFF2-40B4-BE49-F238E27FC236}">
                <a16:creationId xmlns:a16="http://schemas.microsoft.com/office/drawing/2014/main" id="{3B11C500-B5CF-40E8-83CB-3AA368D0EF89}"/>
              </a:ext>
            </a:extLst>
          </p:cNvPr>
          <p:cNvSpPr>
            <a:spLocks noGrp="1"/>
          </p:cNvSpPr>
          <p:nvPr>
            <p:ph type="body" sz="quarter" idx="10" hasCustomPrompt="1"/>
          </p:nvPr>
        </p:nvSpPr>
        <p:spPr>
          <a:xfrm>
            <a:off x="952489" y="4259410"/>
            <a:ext cx="5643562" cy="1033026"/>
          </a:xfrm>
        </p:spPr>
        <p:txBody>
          <a:bodyPr lIns="0" tIns="0" rIns="0" bIns="0"/>
          <a:lstStyle>
            <a:lvl1pPr marL="0" indent="0">
              <a:buNone/>
              <a:defRPr>
                <a:solidFill>
                  <a:schemeClr val="tx1"/>
                </a:solidFill>
              </a:defRPr>
            </a:lvl1pPr>
          </a:lstStyle>
          <a:p>
            <a:pPr>
              <a:spcBef>
                <a:spcPts val="0"/>
              </a:spcBef>
            </a:pPr>
            <a:r>
              <a:rPr lang="en-US" dirty="0">
                <a:solidFill>
                  <a:schemeClr val="tx1"/>
                </a:solidFill>
              </a:rPr>
              <a:t>Presented by Attorney Name</a:t>
            </a:r>
          </a:p>
          <a:p>
            <a:pPr>
              <a:spcBef>
                <a:spcPts val="0"/>
              </a:spcBef>
            </a:pPr>
            <a:r>
              <a:rPr lang="en-US" dirty="0">
                <a:solidFill>
                  <a:schemeClr val="tx1"/>
                </a:solidFill>
              </a:rPr>
              <a:t>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16="http://schemas.microsoft.com/office/drawing/2014/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962C5E-87C3-465A-B787-54EC8A7B0E12}"/>
              </a:ext>
            </a:extLst>
          </p:cNvPr>
          <p:cNvSpPr/>
          <p:nvPr userDrawn="1"/>
        </p:nvSpPr>
        <p:spPr>
          <a:xfrm>
            <a:off x="-1556" y="0"/>
            <a:ext cx="12193555" cy="1676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122670"/>
          </a:xfrm>
          <a:solidFill>
            <a:schemeClr val="tx1">
              <a:lumMod val="85000"/>
            </a:schemeClr>
          </a:solidFill>
        </p:spPr>
        <p:txBody>
          <a:bodyPr lIns="130211" tIns="65105" rIns="130211" bIns="65105" rtlCol="0">
            <a:normAutofit/>
          </a:bodyPr>
          <a:lstStyle>
            <a:lvl1pPr marL="0" indent="0">
              <a:buNone/>
              <a:defRPr sz="4600"/>
            </a:lvl1pPr>
            <a:lvl2pPr marL="651053" indent="0">
              <a:buNone/>
              <a:defRPr sz="4000"/>
            </a:lvl2pPr>
            <a:lvl3pPr marL="1302106" indent="0">
              <a:buNone/>
              <a:defRPr sz="3400"/>
            </a:lvl3pPr>
            <a:lvl4pPr marL="1953158" indent="0">
              <a:buNone/>
              <a:defRPr sz="2800"/>
            </a:lvl4pPr>
            <a:lvl5pPr marL="2604211" indent="0">
              <a:buNone/>
              <a:defRPr sz="2800"/>
            </a:lvl5pPr>
            <a:lvl6pPr marL="3255264" indent="0">
              <a:buNone/>
              <a:defRPr sz="2800"/>
            </a:lvl6pPr>
            <a:lvl7pPr marL="3906317" indent="0">
              <a:buNone/>
              <a:defRPr sz="2800"/>
            </a:lvl7pPr>
            <a:lvl8pPr marL="4557370" indent="0">
              <a:buNone/>
              <a:defRPr sz="2800"/>
            </a:lvl8pPr>
            <a:lvl9pPr marL="5208422" indent="0">
              <a:buNone/>
              <a:defRPr sz="2800"/>
            </a:lvl9pPr>
          </a:lstStyle>
          <a:p>
            <a:pPr lvl="0"/>
            <a:endParaRPr lang="en-US" noProof="0" dirty="0"/>
          </a:p>
        </p:txBody>
      </p:sp>
      <p:sp>
        <p:nvSpPr>
          <p:cNvPr id="2" name="Title 1"/>
          <p:cNvSpPr>
            <a:spLocks noGrp="1"/>
          </p:cNvSpPr>
          <p:nvPr>
            <p:ph type="title"/>
          </p:nvPr>
        </p:nvSpPr>
        <p:spPr>
          <a:xfrm>
            <a:off x="3398295" y="6848634"/>
            <a:ext cx="10402571" cy="808520"/>
          </a:xfrm>
          <a:prstGeom prst="rect">
            <a:avLst/>
          </a:prstGeom>
        </p:spPr>
        <p:txBody>
          <a:bodyPr anchor="b"/>
          <a:lstStyle>
            <a:lvl1pPr algn="l">
              <a:defRPr sz="2800" b="1"/>
            </a:lvl1pPr>
          </a:lstStyle>
          <a:p>
            <a:r>
              <a:rPr lang="en-US"/>
              <a:t>Click to edit Master title style</a:t>
            </a:r>
          </a:p>
        </p:txBody>
      </p:sp>
      <p:sp>
        <p:nvSpPr>
          <p:cNvPr id="4" name="Text Placeholder 3"/>
          <p:cNvSpPr>
            <a:spLocks noGrp="1"/>
          </p:cNvSpPr>
          <p:nvPr>
            <p:ph type="body" sz="half" idx="2"/>
          </p:nvPr>
        </p:nvSpPr>
        <p:spPr>
          <a:xfrm>
            <a:off x="3398295" y="7657156"/>
            <a:ext cx="10402571" cy="1148233"/>
          </a:xfrm>
        </p:spPr>
        <p:txBody>
          <a:bodyPr/>
          <a:lstStyle>
            <a:lvl1pPr marL="0" indent="0">
              <a:buNone/>
              <a:defRPr sz="2000"/>
            </a:lvl1pPr>
            <a:lvl2pPr marL="651053" indent="0">
              <a:buNone/>
              <a:defRPr sz="1700"/>
            </a:lvl2pPr>
            <a:lvl3pPr marL="1302106" indent="0">
              <a:buNone/>
              <a:defRPr sz="1400"/>
            </a:lvl3pPr>
            <a:lvl4pPr marL="1953158" indent="0">
              <a:buNone/>
              <a:defRPr sz="1300"/>
            </a:lvl4pPr>
            <a:lvl5pPr marL="2604211" indent="0">
              <a:buNone/>
              <a:defRPr sz="1300"/>
            </a:lvl5pPr>
            <a:lvl6pPr marL="3255264" indent="0">
              <a:buNone/>
              <a:defRPr sz="1300"/>
            </a:lvl6pPr>
            <a:lvl7pPr marL="3906317" indent="0">
              <a:buNone/>
              <a:defRPr sz="1300"/>
            </a:lvl7pPr>
            <a:lvl8pPr marL="4557370" indent="0">
              <a:buNone/>
              <a:defRPr sz="1300"/>
            </a:lvl8pPr>
            <a:lvl9pPr marL="5208422" indent="0">
              <a:buNone/>
              <a:defRPr sz="1300"/>
            </a:lvl9pPr>
          </a:lstStyle>
          <a:p>
            <a:pPr lvl="0"/>
            <a:r>
              <a:rPr lang="en-US"/>
              <a:t>Click to edit Master text styles</a:t>
            </a:r>
          </a:p>
        </p:txBody>
      </p:sp>
    </p:spTree>
  </p:cSld>
  <p:clrMapOvr>
    <a:masterClrMapping/>
  </p:clrMapOvr>
</p:sldLayout>
</file>

<file path=ppt/slideLayouts/slideLayout1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10972800" cy="6985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4420896"/>
            <a:ext cx="3324699" cy="1038808"/>
          </a:xfrm>
        </p:spPr>
        <p:txBody>
          <a:bodyPr/>
          <a:lstStyle>
            <a:lvl1pPr marL="0" indent="0">
              <a:buNone/>
              <a:defRPr sz="1800"/>
            </a:lvl1pPr>
            <a:lvl2pPr marL="233363" indent="0">
              <a:buNone/>
              <a:defRPr/>
            </a:lvl2pPr>
          </a:lstStyle>
          <a:p>
            <a:pPr lvl="0"/>
            <a:r>
              <a:rPr lang="en-US" dirty="0"/>
              <a:t>Click to edit Master text styles</a:t>
            </a:r>
          </a:p>
        </p:txBody>
      </p:sp>
      <p:sp>
        <p:nvSpPr>
          <p:cNvPr id="4" name="Picture Placeholder 2">
            <a:extLst>
              <a:ext uri="{FF2B5EF4-FFF2-40B4-BE49-F238E27FC236}">
                <a16:creationId xmlns:a16="http://schemas.microsoft.com/office/drawing/2014/main" id="{EF9CE47D-CBC2-4764-99D6-AF5D522ACDAC}"/>
              </a:ext>
            </a:extLst>
          </p:cNvPr>
          <p:cNvSpPr>
            <a:spLocks noGrp="1"/>
          </p:cNvSpPr>
          <p:nvPr>
            <p:ph type="pic" idx="10"/>
          </p:nvPr>
        </p:nvSpPr>
        <p:spPr>
          <a:xfrm>
            <a:off x="609600" y="1536441"/>
            <a:ext cx="3324699" cy="2597019"/>
          </a:xfrm>
          <a:solidFill>
            <a:schemeClr val="tx1">
              <a:lumMod val="85000"/>
            </a:schemeClr>
          </a:solidFill>
        </p:spPr>
        <p:txBody>
          <a:bodyPr lIns="130211" tIns="65105" rIns="130211" bIns="65105" rtlCol="0">
            <a:normAutofit/>
          </a:bodyPr>
          <a:lstStyle>
            <a:lvl1pPr marL="0" indent="0">
              <a:buNone/>
              <a:defRPr sz="4600"/>
            </a:lvl1pPr>
            <a:lvl2pPr marL="651053" indent="0">
              <a:buNone/>
              <a:defRPr sz="4000"/>
            </a:lvl2pPr>
            <a:lvl3pPr marL="1302106" indent="0">
              <a:buNone/>
              <a:defRPr sz="3400"/>
            </a:lvl3pPr>
            <a:lvl4pPr marL="1953158" indent="0">
              <a:buNone/>
              <a:defRPr sz="2800"/>
            </a:lvl4pPr>
            <a:lvl5pPr marL="2604211" indent="0">
              <a:buNone/>
              <a:defRPr sz="2800"/>
            </a:lvl5pPr>
            <a:lvl6pPr marL="3255264" indent="0">
              <a:buNone/>
              <a:defRPr sz="2800"/>
            </a:lvl6pPr>
            <a:lvl7pPr marL="3906317" indent="0">
              <a:buNone/>
              <a:defRPr sz="2800"/>
            </a:lvl7pPr>
            <a:lvl8pPr marL="4557370" indent="0">
              <a:buNone/>
              <a:defRPr sz="2800"/>
            </a:lvl8pPr>
            <a:lvl9pPr marL="5208422" indent="0">
              <a:buNone/>
              <a:defRPr sz="2800"/>
            </a:lvl9pPr>
          </a:lstStyle>
          <a:p>
            <a:pPr lvl="0"/>
            <a:endParaRPr lang="en-US" noProof="0" dirty="0"/>
          </a:p>
        </p:txBody>
      </p:sp>
      <p:sp>
        <p:nvSpPr>
          <p:cNvPr id="5" name="Content Placeholder 2">
            <a:extLst>
              <a:ext uri="{FF2B5EF4-FFF2-40B4-BE49-F238E27FC236}">
                <a16:creationId xmlns:a16="http://schemas.microsoft.com/office/drawing/2014/main" id="{17B5C72E-4CD7-4377-BEE6-6FFF5E8EEFFC}"/>
              </a:ext>
            </a:extLst>
          </p:cNvPr>
          <p:cNvSpPr>
            <a:spLocks noGrp="1"/>
          </p:cNvSpPr>
          <p:nvPr>
            <p:ph idx="11"/>
          </p:nvPr>
        </p:nvSpPr>
        <p:spPr>
          <a:xfrm>
            <a:off x="4251649" y="4420896"/>
            <a:ext cx="3324699" cy="1038808"/>
          </a:xfrm>
        </p:spPr>
        <p:txBody>
          <a:bodyPr/>
          <a:lstStyle>
            <a:lvl1pPr marL="0" indent="0">
              <a:buNone/>
              <a:defRPr sz="1800"/>
            </a:lvl1pPr>
            <a:lvl2pPr marL="233363" indent="0">
              <a:buNone/>
              <a:defRPr/>
            </a:lvl2pPr>
          </a:lstStyle>
          <a:p>
            <a:pPr lvl="0"/>
            <a:r>
              <a:rPr lang="en-US" dirty="0"/>
              <a:t>Click to edit Master text styles</a:t>
            </a:r>
          </a:p>
        </p:txBody>
      </p:sp>
      <p:sp>
        <p:nvSpPr>
          <p:cNvPr id="6" name="Picture Placeholder 2">
            <a:extLst>
              <a:ext uri="{FF2B5EF4-FFF2-40B4-BE49-F238E27FC236}">
                <a16:creationId xmlns:a16="http://schemas.microsoft.com/office/drawing/2014/main" id="{033B2CC2-42CE-440D-AD6C-6136A88D5C07}"/>
              </a:ext>
            </a:extLst>
          </p:cNvPr>
          <p:cNvSpPr>
            <a:spLocks noGrp="1"/>
          </p:cNvSpPr>
          <p:nvPr>
            <p:ph type="pic" idx="12"/>
          </p:nvPr>
        </p:nvSpPr>
        <p:spPr>
          <a:xfrm>
            <a:off x="4251649" y="1536441"/>
            <a:ext cx="3324699" cy="2597019"/>
          </a:xfrm>
          <a:solidFill>
            <a:schemeClr val="tx1">
              <a:lumMod val="85000"/>
            </a:schemeClr>
          </a:solidFill>
        </p:spPr>
        <p:txBody>
          <a:bodyPr lIns="130211" tIns="65105" rIns="130211" bIns="65105" rtlCol="0">
            <a:normAutofit/>
          </a:bodyPr>
          <a:lstStyle>
            <a:lvl1pPr marL="0" indent="0">
              <a:buNone/>
              <a:defRPr sz="4600"/>
            </a:lvl1pPr>
            <a:lvl2pPr marL="651053" indent="0">
              <a:buNone/>
              <a:defRPr sz="4000"/>
            </a:lvl2pPr>
            <a:lvl3pPr marL="1302106" indent="0">
              <a:buNone/>
              <a:defRPr sz="3400"/>
            </a:lvl3pPr>
            <a:lvl4pPr marL="1953158" indent="0">
              <a:buNone/>
              <a:defRPr sz="2800"/>
            </a:lvl4pPr>
            <a:lvl5pPr marL="2604211" indent="0">
              <a:buNone/>
              <a:defRPr sz="2800"/>
            </a:lvl5pPr>
            <a:lvl6pPr marL="3255264" indent="0">
              <a:buNone/>
              <a:defRPr sz="2800"/>
            </a:lvl6pPr>
            <a:lvl7pPr marL="3906317" indent="0">
              <a:buNone/>
              <a:defRPr sz="2800"/>
            </a:lvl7pPr>
            <a:lvl8pPr marL="4557370" indent="0">
              <a:buNone/>
              <a:defRPr sz="2800"/>
            </a:lvl8pPr>
            <a:lvl9pPr marL="5208422" indent="0">
              <a:buNone/>
              <a:defRPr sz="2800"/>
            </a:lvl9pPr>
          </a:lstStyle>
          <a:p>
            <a:pPr lvl="0"/>
            <a:endParaRPr lang="en-US" noProof="0" dirty="0"/>
          </a:p>
        </p:txBody>
      </p:sp>
      <p:sp>
        <p:nvSpPr>
          <p:cNvPr id="9" name="Content Placeholder 2">
            <a:extLst>
              <a:ext uri="{FF2B5EF4-FFF2-40B4-BE49-F238E27FC236}">
                <a16:creationId xmlns:a16="http://schemas.microsoft.com/office/drawing/2014/main" id="{1E3B4E7E-E54E-495C-B49C-DEC5A7EBBC8F}"/>
              </a:ext>
            </a:extLst>
          </p:cNvPr>
          <p:cNvSpPr>
            <a:spLocks noGrp="1"/>
          </p:cNvSpPr>
          <p:nvPr>
            <p:ph idx="13"/>
          </p:nvPr>
        </p:nvSpPr>
        <p:spPr>
          <a:xfrm>
            <a:off x="7893698" y="4420896"/>
            <a:ext cx="3324699" cy="1038808"/>
          </a:xfrm>
        </p:spPr>
        <p:txBody>
          <a:bodyPr/>
          <a:lstStyle>
            <a:lvl1pPr marL="0" indent="0">
              <a:buNone/>
              <a:defRPr sz="1800"/>
            </a:lvl1pPr>
            <a:lvl2pPr marL="233363" indent="0">
              <a:buNone/>
              <a:defRPr/>
            </a:lvl2pPr>
          </a:lstStyle>
          <a:p>
            <a:pPr lvl="0"/>
            <a:r>
              <a:rPr lang="en-US" dirty="0"/>
              <a:t>Click to edit Master text styles</a:t>
            </a:r>
          </a:p>
        </p:txBody>
      </p:sp>
      <p:sp>
        <p:nvSpPr>
          <p:cNvPr id="10" name="Picture Placeholder 2">
            <a:extLst>
              <a:ext uri="{FF2B5EF4-FFF2-40B4-BE49-F238E27FC236}">
                <a16:creationId xmlns:a16="http://schemas.microsoft.com/office/drawing/2014/main" id="{1989485D-E1AB-4258-91AF-99926F5E5F22}"/>
              </a:ext>
            </a:extLst>
          </p:cNvPr>
          <p:cNvSpPr>
            <a:spLocks noGrp="1"/>
          </p:cNvSpPr>
          <p:nvPr>
            <p:ph type="pic" idx="14"/>
          </p:nvPr>
        </p:nvSpPr>
        <p:spPr>
          <a:xfrm>
            <a:off x="7893698" y="1536441"/>
            <a:ext cx="3324699" cy="2597019"/>
          </a:xfrm>
          <a:solidFill>
            <a:schemeClr val="tx1">
              <a:lumMod val="85000"/>
            </a:schemeClr>
          </a:solidFill>
        </p:spPr>
        <p:txBody>
          <a:bodyPr lIns="130211" tIns="65105" rIns="130211" bIns="65105" rtlCol="0">
            <a:normAutofit/>
          </a:bodyPr>
          <a:lstStyle>
            <a:lvl1pPr marL="0" indent="0">
              <a:buNone/>
              <a:defRPr sz="4600"/>
            </a:lvl1pPr>
            <a:lvl2pPr marL="651053" indent="0">
              <a:buNone/>
              <a:defRPr sz="4000"/>
            </a:lvl2pPr>
            <a:lvl3pPr marL="1302106" indent="0">
              <a:buNone/>
              <a:defRPr sz="3400"/>
            </a:lvl3pPr>
            <a:lvl4pPr marL="1953158" indent="0">
              <a:buNone/>
              <a:defRPr sz="2800"/>
            </a:lvl4pPr>
            <a:lvl5pPr marL="2604211" indent="0">
              <a:buNone/>
              <a:defRPr sz="2800"/>
            </a:lvl5pPr>
            <a:lvl6pPr marL="3255264" indent="0">
              <a:buNone/>
              <a:defRPr sz="2800"/>
            </a:lvl6pPr>
            <a:lvl7pPr marL="3906317" indent="0">
              <a:buNone/>
              <a:defRPr sz="2800"/>
            </a:lvl7pPr>
            <a:lvl8pPr marL="4557370" indent="0">
              <a:buNone/>
              <a:defRPr sz="2800"/>
            </a:lvl8pPr>
            <a:lvl9pPr marL="5208422" indent="0">
              <a:buNone/>
              <a:defRPr sz="2800"/>
            </a:lvl9pPr>
          </a:lstStyle>
          <a:p>
            <a:pPr lvl="0"/>
            <a:endParaRPr lang="en-US" noProof="0" dirty="0"/>
          </a:p>
        </p:txBody>
      </p:sp>
    </p:spTree>
    <p:extLst>
      <p:ext uri="{BB962C8B-B14F-4D97-AF65-F5344CB8AC3E}">
        <p14:creationId xmlns:p14="http://schemas.microsoft.com/office/powerpoint/2010/main" val="833500704"/>
      </p:ext>
    </p:extLst>
  </p:cSld>
  <p:clrMapOvr>
    <a:masterClrMapping/>
  </p:clrMapOvr>
</p:sldLayout>
</file>

<file path=ppt/slideLayouts/slideLayout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2_Title Slide -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B5CC05-224A-4AFE-9E4C-BA043B857A0F}"/>
              </a:ext>
            </a:extLst>
          </p:cNvPr>
          <p:cNvPicPr>
            <a:picLocks noChangeAspect="1"/>
          </p:cNvPicPr>
          <p:nvPr userDrawn="1"/>
        </p:nvPicPr>
        <p:blipFill rotWithShape="1">
          <a:blip r:embed="rId2"/>
          <a:srcRect l="-4" r="4" b="10790"/>
          <a:stretch/>
        </p:blipFill>
        <p:spPr>
          <a:xfrm>
            <a:off x="524" y="0"/>
            <a:ext cx="12190951" cy="6118081"/>
          </a:xfrm>
          <a:prstGeom prst="rect">
            <a:avLst/>
          </a:prstGeom>
        </p:spPr>
      </p:pic>
      <p:pic>
        <p:nvPicPr>
          <p:cNvPr id="4" name="Picture 3">
            <a:extLst>
              <a:ext uri="{FF2B5EF4-FFF2-40B4-BE49-F238E27FC236}">
                <a16:creationId xmlns:a16="http://schemas.microsoft.com/office/drawing/2014/main" id="{6D4BC332-D504-4DBB-9083-BFD6157B7E63}"/>
              </a:ext>
            </a:extLst>
          </p:cNvPr>
          <p:cNvPicPr>
            <a:picLocks noChangeAspect="1"/>
          </p:cNvPicPr>
          <p:nvPr userDrawn="1"/>
        </p:nvPicPr>
        <p:blipFill>
          <a:blip r:embed="rId3"/>
          <a:srcRect/>
          <a:stretch/>
        </p:blipFill>
        <p:spPr>
          <a:xfrm>
            <a:off x="952489" y="700140"/>
            <a:ext cx="2552711" cy="714758"/>
          </a:xfrm>
          <a:prstGeom prst="rect">
            <a:avLst/>
          </a:prstGeom>
        </p:spPr>
      </p:pic>
      <p:cxnSp>
        <p:nvCxnSpPr>
          <p:cNvPr id="16" name="Straight Connector 15">
            <a:extLst>
              <a:ext uri="{FF2B5EF4-FFF2-40B4-BE49-F238E27FC236}">
                <a16:creationId xmlns:a16="http://schemas.microsoft.com/office/drawing/2014/main" id="{828DB921-717A-46EC-9F5F-2B851DC76D78}"/>
              </a:ext>
            </a:extLst>
          </p:cNvPr>
          <p:cNvCxnSpPr>
            <a:cxnSpLocks/>
          </p:cNvCxnSpPr>
          <p:nvPr userDrawn="1"/>
        </p:nvCxnSpPr>
        <p:spPr>
          <a:xfrm>
            <a:off x="0" y="6127750"/>
            <a:ext cx="12192000" cy="0"/>
          </a:xfrm>
          <a:prstGeom prst="line">
            <a:avLst/>
          </a:prstGeom>
          <a:ln w="25400">
            <a:solidFill>
              <a:srgbClr val="84BD00"/>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765F2844-4303-42C1-AC00-24A8C8752790}"/>
              </a:ext>
            </a:extLst>
          </p:cNvPr>
          <p:cNvSpPr txBox="1"/>
          <p:nvPr userDrawn="1"/>
        </p:nvSpPr>
        <p:spPr>
          <a:xfrm>
            <a:off x="8686800" y="6127750"/>
            <a:ext cx="2895600" cy="730250"/>
          </a:xfrm>
          <a:prstGeom prst="rect">
            <a:avLst/>
          </a:prstGeom>
          <a:noFill/>
        </p:spPr>
        <p:txBody>
          <a:bodyPr wrap="square" rtlCol="0" anchor="ctr" anchorCtr="0">
            <a:noAutofit/>
          </a:bodyPr>
          <a:lstStyle/>
          <a:p>
            <a:pPr marL="0" marR="0" lvl="0" indent="0" algn="r" defTabSz="650875" rtl="0" eaLnBrk="1" fontAlgn="base" latinLnBrk="0" hangingPunct="1">
              <a:lnSpc>
                <a:spcPct val="100000"/>
              </a:lnSpc>
              <a:spcBef>
                <a:spcPct val="0"/>
              </a:spcBef>
              <a:spcAft>
                <a:spcPct val="0"/>
              </a:spcAft>
              <a:buClrTx/>
              <a:buSzTx/>
              <a:buFontTx/>
              <a:buNone/>
              <a:tabLst/>
              <a:defRPr/>
            </a:pPr>
            <a:r>
              <a:rPr lang="en-US" sz="1200" dirty="0">
                <a:solidFill>
                  <a:schemeClr val="bg1">
                    <a:lumMod val="75000"/>
                    <a:lumOff val="25000"/>
                  </a:schemeClr>
                </a:solidFill>
              </a:rPr>
              <a:t>dykema.com</a:t>
            </a:r>
          </a:p>
        </p:txBody>
      </p:sp>
      <p:sp>
        <p:nvSpPr>
          <p:cNvPr id="19" name="TextBox 18">
            <a:extLst>
              <a:ext uri="{FF2B5EF4-FFF2-40B4-BE49-F238E27FC236}">
                <a16:creationId xmlns:a16="http://schemas.microsoft.com/office/drawing/2014/main" id="{B868F84C-2BC4-448A-94CC-52E019BCA1FB}"/>
              </a:ext>
            </a:extLst>
          </p:cNvPr>
          <p:cNvSpPr txBox="1"/>
          <p:nvPr userDrawn="1"/>
        </p:nvSpPr>
        <p:spPr>
          <a:xfrm>
            <a:off x="914400" y="6118084"/>
            <a:ext cx="6299200" cy="730250"/>
          </a:xfrm>
          <a:prstGeom prst="rect">
            <a:avLst/>
          </a:prstGeom>
          <a:noFill/>
        </p:spPr>
        <p:txBody>
          <a:bodyPr wrap="square" rtlCol="0" anchor="ctr" anchorCtr="0">
            <a:noAutofit/>
          </a:bodyPr>
          <a:lstStyle/>
          <a:p>
            <a:pPr marL="0" marR="0" lvl="0" indent="0" algn="l" defTabSz="650875" rtl="0" eaLnBrk="1" fontAlgn="base" latinLnBrk="0" hangingPunct="1">
              <a:lnSpc>
                <a:spcPct val="100000"/>
              </a:lnSpc>
              <a:spcBef>
                <a:spcPct val="0"/>
              </a:spcBef>
              <a:spcAft>
                <a:spcPct val="0"/>
              </a:spcAft>
              <a:buClrTx/>
              <a:buSzTx/>
              <a:buFontTx/>
              <a:buNone/>
              <a:tabLst/>
              <a:defRPr/>
            </a:pPr>
            <a:r>
              <a:rPr lang="en-US" sz="1100" dirty="0">
                <a:solidFill>
                  <a:schemeClr val="bg1">
                    <a:lumMod val="75000"/>
                    <a:lumOff val="25000"/>
                  </a:schemeClr>
                </a:solidFill>
              </a:rPr>
              <a:t>California  </a:t>
            </a:r>
            <a:r>
              <a:rPr lang="en-US" sz="1000" baseline="14000" dirty="0">
                <a:solidFill>
                  <a:srgbClr val="84BD00"/>
                </a:solidFill>
                <a:latin typeface="Wingdings" panose="05000000000000000000" pitchFamily="2" charset="2"/>
              </a:rPr>
              <a:t>n</a:t>
            </a:r>
            <a:r>
              <a:rPr lang="en-US" sz="1100" dirty="0">
                <a:solidFill>
                  <a:schemeClr val="bg1">
                    <a:lumMod val="75000"/>
                    <a:lumOff val="25000"/>
                  </a:schemeClr>
                </a:solidFill>
              </a:rPr>
              <a:t>  Illinois  </a:t>
            </a:r>
            <a:r>
              <a:rPr lang="en-US" sz="1100" baseline="14000" dirty="0">
                <a:solidFill>
                  <a:srgbClr val="84BD00"/>
                </a:solidFill>
                <a:latin typeface="Wingdings" panose="05000000000000000000" pitchFamily="2" charset="2"/>
              </a:rPr>
              <a:t>n</a:t>
            </a:r>
            <a:r>
              <a:rPr lang="en-US" sz="1100" dirty="0">
                <a:solidFill>
                  <a:schemeClr val="bg1">
                    <a:lumMod val="75000"/>
                    <a:lumOff val="25000"/>
                  </a:schemeClr>
                </a:solidFill>
              </a:rPr>
              <a:t> Michigan  </a:t>
            </a:r>
            <a:r>
              <a:rPr lang="en-US" sz="1100" baseline="14000" dirty="0">
                <a:solidFill>
                  <a:srgbClr val="84BD00"/>
                </a:solidFill>
                <a:latin typeface="Wingdings" panose="05000000000000000000" pitchFamily="2" charset="2"/>
              </a:rPr>
              <a:t>n</a:t>
            </a:r>
            <a:r>
              <a:rPr lang="en-US" sz="1100" dirty="0">
                <a:solidFill>
                  <a:schemeClr val="bg1">
                    <a:lumMod val="75000"/>
                    <a:lumOff val="25000"/>
                  </a:schemeClr>
                </a:solidFill>
              </a:rPr>
              <a:t> Minnesota  </a:t>
            </a:r>
            <a:r>
              <a:rPr lang="en-US" sz="1100" baseline="14000" dirty="0">
                <a:solidFill>
                  <a:srgbClr val="84BD00"/>
                </a:solidFill>
                <a:latin typeface="Wingdings" panose="05000000000000000000" pitchFamily="2" charset="2"/>
              </a:rPr>
              <a:t>n</a:t>
            </a:r>
            <a:r>
              <a:rPr lang="en-US" sz="1100" dirty="0">
                <a:solidFill>
                  <a:schemeClr val="bg1">
                    <a:lumMod val="75000"/>
                    <a:lumOff val="25000"/>
                  </a:schemeClr>
                </a:solidFill>
              </a:rPr>
              <a:t> Texas  </a:t>
            </a:r>
            <a:r>
              <a:rPr lang="en-US" sz="1100" baseline="14000" dirty="0">
                <a:solidFill>
                  <a:srgbClr val="84BD00"/>
                </a:solidFill>
                <a:latin typeface="Wingdings" panose="05000000000000000000" pitchFamily="2" charset="2"/>
              </a:rPr>
              <a:t>n</a:t>
            </a:r>
            <a:r>
              <a:rPr lang="en-US" sz="1100" dirty="0">
                <a:solidFill>
                  <a:schemeClr val="bg1">
                    <a:lumMod val="75000"/>
                    <a:lumOff val="25000"/>
                  </a:schemeClr>
                </a:solidFill>
              </a:rPr>
              <a:t>  Washington, D.C.  </a:t>
            </a:r>
            <a:r>
              <a:rPr lang="en-US" sz="1100" baseline="14000" dirty="0">
                <a:solidFill>
                  <a:srgbClr val="84BD00"/>
                </a:solidFill>
                <a:latin typeface="Wingdings" panose="05000000000000000000" pitchFamily="2" charset="2"/>
              </a:rPr>
              <a:t>n</a:t>
            </a:r>
            <a:r>
              <a:rPr lang="en-US" sz="1100" dirty="0">
                <a:solidFill>
                  <a:schemeClr val="bg1">
                    <a:lumMod val="75000"/>
                    <a:lumOff val="25000"/>
                  </a:schemeClr>
                </a:solidFill>
              </a:rPr>
              <a:t>  Wisconsin</a:t>
            </a:r>
          </a:p>
        </p:txBody>
      </p:sp>
      <p:cxnSp>
        <p:nvCxnSpPr>
          <p:cNvPr id="6" name="Straight Connector 5">
            <a:extLst>
              <a:ext uri="{FF2B5EF4-FFF2-40B4-BE49-F238E27FC236}">
                <a16:creationId xmlns:a16="http://schemas.microsoft.com/office/drawing/2014/main" id="{5645D5FF-2B38-4092-931A-E5B4E4C3FC50}"/>
              </a:ext>
            </a:extLst>
          </p:cNvPr>
          <p:cNvCxnSpPr>
            <a:cxnSpLocks/>
          </p:cNvCxnSpPr>
          <p:nvPr userDrawn="1"/>
        </p:nvCxnSpPr>
        <p:spPr>
          <a:xfrm>
            <a:off x="914400" y="2352724"/>
            <a:ext cx="4114800"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Rectangle 27">
            <a:extLst>
              <a:ext uri="{FF2B5EF4-FFF2-40B4-BE49-F238E27FC236}">
                <a16:creationId xmlns:a16="http://schemas.microsoft.com/office/drawing/2014/main" id="{7557E3BB-C260-4956-BDBF-41FBF8A14588}"/>
              </a:ext>
            </a:extLst>
          </p:cNvPr>
          <p:cNvSpPr>
            <a:spLocks noGrp="1" noChangeArrowheads="1"/>
          </p:cNvSpPr>
          <p:nvPr>
            <p:ph type="ctrTitle" hasCustomPrompt="1"/>
          </p:nvPr>
        </p:nvSpPr>
        <p:spPr>
          <a:xfrm>
            <a:off x="914400" y="1646030"/>
            <a:ext cx="7467600" cy="1424365"/>
          </a:xfrm>
          <a:prstGeom prst="rect">
            <a:avLst/>
          </a:prstGeom>
        </p:spPr>
        <p:txBody>
          <a:bodyPr wrap="none" lIns="0" tIns="0" rIns="0" bIns="0" anchor="b" anchorCtr="0"/>
          <a:lstStyle>
            <a:lvl1pPr algn="l">
              <a:defRPr sz="3600" smtClean="0">
                <a:solidFill>
                  <a:schemeClr val="tx1"/>
                </a:solidFill>
                <a:ea typeface="ＭＳ Ｐゴシック" pitchFamily="-128" charset="-128"/>
              </a:defRPr>
            </a:lvl1pPr>
          </a:lstStyle>
          <a:p>
            <a:r>
              <a:rPr lang="en-US" dirty="0"/>
              <a:t>Presentation Title</a:t>
            </a:r>
          </a:p>
        </p:txBody>
      </p:sp>
      <p:sp>
        <p:nvSpPr>
          <p:cNvPr id="20" name="Rectangle 29">
            <a:extLst>
              <a:ext uri="{FF2B5EF4-FFF2-40B4-BE49-F238E27FC236}">
                <a16:creationId xmlns:a16="http://schemas.microsoft.com/office/drawing/2014/main" id="{CA0FE7A4-A3DB-4217-93ED-0B88BA01786A}"/>
              </a:ext>
            </a:extLst>
          </p:cNvPr>
          <p:cNvSpPr>
            <a:spLocks noGrp="1" noChangeArrowheads="1"/>
          </p:cNvSpPr>
          <p:nvPr>
            <p:ph type="subTitle" idx="1" hasCustomPrompt="1"/>
          </p:nvPr>
        </p:nvSpPr>
        <p:spPr>
          <a:xfrm>
            <a:off x="914400" y="3176820"/>
            <a:ext cx="7467600" cy="500439"/>
          </a:xfrm>
        </p:spPr>
        <p:txBody>
          <a:bodyPr lIns="0" tIns="0" rIns="0" bIns="0"/>
          <a:lstStyle>
            <a:lvl1pPr marL="0" indent="0" algn="l">
              <a:buFont typeface="Arial" charset="0"/>
              <a:buNone/>
              <a:defRPr smtClean="0">
                <a:solidFill>
                  <a:schemeClr val="tx1"/>
                </a:solidFill>
                <a:ea typeface="ＭＳ Ｐゴシック" pitchFamily="-128" charset="-128"/>
              </a:defRPr>
            </a:lvl1pPr>
          </a:lstStyle>
          <a:p>
            <a:r>
              <a:rPr lang="en-US" dirty="0"/>
              <a:t>Subhead details</a:t>
            </a:r>
          </a:p>
        </p:txBody>
      </p:sp>
      <p:sp>
        <p:nvSpPr>
          <p:cNvPr id="21" name="Text Placeholder 6">
            <a:extLst>
              <a:ext uri="{FF2B5EF4-FFF2-40B4-BE49-F238E27FC236}">
                <a16:creationId xmlns:a16="http://schemas.microsoft.com/office/drawing/2014/main" id="{FB27228C-F533-49BC-8F65-09F223274A75}"/>
              </a:ext>
            </a:extLst>
          </p:cNvPr>
          <p:cNvSpPr>
            <a:spLocks noGrp="1"/>
          </p:cNvSpPr>
          <p:nvPr>
            <p:ph type="body" sz="quarter" idx="10" hasCustomPrompt="1"/>
          </p:nvPr>
        </p:nvSpPr>
        <p:spPr>
          <a:xfrm>
            <a:off x="952489" y="4259410"/>
            <a:ext cx="5643562" cy="1033026"/>
          </a:xfrm>
        </p:spPr>
        <p:txBody>
          <a:bodyPr lIns="0" tIns="0" rIns="0" bIns="0"/>
          <a:lstStyle>
            <a:lvl1pPr marL="0" indent="0">
              <a:buNone/>
              <a:defRPr>
                <a:solidFill>
                  <a:schemeClr val="tx1"/>
                </a:solidFill>
              </a:defRPr>
            </a:lvl1pPr>
          </a:lstStyle>
          <a:p>
            <a:pPr>
              <a:spcBef>
                <a:spcPts val="0"/>
              </a:spcBef>
            </a:pPr>
            <a:r>
              <a:rPr lang="en-US" dirty="0">
                <a:solidFill>
                  <a:schemeClr val="tx1"/>
                </a:solidFill>
              </a:rPr>
              <a:t>Presented by Attorney Name</a:t>
            </a:r>
          </a:p>
          <a:p>
            <a:pPr>
              <a:spcBef>
                <a:spcPts val="0"/>
              </a:spcBef>
            </a:pPr>
            <a:r>
              <a:rPr lang="en-US" dirty="0">
                <a:solidFill>
                  <a:schemeClr val="tx1"/>
                </a:solidFill>
              </a:rPr>
              <a:t>Date</a:t>
            </a:r>
          </a:p>
        </p:txBody>
      </p:sp>
    </p:spTree>
    <p:extLst>
      <p:ext uri="{BB962C8B-B14F-4D97-AF65-F5344CB8AC3E}">
        <p14:creationId xmlns:p14="http://schemas.microsoft.com/office/powerpoint/2010/main" val="761481915"/>
      </p:ext>
    </p:extLst>
  </p:cSld>
  <p:clrMapOvr>
    <a:masterClrMapping/>
  </p:clrMapOvr>
</p:sldLayout>
</file>

<file path=ppt/slideLayouts/slideLayout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Section Start - Blue">
    <p:spTree>
      <p:nvGrpSpPr>
        <p:cNvPr id="1" name=""/>
        <p:cNvGrpSpPr/>
        <p:nvPr/>
      </p:nvGrpSpPr>
      <p:grpSpPr>
        <a:xfrm>
          <a:off x="0" y="0"/>
          <a:ext cx="0" cy="0"/>
          <a:chOff x="0" y="0"/>
          <a:chExt cx="0" cy="0"/>
        </a:xfrm>
      </p:grpSpPr>
      <p:sp>
        <p:nvSpPr>
          <p:cNvPr id="28698" name="Rectangle 26"/>
          <p:cNvSpPr>
            <a:spLocks noChangeArrowheads="1"/>
          </p:cNvSpPr>
          <p:nvPr userDrawn="1"/>
        </p:nvSpPr>
        <p:spPr bwMode="auto">
          <a:xfrm>
            <a:off x="-2903" y="-4120"/>
            <a:ext cx="12194117" cy="6131870"/>
          </a:xfrm>
          <a:prstGeom prst="rect">
            <a:avLst/>
          </a:prstGeom>
          <a:solidFill>
            <a:srgbClr val="003A70"/>
          </a:solidFill>
          <a:ln w="9525">
            <a:noFill/>
            <a:miter lim="800000"/>
            <a:headEnd/>
            <a:tailEnd/>
          </a:ln>
          <a:effectLst/>
        </p:spPr>
        <p:txBody>
          <a:bodyPr wrap="none" anchor="ctr"/>
          <a:lstStyle/>
          <a:p>
            <a:endParaRPr lang="en-US" sz="2600"/>
          </a:p>
        </p:txBody>
      </p:sp>
      <p:sp>
        <p:nvSpPr>
          <p:cNvPr id="28699" name="Rectangle 27"/>
          <p:cNvSpPr>
            <a:spLocks noGrp="1" noChangeArrowheads="1"/>
          </p:cNvSpPr>
          <p:nvPr>
            <p:ph type="ctrTitle" hasCustomPrompt="1"/>
          </p:nvPr>
        </p:nvSpPr>
        <p:spPr>
          <a:xfrm>
            <a:off x="0" y="685804"/>
            <a:ext cx="12192000" cy="4343395"/>
          </a:xfrm>
          <a:prstGeom prst="rect">
            <a:avLst/>
          </a:prstGeom>
        </p:spPr>
        <p:txBody>
          <a:bodyPr wrap="none" lIns="0" tIns="0" rIns="0" bIns="0" anchor="ctr" anchorCtr="0"/>
          <a:lstStyle>
            <a:lvl1pPr algn="ctr">
              <a:defRPr sz="3600" smtClean="0">
                <a:solidFill>
                  <a:schemeClr val="tx1"/>
                </a:solidFill>
                <a:ea typeface="ＭＳ Ｐゴシック" pitchFamily="-128" charset="-128"/>
              </a:defRPr>
            </a:lvl1pPr>
          </a:lstStyle>
          <a:p>
            <a:r>
              <a:rPr lang="en-US" dirty="0"/>
              <a:t>Section Start</a:t>
            </a:r>
          </a:p>
        </p:txBody>
      </p:sp>
      <p:cxnSp>
        <p:nvCxnSpPr>
          <p:cNvPr id="9" name="Straight Connector 8">
            <a:extLst>
              <a:ext uri="{FF2B5EF4-FFF2-40B4-BE49-F238E27FC236}">
                <a16:creationId xmlns:a16="http://schemas.microsoft.com/office/drawing/2014/main" id="{E4E07A2D-B651-437A-B49D-A8FCA6E53361}"/>
              </a:ext>
            </a:extLst>
          </p:cNvPr>
          <p:cNvCxnSpPr>
            <a:cxnSpLocks/>
          </p:cNvCxnSpPr>
          <p:nvPr userDrawn="1"/>
        </p:nvCxnSpPr>
        <p:spPr>
          <a:xfrm>
            <a:off x="0" y="6127750"/>
            <a:ext cx="12192000" cy="0"/>
          </a:xfrm>
          <a:prstGeom prst="line">
            <a:avLst/>
          </a:prstGeom>
          <a:ln w="9525">
            <a:solidFill>
              <a:srgbClr val="84BD0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93D064B0-217A-4656-9BC6-66C8FE81A0C4}"/>
              </a:ext>
            </a:extLst>
          </p:cNvPr>
          <p:cNvPicPr>
            <a:picLocks noChangeAspect="1"/>
          </p:cNvPicPr>
          <p:nvPr userDrawn="1"/>
        </p:nvPicPr>
        <p:blipFill>
          <a:blip r:embed="rId2"/>
          <a:stretch>
            <a:fillRect/>
          </a:stretch>
        </p:blipFill>
        <p:spPr>
          <a:xfrm>
            <a:off x="609600" y="6326377"/>
            <a:ext cx="1257304" cy="352045"/>
          </a:xfrm>
          <a:prstGeom prst="rect">
            <a:avLst/>
          </a:prstGeom>
        </p:spPr>
      </p:pic>
      <p:sp>
        <p:nvSpPr>
          <p:cNvPr id="12" name="TextBox 11">
            <a:extLst>
              <a:ext uri="{FF2B5EF4-FFF2-40B4-BE49-F238E27FC236}">
                <a16:creationId xmlns:a16="http://schemas.microsoft.com/office/drawing/2014/main" id="{F39EFAFD-CDED-4463-A2D8-AE728C888D2B}"/>
              </a:ext>
            </a:extLst>
          </p:cNvPr>
          <p:cNvSpPr txBox="1"/>
          <p:nvPr userDrawn="1"/>
        </p:nvSpPr>
        <p:spPr>
          <a:xfrm>
            <a:off x="8686800" y="6127750"/>
            <a:ext cx="2895600" cy="730250"/>
          </a:xfrm>
          <a:prstGeom prst="rect">
            <a:avLst/>
          </a:prstGeom>
          <a:noFill/>
        </p:spPr>
        <p:txBody>
          <a:bodyPr wrap="square" rtlCol="0" anchor="ctr" anchorCtr="0">
            <a:noAutofit/>
          </a:bodyPr>
          <a:lstStyle/>
          <a:p>
            <a:pPr marL="0" marR="0" lvl="0" indent="0" algn="r" defTabSz="650875" rtl="0" eaLnBrk="1" fontAlgn="base" latinLnBrk="0" hangingPunct="1">
              <a:lnSpc>
                <a:spcPct val="100000"/>
              </a:lnSpc>
              <a:spcBef>
                <a:spcPct val="0"/>
              </a:spcBef>
              <a:spcAft>
                <a:spcPct val="0"/>
              </a:spcAft>
              <a:buClrTx/>
              <a:buSzTx/>
              <a:buFontTx/>
              <a:buNone/>
              <a:tabLst/>
              <a:defRPr/>
            </a:pPr>
            <a:r>
              <a:rPr lang="en-US" sz="1200" dirty="0">
                <a:solidFill>
                  <a:schemeClr val="bg1"/>
                </a:solidFill>
              </a:rPr>
              <a:t>dykema.com   </a:t>
            </a:r>
            <a:r>
              <a:rPr lang="en-US" sz="1200" dirty="0">
                <a:solidFill>
                  <a:srgbClr val="84BD00"/>
                </a:solidFill>
                <a:latin typeface="Wingdings" panose="05000000000000000000" pitchFamily="2" charset="2"/>
              </a:rPr>
              <a:t>n</a:t>
            </a:r>
            <a:r>
              <a:rPr lang="en-US" sz="1200" dirty="0">
                <a:solidFill>
                  <a:schemeClr val="bg1"/>
                </a:solidFill>
              </a:rPr>
              <a:t>   </a:t>
            </a:r>
            <a:fld id="{7EE4D670-13A3-45F1-A82F-1B49448EF2C8}" type="slidenum">
              <a:rPr lang="en-US" sz="1200" smtClean="0">
                <a:solidFill>
                  <a:schemeClr val="bg1"/>
                </a:solidFill>
              </a:rPr>
              <a:pPr marL="0" marR="0" lvl="0" indent="0" algn="r" defTabSz="650875" rtl="0" eaLnBrk="1" fontAlgn="base" latinLnBrk="0" hangingPunct="1">
                <a:lnSpc>
                  <a:spcPct val="100000"/>
                </a:lnSpc>
                <a:spcBef>
                  <a:spcPct val="0"/>
                </a:spcBef>
                <a:spcAft>
                  <a:spcPct val="0"/>
                </a:spcAft>
                <a:buClrTx/>
                <a:buSzTx/>
                <a:buFontTx/>
                <a:buNone/>
                <a:tabLst/>
                <a:defRPr/>
              </a:pPr>
              <a:t>‹#›</a:t>
            </a:fld>
            <a:endParaRPr lang="en-US" sz="1200" dirty="0">
              <a:solidFill>
                <a:schemeClr val="bg1"/>
              </a:solidFill>
            </a:endParaRPr>
          </a:p>
        </p:txBody>
      </p:sp>
    </p:spTree>
    <p:extLst>
      <p:ext uri="{BB962C8B-B14F-4D97-AF65-F5344CB8AC3E}">
        <p14:creationId xmlns:p14="http://schemas.microsoft.com/office/powerpoint/2010/main" val="1612187054"/>
      </p:ext>
    </p:extLst>
  </p:cSld>
  <p:clrMapOvr>
    <a:masterClrMapping/>
  </p:clrMapOvr>
</p:sldLayout>
</file>

<file path=ppt/slideLayouts/slideLayout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1_Section Start - Grean">
    <p:spTree>
      <p:nvGrpSpPr>
        <p:cNvPr id="1" name=""/>
        <p:cNvGrpSpPr/>
        <p:nvPr/>
      </p:nvGrpSpPr>
      <p:grpSpPr>
        <a:xfrm>
          <a:off x="0" y="0"/>
          <a:ext cx="0" cy="0"/>
          <a:chOff x="0" y="0"/>
          <a:chExt cx="0" cy="0"/>
        </a:xfrm>
      </p:grpSpPr>
      <p:sp>
        <p:nvSpPr>
          <p:cNvPr id="28698" name="Rectangle 26"/>
          <p:cNvSpPr>
            <a:spLocks noChangeArrowheads="1"/>
          </p:cNvSpPr>
          <p:nvPr userDrawn="1"/>
        </p:nvSpPr>
        <p:spPr bwMode="auto">
          <a:xfrm>
            <a:off x="-2903" y="-4120"/>
            <a:ext cx="12194117" cy="6131870"/>
          </a:xfrm>
          <a:prstGeom prst="rect">
            <a:avLst/>
          </a:prstGeom>
          <a:solidFill>
            <a:srgbClr val="84BD00"/>
          </a:solidFill>
          <a:ln w="9525">
            <a:noFill/>
            <a:miter lim="800000"/>
            <a:headEnd/>
            <a:tailEnd/>
          </a:ln>
          <a:effectLst/>
        </p:spPr>
        <p:txBody>
          <a:bodyPr wrap="none" anchor="ctr"/>
          <a:lstStyle/>
          <a:p>
            <a:endParaRPr lang="en-US" sz="2600"/>
          </a:p>
        </p:txBody>
      </p:sp>
      <p:sp>
        <p:nvSpPr>
          <p:cNvPr id="28699" name="Rectangle 27"/>
          <p:cNvSpPr>
            <a:spLocks noGrp="1" noChangeArrowheads="1"/>
          </p:cNvSpPr>
          <p:nvPr>
            <p:ph type="ctrTitle" hasCustomPrompt="1"/>
          </p:nvPr>
        </p:nvSpPr>
        <p:spPr>
          <a:xfrm>
            <a:off x="0" y="685804"/>
            <a:ext cx="12192000" cy="4343395"/>
          </a:xfrm>
          <a:prstGeom prst="rect">
            <a:avLst/>
          </a:prstGeom>
        </p:spPr>
        <p:txBody>
          <a:bodyPr wrap="none" lIns="0" tIns="0" rIns="0" bIns="0" anchor="ctr" anchorCtr="0"/>
          <a:lstStyle>
            <a:lvl1pPr algn="ctr">
              <a:defRPr sz="3600" smtClean="0">
                <a:solidFill>
                  <a:schemeClr val="tx1"/>
                </a:solidFill>
                <a:ea typeface="ＭＳ Ｐゴシック" pitchFamily="-128" charset="-128"/>
              </a:defRPr>
            </a:lvl1pPr>
          </a:lstStyle>
          <a:p>
            <a:r>
              <a:rPr lang="en-US" dirty="0"/>
              <a:t>Section Start</a:t>
            </a:r>
          </a:p>
        </p:txBody>
      </p:sp>
      <p:cxnSp>
        <p:nvCxnSpPr>
          <p:cNvPr id="9" name="Straight Connector 8">
            <a:extLst>
              <a:ext uri="{FF2B5EF4-FFF2-40B4-BE49-F238E27FC236}">
                <a16:creationId xmlns:a16="http://schemas.microsoft.com/office/drawing/2014/main" id="{E4E07A2D-B651-437A-B49D-A8FCA6E53361}"/>
              </a:ext>
            </a:extLst>
          </p:cNvPr>
          <p:cNvCxnSpPr>
            <a:cxnSpLocks/>
          </p:cNvCxnSpPr>
          <p:nvPr userDrawn="1"/>
        </p:nvCxnSpPr>
        <p:spPr>
          <a:xfrm>
            <a:off x="0" y="6127750"/>
            <a:ext cx="12192000" cy="0"/>
          </a:xfrm>
          <a:prstGeom prst="line">
            <a:avLst/>
          </a:prstGeom>
          <a:ln w="9525">
            <a:solidFill>
              <a:srgbClr val="84BD0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93D064B0-217A-4656-9BC6-66C8FE81A0C4}"/>
              </a:ext>
            </a:extLst>
          </p:cNvPr>
          <p:cNvPicPr>
            <a:picLocks noChangeAspect="1"/>
          </p:cNvPicPr>
          <p:nvPr userDrawn="1"/>
        </p:nvPicPr>
        <p:blipFill>
          <a:blip r:embed="rId2"/>
          <a:stretch>
            <a:fillRect/>
          </a:stretch>
        </p:blipFill>
        <p:spPr>
          <a:xfrm>
            <a:off x="609600" y="6326377"/>
            <a:ext cx="1257304" cy="352045"/>
          </a:xfrm>
          <a:prstGeom prst="rect">
            <a:avLst/>
          </a:prstGeom>
        </p:spPr>
      </p:pic>
      <p:sp>
        <p:nvSpPr>
          <p:cNvPr id="12" name="TextBox 11">
            <a:extLst>
              <a:ext uri="{FF2B5EF4-FFF2-40B4-BE49-F238E27FC236}">
                <a16:creationId xmlns:a16="http://schemas.microsoft.com/office/drawing/2014/main" id="{F39EFAFD-CDED-4463-A2D8-AE728C888D2B}"/>
              </a:ext>
            </a:extLst>
          </p:cNvPr>
          <p:cNvSpPr txBox="1"/>
          <p:nvPr userDrawn="1"/>
        </p:nvSpPr>
        <p:spPr>
          <a:xfrm>
            <a:off x="8686800" y="6127750"/>
            <a:ext cx="2895600" cy="730250"/>
          </a:xfrm>
          <a:prstGeom prst="rect">
            <a:avLst/>
          </a:prstGeom>
          <a:noFill/>
        </p:spPr>
        <p:txBody>
          <a:bodyPr wrap="square" rtlCol="0" anchor="ctr" anchorCtr="0">
            <a:noAutofit/>
          </a:bodyPr>
          <a:lstStyle/>
          <a:p>
            <a:pPr marL="0" marR="0" lvl="0" indent="0" algn="r" defTabSz="650875" rtl="0" eaLnBrk="1" fontAlgn="base" latinLnBrk="0" hangingPunct="1">
              <a:lnSpc>
                <a:spcPct val="100000"/>
              </a:lnSpc>
              <a:spcBef>
                <a:spcPct val="0"/>
              </a:spcBef>
              <a:spcAft>
                <a:spcPct val="0"/>
              </a:spcAft>
              <a:buClrTx/>
              <a:buSzTx/>
              <a:buFontTx/>
              <a:buNone/>
              <a:tabLst/>
              <a:defRPr/>
            </a:pPr>
            <a:r>
              <a:rPr lang="en-US" sz="1200" dirty="0">
                <a:solidFill>
                  <a:schemeClr val="bg1"/>
                </a:solidFill>
              </a:rPr>
              <a:t>dykema.com   </a:t>
            </a:r>
            <a:r>
              <a:rPr lang="en-US" sz="1200" dirty="0">
                <a:solidFill>
                  <a:srgbClr val="84BD00"/>
                </a:solidFill>
                <a:latin typeface="Wingdings" panose="05000000000000000000" pitchFamily="2" charset="2"/>
              </a:rPr>
              <a:t>n</a:t>
            </a:r>
            <a:r>
              <a:rPr lang="en-US" sz="1200" dirty="0">
                <a:solidFill>
                  <a:schemeClr val="bg1"/>
                </a:solidFill>
              </a:rPr>
              <a:t>   </a:t>
            </a:r>
            <a:fld id="{7EE4D670-13A3-45F1-A82F-1B49448EF2C8}" type="slidenum">
              <a:rPr lang="en-US" sz="1200" smtClean="0">
                <a:solidFill>
                  <a:schemeClr val="bg1"/>
                </a:solidFill>
              </a:rPr>
              <a:pPr marL="0" marR="0" lvl="0" indent="0" algn="r" defTabSz="650875" rtl="0" eaLnBrk="1" fontAlgn="base" latinLnBrk="0" hangingPunct="1">
                <a:lnSpc>
                  <a:spcPct val="100000"/>
                </a:lnSpc>
                <a:spcBef>
                  <a:spcPct val="0"/>
                </a:spcBef>
                <a:spcAft>
                  <a:spcPct val="0"/>
                </a:spcAft>
                <a:buClrTx/>
                <a:buSzTx/>
                <a:buFontTx/>
                <a:buNone/>
                <a:tabLst/>
                <a:defRPr/>
              </a:pPr>
              <a:t>‹#›</a:t>
            </a:fld>
            <a:endParaRPr lang="en-US" sz="1200" dirty="0">
              <a:solidFill>
                <a:schemeClr val="bg1"/>
              </a:solidFill>
            </a:endParaRPr>
          </a:p>
        </p:txBody>
      </p:sp>
    </p:spTree>
    <p:extLst>
      <p:ext uri="{BB962C8B-B14F-4D97-AF65-F5344CB8AC3E}">
        <p14:creationId xmlns:p14="http://schemas.microsoft.com/office/powerpoint/2010/main" val="1175172398"/>
      </p:ext>
    </p:extLst>
  </p:cSld>
  <p:clrMapOvr>
    <a:masterClrMapping/>
  </p:clrMapOvr>
</p:sldLayout>
</file>

<file path=ppt/slideLayouts/slideLayout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2_Section Start - Teal">
    <p:spTree>
      <p:nvGrpSpPr>
        <p:cNvPr id="1" name=""/>
        <p:cNvGrpSpPr/>
        <p:nvPr/>
      </p:nvGrpSpPr>
      <p:grpSpPr>
        <a:xfrm>
          <a:off x="0" y="0"/>
          <a:ext cx="0" cy="0"/>
          <a:chOff x="0" y="0"/>
          <a:chExt cx="0" cy="0"/>
        </a:xfrm>
      </p:grpSpPr>
      <p:sp>
        <p:nvSpPr>
          <p:cNvPr id="28698" name="Rectangle 26"/>
          <p:cNvSpPr>
            <a:spLocks noChangeArrowheads="1"/>
          </p:cNvSpPr>
          <p:nvPr userDrawn="1"/>
        </p:nvSpPr>
        <p:spPr bwMode="auto">
          <a:xfrm>
            <a:off x="-2903" y="-4120"/>
            <a:ext cx="12194117" cy="6131870"/>
          </a:xfrm>
          <a:prstGeom prst="rect">
            <a:avLst/>
          </a:prstGeom>
          <a:solidFill>
            <a:srgbClr val="3CCBAF"/>
          </a:solidFill>
          <a:ln w="9525">
            <a:noFill/>
            <a:miter lim="800000"/>
            <a:headEnd/>
            <a:tailEnd/>
          </a:ln>
          <a:effectLst/>
        </p:spPr>
        <p:txBody>
          <a:bodyPr wrap="none" anchor="ctr"/>
          <a:lstStyle/>
          <a:p>
            <a:endParaRPr lang="en-US" sz="2600"/>
          </a:p>
        </p:txBody>
      </p:sp>
      <p:sp>
        <p:nvSpPr>
          <p:cNvPr id="28699" name="Rectangle 27"/>
          <p:cNvSpPr>
            <a:spLocks noGrp="1" noChangeArrowheads="1"/>
          </p:cNvSpPr>
          <p:nvPr>
            <p:ph type="ctrTitle" hasCustomPrompt="1"/>
          </p:nvPr>
        </p:nvSpPr>
        <p:spPr>
          <a:xfrm>
            <a:off x="0" y="685804"/>
            <a:ext cx="12192000" cy="4343395"/>
          </a:xfrm>
          <a:prstGeom prst="rect">
            <a:avLst/>
          </a:prstGeom>
        </p:spPr>
        <p:txBody>
          <a:bodyPr wrap="none" lIns="0" tIns="0" rIns="0" bIns="0" anchor="ctr" anchorCtr="0"/>
          <a:lstStyle>
            <a:lvl1pPr algn="ctr">
              <a:defRPr sz="3600" smtClean="0">
                <a:solidFill>
                  <a:schemeClr val="tx1"/>
                </a:solidFill>
                <a:ea typeface="ＭＳ Ｐゴシック" pitchFamily="-128" charset="-128"/>
              </a:defRPr>
            </a:lvl1pPr>
          </a:lstStyle>
          <a:p>
            <a:r>
              <a:rPr lang="en-US" dirty="0"/>
              <a:t>Section Start</a:t>
            </a:r>
          </a:p>
        </p:txBody>
      </p:sp>
      <p:cxnSp>
        <p:nvCxnSpPr>
          <p:cNvPr id="9" name="Straight Connector 8">
            <a:extLst>
              <a:ext uri="{FF2B5EF4-FFF2-40B4-BE49-F238E27FC236}">
                <a16:creationId xmlns:a16="http://schemas.microsoft.com/office/drawing/2014/main" id="{E4E07A2D-B651-437A-B49D-A8FCA6E53361}"/>
              </a:ext>
            </a:extLst>
          </p:cNvPr>
          <p:cNvCxnSpPr>
            <a:cxnSpLocks/>
          </p:cNvCxnSpPr>
          <p:nvPr userDrawn="1"/>
        </p:nvCxnSpPr>
        <p:spPr>
          <a:xfrm>
            <a:off x="0" y="6127750"/>
            <a:ext cx="12192000" cy="0"/>
          </a:xfrm>
          <a:prstGeom prst="line">
            <a:avLst/>
          </a:prstGeom>
          <a:ln w="9525">
            <a:solidFill>
              <a:srgbClr val="84BD0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93D064B0-217A-4656-9BC6-66C8FE81A0C4}"/>
              </a:ext>
            </a:extLst>
          </p:cNvPr>
          <p:cNvPicPr>
            <a:picLocks noChangeAspect="1"/>
          </p:cNvPicPr>
          <p:nvPr userDrawn="1"/>
        </p:nvPicPr>
        <p:blipFill>
          <a:blip r:embed="rId2"/>
          <a:stretch>
            <a:fillRect/>
          </a:stretch>
        </p:blipFill>
        <p:spPr>
          <a:xfrm>
            <a:off x="609600" y="6326377"/>
            <a:ext cx="1257304" cy="352045"/>
          </a:xfrm>
          <a:prstGeom prst="rect">
            <a:avLst/>
          </a:prstGeom>
        </p:spPr>
      </p:pic>
      <p:sp>
        <p:nvSpPr>
          <p:cNvPr id="12" name="TextBox 11">
            <a:extLst>
              <a:ext uri="{FF2B5EF4-FFF2-40B4-BE49-F238E27FC236}">
                <a16:creationId xmlns:a16="http://schemas.microsoft.com/office/drawing/2014/main" id="{F39EFAFD-CDED-4463-A2D8-AE728C888D2B}"/>
              </a:ext>
            </a:extLst>
          </p:cNvPr>
          <p:cNvSpPr txBox="1"/>
          <p:nvPr userDrawn="1"/>
        </p:nvSpPr>
        <p:spPr>
          <a:xfrm>
            <a:off x="8686800" y="6127750"/>
            <a:ext cx="2895600" cy="730250"/>
          </a:xfrm>
          <a:prstGeom prst="rect">
            <a:avLst/>
          </a:prstGeom>
          <a:noFill/>
        </p:spPr>
        <p:txBody>
          <a:bodyPr wrap="square" rtlCol="0" anchor="ctr" anchorCtr="0">
            <a:noAutofit/>
          </a:bodyPr>
          <a:lstStyle/>
          <a:p>
            <a:pPr marL="0" marR="0" lvl="0" indent="0" algn="r" defTabSz="650875" rtl="0" eaLnBrk="1" fontAlgn="base" latinLnBrk="0" hangingPunct="1">
              <a:lnSpc>
                <a:spcPct val="100000"/>
              </a:lnSpc>
              <a:spcBef>
                <a:spcPct val="0"/>
              </a:spcBef>
              <a:spcAft>
                <a:spcPct val="0"/>
              </a:spcAft>
              <a:buClrTx/>
              <a:buSzTx/>
              <a:buFontTx/>
              <a:buNone/>
              <a:tabLst/>
              <a:defRPr/>
            </a:pPr>
            <a:r>
              <a:rPr lang="en-US" sz="1200" dirty="0">
                <a:solidFill>
                  <a:schemeClr val="bg1"/>
                </a:solidFill>
              </a:rPr>
              <a:t>dykema.com   </a:t>
            </a:r>
            <a:r>
              <a:rPr lang="en-US" sz="1200" dirty="0">
                <a:solidFill>
                  <a:srgbClr val="84BD00"/>
                </a:solidFill>
                <a:latin typeface="Wingdings" panose="05000000000000000000" pitchFamily="2" charset="2"/>
              </a:rPr>
              <a:t>n</a:t>
            </a:r>
            <a:r>
              <a:rPr lang="en-US" sz="1200" dirty="0">
                <a:solidFill>
                  <a:schemeClr val="bg1"/>
                </a:solidFill>
              </a:rPr>
              <a:t>   </a:t>
            </a:r>
            <a:fld id="{7EE4D670-13A3-45F1-A82F-1B49448EF2C8}" type="slidenum">
              <a:rPr lang="en-US" sz="1200" smtClean="0">
                <a:solidFill>
                  <a:schemeClr val="bg1"/>
                </a:solidFill>
              </a:rPr>
              <a:pPr marL="0" marR="0" lvl="0" indent="0" algn="r" defTabSz="650875" rtl="0" eaLnBrk="1" fontAlgn="base" latinLnBrk="0" hangingPunct="1">
                <a:lnSpc>
                  <a:spcPct val="100000"/>
                </a:lnSpc>
                <a:spcBef>
                  <a:spcPct val="0"/>
                </a:spcBef>
                <a:spcAft>
                  <a:spcPct val="0"/>
                </a:spcAft>
                <a:buClrTx/>
                <a:buSzTx/>
                <a:buFontTx/>
                <a:buNone/>
                <a:tabLst/>
                <a:defRPr/>
              </a:pPr>
              <a:t>‹#›</a:t>
            </a:fld>
            <a:endParaRPr lang="en-US" sz="1200" dirty="0">
              <a:solidFill>
                <a:schemeClr val="bg1"/>
              </a:solidFill>
            </a:endParaRPr>
          </a:p>
        </p:txBody>
      </p:sp>
    </p:spTree>
    <p:extLst>
      <p:ext uri="{BB962C8B-B14F-4D97-AF65-F5344CB8AC3E}">
        <p14:creationId xmlns:p14="http://schemas.microsoft.com/office/powerpoint/2010/main" val="867946489"/>
      </p:ext>
    </p:extLst>
  </p:cSld>
  <p:clrMapOvr>
    <a:masterClrMapping/>
  </p:clrMapOvr>
</p:sldLayout>
</file>

<file path=ppt/slideLayouts/slideLayout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3_Section Start - Squar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45DBEC-86FA-430B-8C5D-244AD2A639DC}"/>
              </a:ext>
            </a:extLst>
          </p:cNvPr>
          <p:cNvPicPr>
            <a:picLocks noChangeAspect="1"/>
          </p:cNvPicPr>
          <p:nvPr userDrawn="1"/>
        </p:nvPicPr>
        <p:blipFill rotWithShape="1">
          <a:blip r:embed="rId2"/>
          <a:srcRect b="10648"/>
          <a:stretch/>
        </p:blipFill>
        <p:spPr>
          <a:xfrm>
            <a:off x="524" y="0"/>
            <a:ext cx="12190951" cy="6127749"/>
          </a:xfrm>
          <a:prstGeom prst="rect">
            <a:avLst/>
          </a:prstGeom>
        </p:spPr>
      </p:pic>
      <p:sp>
        <p:nvSpPr>
          <p:cNvPr id="28699" name="Rectangle 27"/>
          <p:cNvSpPr>
            <a:spLocks noGrp="1" noChangeArrowheads="1"/>
          </p:cNvSpPr>
          <p:nvPr>
            <p:ph type="ctrTitle" hasCustomPrompt="1"/>
          </p:nvPr>
        </p:nvSpPr>
        <p:spPr>
          <a:xfrm>
            <a:off x="0" y="685804"/>
            <a:ext cx="12192000" cy="4343395"/>
          </a:xfrm>
          <a:prstGeom prst="rect">
            <a:avLst/>
          </a:prstGeom>
        </p:spPr>
        <p:txBody>
          <a:bodyPr wrap="none" lIns="0" tIns="0" rIns="0" bIns="0" anchor="ctr" anchorCtr="0"/>
          <a:lstStyle>
            <a:lvl1pPr algn="ctr">
              <a:defRPr sz="3600" smtClean="0">
                <a:solidFill>
                  <a:schemeClr val="tx1"/>
                </a:solidFill>
                <a:ea typeface="ＭＳ Ｐゴシック" pitchFamily="-128" charset="-128"/>
              </a:defRPr>
            </a:lvl1pPr>
          </a:lstStyle>
          <a:p>
            <a:r>
              <a:rPr lang="en-US" dirty="0"/>
              <a:t>Section Start</a:t>
            </a:r>
          </a:p>
        </p:txBody>
      </p:sp>
      <p:cxnSp>
        <p:nvCxnSpPr>
          <p:cNvPr id="9" name="Straight Connector 8">
            <a:extLst>
              <a:ext uri="{FF2B5EF4-FFF2-40B4-BE49-F238E27FC236}">
                <a16:creationId xmlns:a16="http://schemas.microsoft.com/office/drawing/2014/main" id="{E4E07A2D-B651-437A-B49D-A8FCA6E53361}"/>
              </a:ext>
            </a:extLst>
          </p:cNvPr>
          <p:cNvCxnSpPr>
            <a:cxnSpLocks/>
          </p:cNvCxnSpPr>
          <p:nvPr userDrawn="1"/>
        </p:nvCxnSpPr>
        <p:spPr>
          <a:xfrm>
            <a:off x="0" y="6127750"/>
            <a:ext cx="12192000" cy="0"/>
          </a:xfrm>
          <a:prstGeom prst="line">
            <a:avLst/>
          </a:prstGeom>
          <a:ln w="9525">
            <a:solidFill>
              <a:srgbClr val="84BD0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93D064B0-217A-4656-9BC6-66C8FE81A0C4}"/>
              </a:ext>
            </a:extLst>
          </p:cNvPr>
          <p:cNvPicPr>
            <a:picLocks noChangeAspect="1"/>
          </p:cNvPicPr>
          <p:nvPr userDrawn="1"/>
        </p:nvPicPr>
        <p:blipFill>
          <a:blip r:embed="rId3"/>
          <a:stretch>
            <a:fillRect/>
          </a:stretch>
        </p:blipFill>
        <p:spPr>
          <a:xfrm>
            <a:off x="609600" y="6326377"/>
            <a:ext cx="1257304" cy="352045"/>
          </a:xfrm>
          <a:prstGeom prst="rect">
            <a:avLst/>
          </a:prstGeom>
        </p:spPr>
      </p:pic>
      <p:sp>
        <p:nvSpPr>
          <p:cNvPr id="12" name="TextBox 11">
            <a:extLst>
              <a:ext uri="{FF2B5EF4-FFF2-40B4-BE49-F238E27FC236}">
                <a16:creationId xmlns:a16="http://schemas.microsoft.com/office/drawing/2014/main" id="{F39EFAFD-CDED-4463-A2D8-AE728C888D2B}"/>
              </a:ext>
            </a:extLst>
          </p:cNvPr>
          <p:cNvSpPr txBox="1"/>
          <p:nvPr userDrawn="1"/>
        </p:nvSpPr>
        <p:spPr>
          <a:xfrm>
            <a:off x="8686800" y="6127750"/>
            <a:ext cx="2895600" cy="730250"/>
          </a:xfrm>
          <a:prstGeom prst="rect">
            <a:avLst/>
          </a:prstGeom>
          <a:noFill/>
        </p:spPr>
        <p:txBody>
          <a:bodyPr wrap="square" rtlCol="0" anchor="ctr" anchorCtr="0">
            <a:noAutofit/>
          </a:bodyPr>
          <a:lstStyle/>
          <a:p>
            <a:pPr marL="0" marR="0" lvl="0" indent="0" algn="r" defTabSz="650875" rtl="0" eaLnBrk="1" fontAlgn="base" latinLnBrk="0" hangingPunct="1">
              <a:lnSpc>
                <a:spcPct val="100000"/>
              </a:lnSpc>
              <a:spcBef>
                <a:spcPct val="0"/>
              </a:spcBef>
              <a:spcAft>
                <a:spcPct val="0"/>
              </a:spcAft>
              <a:buClrTx/>
              <a:buSzTx/>
              <a:buFontTx/>
              <a:buNone/>
              <a:tabLst/>
              <a:defRPr/>
            </a:pPr>
            <a:r>
              <a:rPr lang="en-US" sz="1200" dirty="0">
                <a:solidFill>
                  <a:schemeClr val="bg1"/>
                </a:solidFill>
              </a:rPr>
              <a:t>dykema.com   </a:t>
            </a:r>
            <a:r>
              <a:rPr lang="en-US" sz="1200" dirty="0">
                <a:solidFill>
                  <a:srgbClr val="84BD00"/>
                </a:solidFill>
                <a:latin typeface="Wingdings" panose="05000000000000000000" pitchFamily="2" charset="2"/>
              </a:rPr>
              <a:t>n</a:t>
            </a:r>
            <a:r>
              <a:rPr lang="en-US" sz="1200" dirty="0">
                <a:solidFill>
                  <a:schemeClr val="bg1"/>
                </a:solidFill>
              </a:rPr>
              <a:t>   </a:t>
            </a:r>
            <a:fld id="{7EE4D670-13A3-45F1-A82F-1B49448EF2C8}" type="slidenum">
              <a:rPr lang="en-US" sz="1200" smtClean="0">
                <a:solidFill>
                  <a:schemeClr val="bg1"/>
                </a:solidFill>
              </a:rPr>
              <a:pPr marL="0" marR="0" lvl="0" indent="0" algn="r" defTabSz="650875" rtl="0" eaLnBrk="1" fontAlgn="base" latinLnBrk="0" hangingPunct="1">
                <a:lnSpc>
                  <a:spcPct val="100000"/>
                </a:lnSpc>
                <a:spcBef>
                  <a:spcPct val="0"/>
                </a:spcBef>
                <a:spcAft>
                  <a:spcPct val="0"/>
                </a:spcAft>
                <a:buClrTx/>
                <a:buSzTx/>
                <a:buFontTx/>
                <a:buNone/>
                <a:tabLst/>
                <a:defRPr/>
              </a:pPr>
              <a:t>‹#›</a:t>
            </a:fld>
            <a:endParaRPr lang="en-US" sz="1200" dirty="0">
              <a:solidFill>
                <a:schemeClr val="bg1"/>
              </a:solidFill>
            </a:endParaRPr>
          </a:p>
        </p:txBody>
      </p:sp>
    </p:spTree>
    <p:extLst>
      <p:ext uri="{BB962C8B-B14F-4D97-AF65-F5344CB8AC3E}">
        <p14:creationId xmlns:p14="http://schemas.microsoft.com/office/powerpoint/2010/main" val="288472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10972800" cy="6985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10972800" cy="6985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447800"/>
            <a:ext cx="537132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2">
            <a:extLst>
              <a:ext uri="{FF2B5EF4-FFF2-40B4-BE49-F238E27FC236}">
                <a16:creationId xmlns:a16="http://schemas.microsoft.com/office/drawing/2014/main" id="{EF9CE47D-CBC2-4764-99D6-AF5D522ACDAC}"/>
              </a:ext>
            </a:extLst>
          </p:cNvPr>
          <p:cNvSpPr>
            <a:spLocks noGrp="1"/>
          </p:cNvSpPr>
          <p:nvPr>
            <p:ph type="pic" idx="10"/>
          </p:nvPr>
        </p:nvSpPr>
        <p:spPr>
          <a:xfrm>
            <a:off x="6096000" y="1447801"/>
            <a:ext cx="5486401" cy="4430486"/>
          </a:xfrm>
          <a:solidFill>
            <a:schemeClr val="tx1">
              <a:lumMod val="85000"/>
            </a:schemeClr>
          </a:solidFill>
        </p:spPr>
        <p:txBody>
          <a:bodyPr lIns="130211" tIns="65105" rIns="130211" bIns="65105" rtlCol="0">
            <a:normAutofit/>
          </a:bodyPr>
          <a:lstStyle>
            <a:lvl1pPr marL="0" indent="0">
              <a:buNone/>
              <a:defRPr sz="4600"/>
            </a:lvl1pPr>
            <a:lvl2pPr marL="651053" indent="0">
              <a:buNone/>
              <a:defRPr sz="4000"/>
            </a:lvl2pPr>
            <a:lvl3pPr marL="1302106" indent="0">
              <a:buNone/>
              <a:defRPr sz="3400"/>
            </a:lvl3pPr>
            <a:lvl4pPr marL="1953158" indent="0">
              <a:buNone/>
              <a:defRPr sz="2800"/>
            </a:lvl4pPr>
            <a:lvl5pPr marL="2604211" indent="0">
              <a:buNone/>
              <a:defRPr sz="2800"/>
            </a:lvl5pPr>
            <a:lvl6pPr marL="3255264" indent="0">
              <a:buNone/>
              <a:defRPr sz="2800"/>
            </a:lvl6pPr>
            <a:lvl7pPr marL="3906317" indent="0">
              <a:buNone/>
              <a:defRPr sz="2800"/>
            </a:lvl7pPr>
            <a:lvl8pPr marL="4557370" indent="0">
              <a:buNone/>
              <a:defRPr sz="2800"/>
            </a:lvl8pPr>
            <a:lvl9pPr marL="5208422" indent="0">
              <a:buNone/>
              <a:defRPr sz="2800"/>
            </a:lvl9pPr>
          </a:lstStyle>
          <a:p>
            <a:pPr lvl="0"/>
            <a:endParaRPr lang="en-US" noProof="0" dirty="0"/>
          </a:p>
        </p:txBody>
      </p:sp>
    </p:spTree>
    <p:extLst>
      <p:ext uri="{BB962C8B-B14F-4D97-AF65-F5344CB8AC3E}">
        <p14:creationId xmlns:p14="http://schemas.microsoft.com/office/powerpoint/2010/main" val="3954533970"/>
      </p:ext>
    </p:extLst>
  </p:cSld>
  <p:clrMapOvr>
    <a:masterClrMapping/>
  </p:clrMapOvr>
</p:sldLayout>
</file>

<file path=ppt/slideLayouts/slideLayout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1_Text with large 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5595257" cy="6985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600" y="1447800"/>
            <a:ext cx="537132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2">
            <a:extLst>
              <a:ext uri="{FF2B5EF4-FFF2-40B4-BE49-F238E27FC236}">
                <a16:creationId xmlns:a16="http://schemas.microsoft.com/office/drawing/2014/main" id="{EF9CE47D-CBC2-4764-99D6-AF5D522ACDAC}"/>
              </a:ext>
            </a:extLst>
          </p:cNvPr>
          <p:cNvSpPr>
            <a:spLocks noGrp="1"/>
          </p:cNvSpPr>
          <p:nvPr>
            <p:ph type="pic" idx="10"/>
          </p:nvPr>
        </p:nvSpPr>
        <p:spPr>
          <a:xfrm>
            <a:off x="6354146" y="0"/>
            <a:ext cx="5837853" cy="6858000"/>
          </a:xfrm>
          <a:solidFill>
            <a:schemeClr val="tx1">
              <a:lumMod val="85000"/>
            </a:schemeClr>
          </a:solidFill>
        </p:spPr>
        <p:txBody>
          <a:bodyPr lIns="130211" tIns="65105" rIns="130211" bIns="65105" rtlCol="0">
            <a:normAutofit/>
          </a:bodyPr>
          <a:lstStyle>
            <a:lvl1pPr marL="0" indent="0">
              <a:buNone/>
              <a:defRPr sz="4600"/>
            </a:lvl1pPr>
            <a:lvl2pPr marL="651053" indent="0">
              <a:buNone/>
              <a:defRPr sz="4000"/>
            </a:lvl2pPr>
            <a:lvl3pPr marL="1302106" indent="0">
              <a:buNone/>
              <a:defRPr sz="3400"/>
            </a:lvl3pPr>
            <a:lvl4pPr marL="1953158" indent="0">
              <a:buNone/>
              <a:defRPr sz="2800"/>
            </a:lvl4pPr>
            <a:lvl5pPr marL="2604211" indent="0">
              <a:buNone/>
              <a:defRPr sz="2800"/>
            </a:lvl5pPr>
            <a:lvl6pPr marL="3255264" indent="0">
              <a:buNone/>
              <a:defRPr sz="2800"/>
            </a:lvl6pPr>
            <a:lvl7pPr marL="3906317" indent="0">
              <a:buNone/>
              <a:defRPr sz="2800"/>
            </a:lvl7pPr>
            <a:lvl8pPr marL="4557370" indent="0">
              <a:buNone/>
              <a:defRPr sz="2800"/>
            </a:lvl8pPr>
            <a:lvl9pPr marL="5208422" indent="0">
              <a:buNone/>
              <a:defRPr sz="2800"/>
            </a:lvl9pPr>
          </a:lstStyle>
          <a:p>
            <a:pPr lvl="0"/>
            <a:endParaRPr lang="en-US" noProof="0" dirty="0"/>
          </a:p>
        </p:txBody>
      </p:sp>
    </p:spTree>
    <p:extLst>
      <p:ext uri="{BB962C8B-B14F-4D97-AF65-F5344CB8AC3E}">
        <p14:creationId xmlns:p14="http://schemas.microsoft.com/office/powerpoint/2010/main" val="165341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16="http://schemas.microsoft.com/office/drawing/2014/main"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0" name="Text Placeholder 2"/>
          <p:cNvSpPr>
            <a:spLocks noGrp="1"/>
          </p:cNvSpPr>
          <p:nvPr>
            <p:ph type="body" idx="1"/>
          </p:nvPr>
        </p:nvSpPr>
        <p:spPr bwMode="auto">
          <a:xfrm>
            <a:off x="609600" y="1447800"/>
            <a:ext cx="10972800" cy="4191000"/>
          </a:xfrm>
          <a:prstGeom prst="rect">
            <a:avLst/>
          </a:prstGeom>
          <a:noFill/>
          <a:ln w="9525">
            <a:noFill/>
            <a:miter lim="800000"/>
            <a:headEnd/>
            <a:tailEnd/>
          </a:ln>
        </p:spPr>
        <p:txBody>
          <a:bodyPr vert="horz" wrap="square" lIns="91422" tIns="45711" rIns="91422" bIns="45711" numCol="1" anchor="t" anchorCtr="0" compatLnSpc="1">
            <a:prstTxWarp prst="textNoShape">
              <a:avLst/>
            </a:prstTxWarp>
          </a:bodyPr>
          <a:lstStyle/>
          <a:p>
            <a:pPr lvl="0"/>
            <a:r>
              <a:rPr lang="en-US" dirty="0"/>
              <a:t>Body text</a:t>
            </a:r>
          </a:p>
          <a:p>
            <a:pPr lvl="0"/>
            <a:endParaRPr lang="en-US" dirty="0"/>
          </a:p>
          <a:p>
            <a:pPr lvl="0"/>
            <a:r>
              <a:rPr lang="en-US" dirty="0"/>
              <a:t>Click to edit Master text styles</a:t>
            </a:r>
          </a:p>
          <a:p>
            <a:pPr marL="569913" marR="0" lvl="1" indent="-336550" algn="l" defTabSz="457200" rtl="0" eaLnBrk="0" fontAlgn="base" latinLnBrk="0" hangingPunct="0">
              <a:lnSpc>
                <a:spcPct val="100000"/>
              </a:lnSpc>
              <a:spcBef>
                <a:spcPct val="20000"/>
              </a:spcBef>
              <a:spcAft>
                <a:spcPct val="0"/>
              </a:spcAft>
              <a:buClr>
                <a:srgbClr val="85B6F4"/>
              </a:buClr>
              <a:buSzTx/>
              <a:buFont typeface="Arial"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3" name="Straight Connector 2">
            <a:extLst>
              <a:ext uri="{FF2B5EF4-FFF2-40B4-BE49-F238E27FC236}">
                <a16:creationId xmlns:a16="http://schemas.microsoft.com/office/drawing/2014/main" id="{FD91EB9E-7CB8-48F3-AB56-7249751657AC}"/>
              </a:ext>
            </a:extLst>
          </p:cNvPr>
          <p:cNvCxnSpPr>
            <a:cxnSpLocks/>
          </p:cNvCxnSpPr>
          <p:nvPr userDrawn="1"/>
        </p:nvCxnSpPr>
        <p:spPr>
          <a:xfrm>
            <a:off x="609600" y="1143000"/>
            <a:ext cx="10972800" cy="0"/>
          </a:xfrm>
          <a:prstGeom prst="line">
            <a:avLst/>
          </a:prstGeom>
          <a:ln w="19050">
            <a:solidFill>
              <a:srgbClr val="003A7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54FEF6C-9DF2-49D2-9B25-834D10672B48}"/>
              </a:ext>
            </a:extLst>
          </p:cNvPr>
          <p:cNvCxnSpPr>
            <a:cxnSpLocks/>
          </p:cNvCxnSpPr>
          <p:nvPr userDrawn="1"/>
        </p:nvCxnSpPr>
        <p:spPr>
          <a:xfrm>
            <a:off x="0" y="6127750"/>
            <a:ext cx="12192000" cy="0"/>
          </a:xfrm>
          <a:prstGeom prst="line">
            <a:avLst/>
          </a:prstGeom>
          <a:ln w="9525">
            <a:solidFill>
              <a:srgbClr val="84BD00"/>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20985809-2B0E-4FCC-941A-A32010F447AD}"/>
              </a:ext>
            </a:extLst>
          </p:cNvPr>
          <p:cNvPicPr>
            <a:picLocks noChangeAspect="1"/>
          </p:cNvPicPr>
          <p:nvPr userDrawn="1"/>
        </p:nvPicPr>
        <p:blipFill>
          <a:blip r:embed="rId15"/>
          <a:stretch>
            <a:fillRect/>
          </a:stretch>
        </p:blipFill>
        <p:spPr>
          <a:xfrm>
            <a:off x="609600" y="6326377"/>
            <a:ext cx="1257304" cy="352045"/>
          </a:xfrm>
          <a:prstGeom prst="rect">
            <a:avLst/>
          </a:prstGeom>
        </p:spPr>
      </p:pic>
      <p:sp>
        <p:nvSpPr>
          <p:cNvPr id="18" name="TextBox 17">
            <a:extLst>
              <a:ext uri="{FF2B5EF4-FFF2-40B4-BE49-F238E27FC236}">
                <a16:creationId xmlns:a16="http://schemas.microsoft.com/office/drawing/2014/main" id="{07D10A62-2611-4323-A3AD-688304DA462E}"/>
              </a:ext>
            </a:extLst>
          </p:cNvPr>
          <p:cNvSpPr txBox="1"/>
          <p:nvPr userDrawn="1"/>
        </p:nvSpPr>
        <p:spPr>
          <a:xfrm>
            <a:off x="8686800" y="6127750"/>
            <a:ext cx="2895600" cy="730250"/>
          </a:xfrm>
          <a:prstGeom prst="rect">
            <a:avLst/>
          </a:prstGeom>
          <a:noFill/>
        </p:spPr>
        <p:txBody>
          <a:bodyPr wrap="square" rtlCol="0" anchor="ctr" anchorCtr="0">
            <a:noAutofit/>
          </a:bodyPr>
          <a:lstStyle/>
          <a:p>
            <a:pPr marL="0" marR="0" lvl="0" indent="0" algn="r" defTabSz="650875" rtl="0" eaLnBrk="1" fontAlgn="base" latinLnBrk="0" hangingPunct="1">
              <a:lnSpc>
                <a:spcPct val="100000"/>
              </a:lnSpc>
              <a:spcBef>
                <a:spcPct val="0"/>
              </a:spcBef>
              <a:spcAft>
                <a:spcPct val="0"/>
              </a:spcAft>
              <a:buClrTx/>
              <a:buSzTx/>
              <a:buFontTx/>
              <a:buNone/>
              <a:tabLst/>
              <a:defRPr/>
            </a:pPr>
            <a:r>
              <a:rPr lang="en-US" sz="1200" dirty="0">
                <a:solidFill>
                  <a:schemeClr val="bg1"/>
                </a:solidFill>
              </a:rPr>
              <a:t>dykema.com   </a:t>
            </a:r>
            <a:r>
              <a:rPr lang="en-US" sz="1200" dirty="0">
                <a:solidFill>
                  <a:srgbClr val="84BD00"/>
                </a:solidFill>
                <a:latin typeface="Wingdings" panose="05000000000000000000" pitchFamily="2" charset="2"/>
              </a:rPr>
              <a:t>n</a:t>
            </a:r>
            <a:r>
              <a:rPr lang="en-US" sz="1200" dirty="0">
                <a:solidFill>
                  <a:schemeClr val="bg1"/>
                </a:solidFill>
              </a:rPr>
              <a:t>   </a:t>
            </a:r>
            <a:fld id="{7EE4D670-13A3-45F1-A82F-1B49448EF2C8}" type="slidenum">
              <a:rPr lang="en-US" sz="1200" smtClean="0">
                <a:solidFill>
                  <a:schemeClr val="bg1"/>
                </a:solidFill>
              </a:rPr>
              <a:pPr marL="0" marR="0" lvl="0" indent="0" algn="r" defTabSz="650875" rtl="0" eaLnBrk="1" fontAlgn="base" latinLnBrk="0" hangingPunct="1">
                <a:lnSpc>
                  <a:spcPct val="100000"/>
                </a:lnSpc>
                <a:spcBef>
                  <a:spcPct val="0"/>
                </a:spcBef>
                <a:spcAft>
                  <a:spcPct val="0"/>
                </a:spcAft>
                <a:buClrTx/>
                <a:buSzTx/>
                <a:buFontTx/>
                <a:buNone/>
                <a:tabLst/>
                <a:defRPr/>
              </a:pPr>
              <a:t>‹#›</a:t>
            </a:fld>
            <a:endParaRPr lang="en-US" sz="1200" dirty="0">
              <a:solidFill>
                <a:schemeClr val="bg1"/>
              </a:solidFill>
            </a:endParaRPr>
          </a:p>
        </p:txBody>
      </p:sp>
    </p:spTree>
  </p:cSld>
  <p:clrMap bg1="dk1" tx1="lt1" bg2="dk2" tx2="lt2" accent1="accent1" accent2="accent2" accent3="accent3" accent4="accent4" accent5="accent5" accent6="accent6" hlink="hlink" folHlink="folHlink"/>
  <p:sldLayoutIdLst>
    <p:sldLayoutId id="2147483676" r:id="rId1"/>
    <p:sldLayoutId id="2147483689" r:id="rId2"/>
    <p:sldLayoutId id="2147483686" r:id="rId3"/>
    <p:sldLayoutId id="2147483687" r:id="rId4"/>
    <p:sldLayoutId id="2147483688" r:id="rId5"/>
    <p:sldLayoutId id="2147483693" r:id="rId6"/>
    <p:sldLayoutId id="2147483678" r:id="rId7"/>
    <p:sldLayoutId id="2147483690" r:id="rId8"/>
    <p:sldLayoutId id="2147483691" r:id="rId9"/>
    <p:sldLayoutId id="2147483682" r:id="rId10"/>
    <p:sldLayoutId id="2147483683" r:id="rId11"/>
    <p:sldLayoutId id="2147483685" r:id="rId12"/>
    <p:sldLayoutId id="2147483692" r:id="rId13"/>
  </p:sldLayoutIdLst>
  <p:txStyles>
    <p:titleStyle>
      <a:lvl1pPr algn="l" defTabSz="457200" rtl="0" eaLnBrk="0" fontAlgn="base" hangingPunct="0">
        <a:spcBef>
          <a:spcPct val="0"/>
        </a:spcBef>
        <a:spcAft>
          <a:spcPct val="0"/>
        </a:spcAft>
        <a:defRPr sz="3200" b="0" kern="1200">
          <a:solidFill>
            <a:schemeClr val="bg1"/>
          </a:solidFill>
          <a:latin typeface="Arial" charset="0"/>
          <a:ea typeface="ＭＳ Ｐゴシック" charset="-128"/>
          <a:cs typeface="ＭＳ Ｐゴシック" charset="-128"/>
        </a:defRPr>
      </a:lvl1pPr>
      <a:lvl2pPr algn="l" defTabSz="457200" rtl="0" eaLnBrk="0" fontAlgn="base" hangingPunct="0">
        <a:spcBef>
          <a:spcPct val="0"/>
        </a:spcBef>
        <a:spcAft>
          <a:spcPct val="0"/>
        </a:spcAft>
        <a:defRPr sz="2600" b="1">
          <a:solidFill>
            <a:schemeClr val="bg2"/>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2600" b="1">
          <a:solidFill>
            <a:schemeClr val="bg2"/>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2600" b="1">
          <a:solidFill>
            <a:schemeClr val="bg2"/>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2600" b="1">
          <a:solidFill>
            <a:schemeClr val="bg2"/>
          </a:solidFill>
          <a:latin typeface="Arial" charset="0"/>
          <a:ea typeface="ＭＳ Ｐゴシック" charset="-128"/>
          <a:cs typeface="ＭＳ Ｐゴシック" charset="-128"/>
        </a:defRPr>
      </a:lvl5pPr>
      <a:lvl6pPr marL="457200" algn="ctr" defTabSz="650875" rtl="0" fontAlgn="base">
        <a:spcBef>
          <a:spcPct val="0"/>
        </a:spcBef>
        <a:spcAft>
          <a:spcPct val="0"/>
        </a:spcAft>
        <a:defRPr sz="6300">
          <a:solidFill>
            <a:schemeClr val="tx1"/>
          </a:solidFill>
          <a:latin typeface="Calibri" charset="0"/>
          <a:ea typeface="ＭＳ Ｐゴシック" charset="-128"/>
          <a:cs typeface="ＭＳ Ｐゴシック" charset="-128"/>
        </a:defRPr>
      </a:lvl6pPr>
      <a:lvl7pPr marL="914400" algn="ctr" defTabSz="650875" rtl="0" fontAlgn="base">
        <a:spcBef>
          <a:spcPct val="0"/>
        </a:spcBef>
        <a:spcAft>
          <a:spcPct val="0"/>
        </a:spcAft>
        <a:defRPr sz="6300">
          <a:solidFill>
            <a:schemeClr val="tx1"/>
          </a:solidFill>
          <a:latin typeface="Calibri" charset="0"/>
          <a:ea typeface="ＭＳ Ｐゴシック" charset="-128"/>
          <a:cs typeface="ＭＳ Ｐゴシック" charset="-128"/>
        </a:defRPr>
      </a:lvl7pPr>
      <a:lvl8pPr marL="1371600" algn="ctr" defTabSz="650875" rtl="0" fontAlgn="base">
        <a:spcBef>
          <a:spcPct val="0"/>
        </a:spcBef>
        <a:spcAft>
          <a:spcPct val="0"/>
        </a:spcAft>
        <a:defRPr sz="6300">
          <a:solidFill>
            <a:schemeClr val="tx1"/>
          </a:solidFill>
          <a:latin typeface="Calibri" charset="0"/>
          <a:ea typeface="ＭＳ Ｐゴシック" charset="-128"/>
          <a:cs typeface="ＭＳ Ｐゴシック" charset="-128"/>
        </a:defRPr>
      </a:lvl8pPr>
      <a:lvl9pPr marL="1828800" algn="ctr" defTabSz="650875" rtl="0" fontAlgn="base">
        <a:spcBef>
          <a:spcPct val="0"/>
        </a:spcBef>
        <a:spcAft>
          <a:spcPct val="0"/>
        </a:spcAft>
        <a:defRPr sz="63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Clr>
          <a:srgbClr val="85B6F4"/>
        </a:buClr>
        <a:buFont typeface="Arial" panose="020B0604020202020204" pitchFamily="34" charset="0"/>
        <a:buChar char="•"/>
        <a:defRPr sz="2200" kern="1200">
          <a:solidFill>
            <a:schemeClr val="bg1"/>
          </a:solidFill>
          <a:latin typeface="Arial" charset="0"/>
          <a:ea typeface="ＭＳ Ｐゴシック" charset="-128"/>
          <a:cs typeface="ＭＳ Ｐゴシック" charset="-128"/>
        </a:defRPr>
      </a:lvl1pPr>
      <a:lvl2pPr marL="569913" indent="-336550" algn="l" defTabSz="457200" rtl="0" eaLnBrk="0" fontAlgn="base" hangingPunct="0">
        <a:spcBef>
          <a:spcPct val="20000"/>
        </a:spcBef>
        <a:spcAft>
          <a:spcPct val="0"/>
        </a:spcAft>
        <a:buClr>
          <a:srgbClr val="85B6F4"/>
        </a:buClr>
        <a:buFont typeface="Arial" charset="0"/>
        <a:buChar char="–"/>
        <a:defRPr sz="2200" kern="1200">
          <a:solidFill>
            <a:schemeClr val="bg1"/>
          </a:solidFill>
          <a:latin typeface="Arial" charset="0"/>
          <a:ea typeface="ＭＳ Ｐゴシック" charset="-128"/>
          <a:cs typeface="+mn-cs"/>
        </a:defRPr>
      </a:lvl2pPr>
      <a:lvl3pPr marL="801688" indent="-231775" algn="l" defTabSz="457200" rtl="0" eaLnBrk="0" fontAlgn="base" hangingPunct="0">
        <a:spcBef>
          <a:spcPct val="20000"/>
        </a:spcBef>
        <a:spcAft>
          <a:spcPct val="0"/>
        </a:spcAft>
        <a:buClr>
          <a:srgbClr val="85B6F4"/>
        </a:buClr>
        <a:buFont typeface="Arial" charset="0"/>
        <a:buChar char="•"/>
        <a:defRPr sz="2200" kern="1200">
          <a:solidFill>
            <a:schemeClr val="bg1"/>
          </a:solidFill>
          <a:latin typeface="Arial" charset="0"/>
          <a:ea typeface="ＭＳ Ｐゴシック" charset="-128"/>
          <a:cs typeface="+mn-cs"/>
        </a:defRPr>
      </a:lvl3pPr>
      <a:lvl4pPr marL="1147763" indent="-346075" algn="l" defTabSz="457200" rtl="0" eaLnBrk="0" fontAlgn="base" hangingPunct="0">
        <a:spcBef>
          <a:spcPct val="20000"/>
        </a:spcBef>
        <a:spcAft>
          <a:spcPct val="0"/>
        </a:spcAft>
        <a:buClr>
          <a:srgbClr val="85B6F4"/>
        </a:buClr>
        <a:buFont typeface="Arial" charset="0"/>
        <a:buChar char="–"/>
        <a:defRPr sz="2200" kern="1200">
          <a:solidFill>
            <a:schemeClr val="bg1"/>
          </a:solidFill>
          <a:latin typeface="Arial" charset="0"/>
          <a:ea typeface="ＭＳ Ｐゴシック" charset="-128"/>
          <a:cs typeface="+mn-cs"/>
        </a:defRPr>
      </a:lvl4pPr>
      <a:lvl5pPr marL="1539875" indent="-392113" algn="l" defTabSz="457200" rtl="0" eaLnBrk="0" fontAlgn="base" hangingPunct="0">
        <a:spcBef>
          <a:spcPct val="20000"/>
        </a:spcBef>
        <a:spcAft>
          <a:spcPct val="0"/>
        </a:spcAft>
        <a:buClr>
          <a:srgbClr val="85B6F4"/>
        </a:buClr>
        <a:buFont typeface="Arial" charset="0"/>
        <a:buChar char="»"/>
        <a:defRPr sz="2200" kern="1200">
          <a:solidFill>
            <a:schemeClr val="bg1"/>
          </a:solidFill>
          <a:latin typeface="Arial" charset="0"/>
          <a:ea typeface="ＭＳ Ｐゴシック" charset="-128"/>
          <a:cs typeface="+mn-cs"/>
        </a:defRPr>
      </a:lvl5pPr>
      <a:lvl6pPr marL="3580790" indent="-325526" algn="l" defTabSz="651053" rtl="0" eaLnBrk="1" latinLnBrk="0" hangingPunct="1">
        <a:spcBef>
          <a:spcPct val="20000"/>
        </a:spcBef>
        <a:buFont typeface="Arial"/>
        <a:buChar char="•"/>
        <a:defRPr sz="2800" kern="1200">
          <a:solidFill>
            <a:schemeClr val="tx1"/>
          </a:solidFill>
          <a:latin typeface="+mn-lt"/>
          <a:ea typeface="+mn-ea"/>
          <a:cs typeface="+mn-cs"/>
        </a:defRPr>
      </a:lvl6pPr>
      <a:lvl7pPr marL="4231843" indent="-325526" algn="l" defTabSz="651053" rtl="0" eaLnBrk="1" latinLnBrk="0" hangingPunct="1">
        <a:spcBef>
          <a:spcPct val="20000"/>
        </a:spcBef>
        <a:buFont typeface="Arial"/>
        <a:buChar char="•"/>
        <a:defRPr sz="2800" kern="1200">
          <a:solidFill>
            <a:schemeClr val="tx1"/>
          </a:solidFill>
          <a:latin typeface="+mn-lt"/>
          <a:ea typeface="+mn-ea"/>
          <a:cs typeface="+mn-cs"/>
        </a:defRPr>
      </a:lvl7pPr>
      <a:lvl8pPr marL="4882896" indent="-325526" algn="l" defTabSz="651053" rtl="0" eaLnBrk="1" latinLnBrk="0" hangingPunct="1">
        <a:spcBef>
          <a:spcPct val="20000"/>
        </a:spcBef>
        <a:buFont typeface="Arial"/>
        <a:buChar char="•"/>
        <a:defRPr sz="2800" kern="1200">
          <a:solidFill>
            <a:schemeClr val="tx1"/>
          </a:solidFill>
          <a:latin typeface="+mn-lt"/>
          <a:ea typeface="+mn-ea"/>
          <a:cs typeface="+mn-cs"/>
        </a:defRPr>
      </a:lvl8pPr>
      <a:lvl9pPr marL="5533949" indent="-325526" algn="l" defTabSz="651053"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51053" rtl="0" eaLnBrk="1" latinLnBrk="0" hangingPunct="1">
        <a:defRPr sz="2600" kern="1200">
          <a:solidFill>
            <a:schemeClr val="tx1"/>
          </a:solidFill>
          <a:latin typeface="+mn-lt"/>
          <a:ea typeface="+mn-ea"/>
          <a:cs typeface="+mn-cs"/>
        </a:defRPr>
      </a:lvl1pPr>
      <a:lvl2pPr marL="651053" algn="l" defTabSz="651053" rtl="0" eaLnBrk="1" latinLnBrk="0" hangingPunct="1">
        <a:defRPr sz="2600" kern="1200">
          <a:solidFill>
            <a:schemeClr val="tx1"/>
          </a:solidFill>
          <a:latin typeface="+mn-lt"/>
          <a:ea typeface="+mn-ea"/>
          <a:cs typeface="+mn-cs"/>
        </a:defRPr>
      </a:lvl2pPr>
      <a:lvl3pPr marL="1302106" algn="l" defTabSz="651053" rtl="0" eaLnBrk="1" latinLnBrk="0" hangingPunct="1">
        <a:defRPr sz="2600" kern="1200">
          <a:solidFill>
            <a:schemeClr val="tx1"/>
          </a:solidFill>
          <a:latin typeface="+mn-lt"/>
          <a:ea typeface="+mn-ea"/>
          <a:cs typeface="+mn-cs"/>
        </a:defRPr>
      </a:lvl3pPr>
      <a:lvl4pPr marL="1953158" algn="l" defTabSz="651053" rtl="0" eaLnBrk="1" latinLnBrk="0" hangingPunct="1">
        <a:defRPr sz="2600" kern="1200">
          <a:solidFill>
            <a:schemeClr val="tx1"/>
          </a:solidFill>
          <a:latin typeface="+mn-lt"/>
          <a:ea typeface="+mn-ea"/>
          <a:cs typeface="+mn-cs"/>
        </a:defRPr>
      </a:lvl4pPr>
      <a:lvl5pPr marL="2604211" algn="l" defTabSz="651053" rtl="0" eaLnBrk="1" latinLnBrk="0" hangingPunct="1">
        <a:defRPr sz="2600" kern="1200">
          <a:solidFill>
            <a:schemeClr val="tx1"/>
          </a:solidFill>
          <a:latin typeface="+mn-lt"/>
          <a:ea typeface="+mn-ea"/>
          <a:cs typeface="+mn-cs"/>
        </a:defRPr>
      </a:lvl5pPr>
      <a:lvl6pPr marL="3255264" algn="l" defTabSz="651053" rtl="0" eaLnBrk="1" latinLnBrk="0" hangingPunct="1">
        <a:defRPr sz="2600" kern="1200">
          <a:solidFill>
            <a:schemeClr val="tx1"/>
          </a:solidFill>
          <a:latin typeface="+mn-lt"/>
          <a:ea typeface="+mn-ea"/>
          <a:cs typeface="+mn-cs"/>
        </a:defRPr>
      </a:lvl6pPr>
      <a:lvl7pPr marL="3906317" algn="l" defTabSz="651053" rtl="0" eaLnBrk="1" latinLnBrk="0" hangingPunct="1">
        <a:defRPr sz="2600" kern="1200">
          <a:solidFill>
            <a:schemeClr val="tx1"/>
          </a:solidFill>
          <a:latin typeface="+mn-lt"/>
          <a:ea typeface="+mn-ea"/>
          <a:cs typeface="+mn-cs"/>
        </a:defRPr>
      </a:lvl7pPr>
      <a:lvl8pPr marL="4557370" algn="l" defTabSz="651053" rtl="0" eaLnBrk="1" latinLnBrk="0" hangingPunct="1">
        <a:defRPr sz="2600" kern="1200">
          <a:solidFill>
            <a:schemeClr val="tx1"/>
          </a:solidFill>
          <a:latin typeface="+mn-lt"/>
          <a:ea typeface="+mn-ea"/>
          <a:cs typeface="+mn-cs"/>
        </a:defRPr>
      </a:lvl8pPr>
      <a:lvl9pPr marL="5208422" algn="l" defTabSz="651053"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&#65279;<?xml version="1.0" encoding="utf-8"?><Relationships xmlns="http://schemas.openxmlformats.org/package/2006/relationships"><Relationship Type="http://schemas.openxmlformats.org/officeDocument/2006/relationships/image" Target="../media/image5.jpg" Id="rId3" /><Relationship Type="http://schemas.openxmlformats.org/officeDocument/2006/relationships/slideLayout" Target="../slideLayouts/slideLayout13.xml" Id="rId1"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a:extLst>
              <a:ext uri="{FF2B5EF4-FFF2-40B4-BE49-F238E27FC236}">
                <a16:creationId xmlns:a16="http://schemas.microsoft.com/office/drawing/2014/main" id="{3F313670-0409-4AAD-8FBD-46F8446BE2CE}"/>
              </a:ext>
            </a:extLst>
          </p:cNvPr>
          <p:cNvSpPr>
            <a:spLocks noGrp="1"/>
          </p:cNvSpPr>
          <p:nvPr>
            <p:ph type="ctrTitle"/>
          </p:nvPr>
        </p:nvSpPr>
        <p:spPr>
          <a:xfrm>
            <a:off x="914400" y="2154392"/>
            <a:ext cx="10818688" cy="1424365"/>
          </a:xfrm>
        </p:spPr>
        <p:txBody>
          <a:bodyPr/>
          <a:lstStyle/>
          <a:p>
            <a:r>
              <a:rPr lang="en-US" sz="3200" b="1" dirty="0"/>
              <a:t>Contract Language – What Makes a Good/Bad Contract</a:t>
            </a:r>
            <a:br>
              <a:rPr lang="en-US" sz="3200" b="1" dirty="0"/>
            </a:br>
            <a:r>
              <a:rPr lang="en-US" sz="3200" b="1" dirty="0"/>
              <a:t>How to Write/Construct a Favorable Contract</a:t>
            </a:r>
          </a:p>
        </p:txBody>
      </p:sp>
      <p:sp>
        <p:nvSpPr>
          <p:cNvPr id="6" name="Subtitle 5" descr="" title="">
            <a:extLst>
              <a:ext uri="{FF2B5EF4-FFF2-40B4-BE49-F238E27FC236}">
                <a16:creationId xmlns:a16="http://schemas.microsoft.com/office/drawing/2014/main" id="{41C487D2-6C35-49D0-8FB2-960532F945EF}"/>
              </a:ext>
            </a:extLst>
          </p:cNvPr>
          <p:cNvSpPr>
            <a:spLocks noGrp="1"/>
          </p:cNvSpPr>
          <p:nvPr>
            <p:ph type="subTitle" idx="1"/>
          </p:nvPr>
        </p:nvSpPr>
        <p:spPr>
          <a:xfrm>
            <a:off x="914400" y="3410557"/>
            <a:ext cx="7467600" cy="500439"/>
          </a:xfrm>
        </p:spPr>
        <p:txBody>
          <a:bodyPr/>
          <a:lstStyle/>
          <a:p>
            <a:endParaRPr lang="en-US" dirty="0"/>
          </a:p>
          <a:p>
            <a:r>
              <a:rPr lang="en-US" dirty="0"/>
              <a:t>Risk Management Seminar for Design Professionals</a:t>
            </a:r>
          </a:p>
          <a:p>
            <a:endParaRPr lang="en-US" dirty="0"/>
          </a:p>
        </p:txBody>
      </p:sp>
      <p:sp>
        <p:nvSpPr>
          <p:cNvPr id="7" name="Text Placeholder 6" descr="" title="">
            <a:extLst>
              <a:ext uri="{FF2B5EF4-FFF2-40B4-BE49-F238E27FC236}">
                <a16:creationId xmlns:a16="http://schemas.microsoft.com/office/drawing/2014/main" id="{3C87A6AE-E788-4D98-BDC8-A50A1C5247DD}"/>
              </a:ext>
            </a:extLst>
          </p:cNvPr>
          <p:cNvSpPr>
            <a:spLocks noGrp="1"/>
          </p:cNvSpPr>
          <p:nvPr>
            <p:ph type="body" sz="quarter" idx="10"/>
          </p:nvPr>
        </p:nvSpPr>
        <p:spPr>
          <a:xfrm>
            <a:off x="914400" y="4567635"/>
            <a:ext cx="5643562" cy="1033026"/>
          </a:xfrm>
        </p:spPr>
        <p:txBody>
          <a:bodyPr/>
          <a:lstStyle/>
          <a:p>
            <a:r>
              <a:rPr lang="en-US" dirty="0"/>
              <a:t>Presented by:  James R. Case</a:t>
            </a:r>
          </a:p>
          <a:p>
            <a:r>
              <a:rPr lang="en-US" dirty="0"/>
              <a:t>Date:  April 2022</a:t>
            </a:r>
          </a:p>
        </p:txBody>
      </p:sp>
    </p:spTree>
    <p:extLst>
      <p:ext uri="{BB962C8B-B14F-4D97-AF65-F5344CB8AC3E}">
        <p14:creationId xmlns:p14="http://schemas.microsoft.com/office/powerpoint/2010/main" val="3386598619"/>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3E8930C-434F-4E3C-ABE4-03406D80A3C3}"/>
              </a:ext>
            </a:extLst>
          </p:cNvPr>
          <p:cNvSpPr>
            <a:spLocks noGrp="1"/>
          </p:cNvSpPr>
          <p:nvPr>
            <p:ph type="ctrTitle"/>
          </p:nvPr>
        </p:nvSpPr>
        <p:spPr/>
        <p:txBody>
          <a:bodyPr/>
          <a:lstStyle/>
          <a:p>
            <a:r>
              <a:rPr lang="en-US" b="1" dirty="0"/>
              <a:t>DESIGN PHASE SERVICES</a:t>
            </a:r>
          </a:p>
        </p:txBody>
      </p:sp>
    </p:spTree>
    <p:extLst>
      <p:ext uri="{BB962C8B-B14F-4D97-AF65-F5344CB8AC3E}">
        <p14:creationId xmlns:p14="http://schemas.microsoft.com/office/powerpoint/2010/main" val="2583951"/>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F7131031-DF97-4F05-96C9-F31E6C0AE4F9}"/>
              </a:ext>
            </a:extLst>
          </p:cNvPr>
          <p:cNvSpPr>
            <a:spLocks noGrp="1"/>
          </p:cNvSpPr>
          <p:nvPr>
            <p:ph idx="1"/>
          </p:nvPr>
        </p:nvSpPr>
        <p:spPr>
          <a:xfrm>
            <a:off x="609600" y="1447800"/>
            <a:ext cx="10972800" cy="4439292"/>
          </a:xfrm>
        </p:spPr>
        <p:txBody>
          <a:bodyPr/>
          <a:lstStyle/>
          <a:p>
            <a:pPr marL="0" marR="0" indent="0" fontAlgn="base">
              <a:spcBef>
                <a:spcPts val="0"/>
              </a:spcBef>
              <a:spcAft>
                <a:spcPts val="1200"/>
              </a:spcAft>
              <a:buNone/>
            </a:pPr>
            <a:r>
              <a:rPr lang="en-US" sz="2800" dirty="0">
                <a:solidFill>
                  <a:srgbClr val="000000"/>
                </a:solidFill>
                <a:effectLst/>
                <a:latin typeface="Arial" panose="020B0604020202020204" pitchFamily="34" charset="0"/>
                <a:ea typeface="Calibri" panose="020F0502020204030204" pitchFamily="34" charset="0"/>
              </a:rPr>
              <a:t>Coordinate with the OWNER the selection of a qualified geotechnical consultant to </a:t>
            </a:r>
            <a:r>
              <a:rPr lang="en-US" sz="2800" spc="-35" dirty="0">
                <a:solidFill>
                  <a:srgbClr val="000000"/>
                </a:solidFill>
                <a:effectLst/>
                <a:latin typeface="Arial" panose="020B0604020202020204" pitchFamily="34" charset="0"/>
                <a:ea typeface="Calibri" panose="020F0502020204030204" pitchFamily="34" charset="0"/>
              </a:rPr>
              <a:t>perform the required soils analysis and recommendations, assist the OWNER in negotiating the fee for these services, recommend locations for soil borings and provide survey elevations at boring locations and provide all other necessary information regarding the Project to the geotechnical consultant so that he may perform the required soils analysis. Owner shall directly contract with geotechnical consultant and be responsible for payment of his services.</a:t>
            </a:r>
            <a:endParaRPr lang="en-US" sz="2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511958726"/>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A592DA6F-39E1-45C0-8D28-D7399F4151BC}"/>
              </a:ext>
            </a:extLst>
          </p:cNvPr>
          <p:cNvSpPr>
            <a:spLocks noGrp="1"/>
          </p:cNvSpPr>
          <p:nvPr>
            <p:ph idx="1"/>
          </p:nvPr>
        </p:nvSpPr>
        <p:spPr>
          <a:xfrm>
            <a:off x="609600" y="1333500"/>
            <a:ext cx="10972800" cy="4646060"/>
          </a:xfrm>
        </p:spPr>
        <p:txBody>
          <a:bodyPr/>
          <a:lstStyle/>
          <a:p>
            <a:pPr marL="0" marR="0" indent="0" fontAlgn="base">
              <a:spcBef>
                <a:spcPts val="0"/>
              </a:spcBef>
              <a:spcAft>
                <a:spcPts val="1200"/>
              </a:spcAft>
              <a:buNone/>
            </a:pPr>
            <a:r>
              <a:rPr lang="en-US" sz="2800" spc="-5" dirty="0">
                <a:solidFill>
                  <a:srgbClr val="000000"/>
                </a:solidFill>
                <a:effectLst/>
                <a:latin typeface="Arial" panose="020B0604020202020204" pitchFamily="34" charset="0"/>
                <a:ea typeface="Calibri" panose="020F0502020204030204" pitchFamily="34" charset="0"/>
              </a:rPr>
              <a:t>Assist OWNER in securing Bids and analyzing Bids received, prepare a tabulation </a:t>
            </a:r>
            <a:r>
              <a:rPr lang="en-US" sz="2800" dirty="0">
                <a:solidFill>
                  <a:srgbClr val="000000"/>
                </a:solidFill>
                <a:effectLst/>
                <a:latin typeface="Arial" panose="020B0604020202020204" pitchFamily="34" charset="0"/>
                <a:ea typeface="Calibri" panose="020F0502020204030204" pitchFamily="34" charset="0"/>
              </a:rPr>
              <a:t>of Bids received, make recommendations as to the award of the Construction Contract, and prepare Contract Documents.</a:t>
            </a:r>
          </a:p>
          <a:p>
            <a:pPr marL="251460" marR="0" indent="0" fontAlgn="base">
              <a:lnSpc>
                <a:spcPts val="1280"/>
              </a:lnSpc>
              <a:spcBef>
                <a:spcPts val="1075"/>
              </a:spcBef>
              <a:spcAft>
                <a:spcPts val="0"/>
              </a:spcAft>
              <a:buNone/>
            </a:pPr>
            <a:endParaRPr lang="en-US" sz="1800" dirty="0">
              <a:solidFill>
                <a:srgbClr val="000000"/>
              </a:solidFill>
              <a:latin typeface="Arial" panose="020B0604020202020204" pitchFamily="34" charset="0"/>
              <a:ea typeface="Calibri" panose="020F0502020204030204" pitchFamily="34" charset="0"/>
            </a:endParaRPr>
          </a:p>
          <a:p>
            <a:pPr marL="251460" marR="0" indent="0" fontAlgn="base">
              <a:lnSpc>
                <a:spcPts val="1280"/>
              </a:lnSpc>
              <a:spcBef>
                <a:spcPts val="1075"/>
              </a:spcBef>
              <a:spcAft>
                <a:spcPts val="0"/>
              </a:spcAft>
              <a:buNone/>
            </a:pPr>
            <a:endParaRPr lang="en-US" sz="1800" dirty="0">
              <a:solidFill>
                <a:srgbClr val="000000"/>
              </a:solidFill>
              <a:latin typeface="Arial" panose="020B0604020202020204" pitchFamily="34" charset="0"/>
              <a:ea typeface="Calibri" panose="020F0502020204030204" pitchFamily="34" charset="0"/>
            </a:endParaRPr>
          </a:p>
          <a:p>
            <a:pPr marL="251460" marR="0" indent="0" fontAlgn="base">
              <a:lnSpc>
                <a:spcPts val="1280"/>
              </a:lnSpc>
              <a:spcBef>
                <a:spcPts val="1075"/>
              </a:spcBef>
              <a:spcAft>
                <a:spcPts val="0"/>
              </a:spcAft>
              <a:buNone/>
            </a:pPr>
            <a:endParaRPr lang="en-US" sz="1800" dirty="0">
              <a:solidFill>
                <a:srgbClr val="000000"/>
              </a:solidFill>
              <a:latin typeface="Arial" panose="020B0604020202020204" pitchFamily="34" charset="0"/>
              <a:ea typeface="Calibri" panose="020F0502020204030204" pitchFamily="34" charset="0"/>
            </a:endParaRPr>
          </a:p>
          <a:p>
            <a:pPr marL="0" indent="0">
              <a:spcBef>
                <a:spcPts val="0"/>
              </a:spcBef>
              <a:spcAft>
                <a:spcPts val="0"/>
              </a:spcAft>
              <a:buNone/>
            </a:pPr>
            <a:r>
              <a:rPr lang="en-US" sz="2800" spc="-5" dirty="0">
                <a:solidFill>
                  <a:srgbClr val="000000"/>
                </a:solidFill>
                <a:effectLst/>
                <a:latin typeface="Arial" panose="020B0604020202020204" pitchFamily="34" charset="0"/>
                <a:ea typeface="Calibri" panose="020F0502020204030204" pitchFamily="34" charset="0"/>
              </a:rPr>
              <a:t>Assist OWNER in securing Bids and analyzing Bids received, prepare a tabulation </a:t>
            </a:r>
            <a:r>
              <a:rPr lang="en-US" sz="2800" dirty="0">
                <a:solidFill>
                  <a:srgbClr val="000000"/>
                </a:solidFill>
                <a:effectLst/>
                <a:latin typeface="Arial" panose="020B0604020202020204" pitchFamily="34" charset="0"/>
                <a:ea typeface="Calibri" panose="020F0502020204030204" pitchFamily="34" charset="0"/>
              </a:rPr>
              <a:t>of Bids received, </a:t>
            </a:r>
            <a:r>
              <a:rPr lang="en-US" sz="2800" b="1" strike="sngStrike" dirty="0">
                <a:solidFill>
                  <a:srgbClr val="C00000"/>
                </a:solidFill>
                <a:effectLst/>
                <a:latin typeface="Arial" panose="020B0604020202020204" pitchFamily="34" charset="0"/>
                <a:ea typeface="Calibri" panose="020F0502020204030204" pitchFamily="34" charset="0"/>
              </a:rPr>
              <a:t>make recommendations as to the award of the Construction Contract, </a:t>
            </a:r>
            <a:r>
              <a:rPr lang="en-US" sz="2800" dirty="0">
                <a:solidFill>
                  <a:srgbClr val="000000"/>
                </a:solidFill>
                <a:effectLst/>
                <a:latin typeface="Arial" panose="020B0604020202020204" pitchFamily="34" charset="0"/>
                <a:ea typeface="Calibri" panose="020F0502020204030204" pitchFamily="34" charset="0"/>
              </a:rPr>
              <a:t>and prepare Contract Documents.</a:t>
            </a:r>
          </a:p>
          <a:p>
            <a:pPr marL="251460" marR="0" indent="0" fontAlgn="base">
              <a:lnSpc>
                <a:spcPts val="1280"/>
              </a:lnSpc>
              <a:spcBef>
                <a:spcPts val="1075"/>
              </a:spcBef>
              <a:spcAft>
                <a:spcPts val="0"/>
              </a:spcAft>
              <a:buNone/>
            </a:pPr>
            <a:endParaRPr lang="en-US" sz="1800" dirty="0">
              <a:effectLst/>
              <a:latin typeface="Times New Roman" panose="02020603050405020304" pitchFamily="18" charset="0"/>
              <a:ea typeface="Calibri" panose="020F0502020204030204" pitchFamily="34" charset="0"/>
            </a:endParaRPr>
          </a:p>
        </p:txBody>
      </p:sp>
      <p:sp>
        <p:nvSpPr>
          <p:cNvPr id="4" name="Arrow: Down 3" descr="" title="">
            <a:extLst>
              <a:ext uri="{FF2B5EF4-FFF2-40B4-BE49-F238E27FC236}">
                <a16:creationId xmlns:a16="http://schemas.microsoft.com/office/drawing/2014/main" id="{C1CADC9D-5835-45EE-9160-91C3823EE3D1}"/>
              </a:ext>
            </a:extLst>
          </p:cNvPr>
          <p:cNvSpPr/>
          <p:nvPr/>
        </p:nvSpPr>
        <p:spPr>
          <a:xfrm>
            <a:off x="5677311" y="3032263"/>
            <a:ext cx="837378" cy="793474"/>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7255029"/>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8C80790-E3AD-4079-91B1-6A00D1C940B1}"/>
              </a:ext>
            </a:extLst>
          </p:cNvPr>
          <p:cNvSpPr>
            <a:spLocks noGrp="1"/>
          </p:cNvSpPr>
          <p:nvPr>
            <p:ph type="title"/>
          </p:nvPr>
        </p:nvSpPr>
        <p:spPr/>
        <p:txBody>
          <a:bodyPr/>
          <a:lstStyle/>
          <a:p>
            <a:endParaRPr lang="en-US" dirty="0"/>
          </a:p>
        </p:txBody>
      </p:sp>
      <p:sp>
        <p:nvSpPr>
          <p:cNvPr id="3" name="Content Placeholder 2" descr="" title="">
            <a:extLst>
              <a:ext uri="{FF2B5EF4-FFF2-40B4-BE49-F238E27FC236}">
                <a16:creationId xmlns:a16="http://schemas.microsoft.com/office/drawing/2014/main" id="{E10643E1-E6E8-4D30-9565-7823EE41772C}"/>
              </a:ext>
            </a:extLst>
          </p:cNvPr>
          <p:cNvSpPr>
            <a:spLocks noGrp="1"/>
          </p:cNvSpPr>
          <p:nvPr>
            <p:ph idx="1"/>
          </p:nvPr>
        </p:nvSpPr>
        <p:spPr>
          <a:xfrm>
            <a:off x="609600" y="1447800"/>
            <a:ext cx="10972800" cy="4398196"/>
          </a:xfrm>
        </p:spPr>
        <p:txBody>
          <a:bodyPr/>
          <a:lstStyle/>
          <a:p>
            <a:pPr marL="594360" marR="0" fontAlgn="base">
              <a:lnSpc>
                <a:spcPts val="1235"/>
              </a:lnSpc>
              <a:spcBef>
                <a:spcPts val="1090"/>
              </a:spcBef>
              <a:spcAft>
                <a:spcPts val="0"/>
              </a:spcAft>
            </a:pPr>
            <a:endParaRPr lang="en-US" sz="1800" spc="-15" dirty="0">
              <a:solidFill>
                <a:srgbClr val="000000"/>
              </a:solidFill>
              <a:effectLst/>
              <a:latin typeface="Arial" panose="020B0604020202020204" pitchFamily="34" charset="0"/>
              <a:ea typeface="Calibri" panose="020F0502020204030204" pitchFamily="34" charset="0"/>
            </a:endParaRPr>
          </a:p>
          <a:p>
            <a:pPr marL="0" marR="0" indent="0" fontAlgn="base">
              <a:spcBef>
                <a:spcPts val="0"/>
              </a:spcBef>
              <a:spcAft>
                <a:spcPts val="1200"/>
              </a:spcAft>
              <a:buNone/>
            </a:pPr>
            <a:r>
              <a:rPr lang="en-US" sz="2800" spc="-15" dirty="0">
                <a:solidFill>
                  <a:srgbClr val="000000"/>
                </a:solidFill>
                <a:effectLst/>
                <a:latin typeface="Arial" panose="020B0604020202020204" pitchFamily="34" charset="0"/>
                <a:ea typeface="Calibri" panose="020F0502020204030204" pitchFamily="34" charset="0"/>
              </a:rPr>
              <a:t>Provide other Design Phase services that (i) should be provided in accordance with </a:t>
            </a:r>
            <a:r>
              <a:rPr lang="en-US" sz="2800" spc="-5" dirty="0">
                <a:solidFill>
                  <a:srgbClr val="000000"/>
                </a:solidFill>
                <a:effectLst/>
                <a:latin typeface="Arial" panose="020B0604020202020204" pitchFamily="34" charset="0"/>
                <a:ea typeface="Calibri" panose="020F0502020204030204" pitchFamily="34" charset="0"/>
              </a:rPr>
              <a:t>professional engineering standards of practice and would be</a:t>
            </a:r>
            <a:r>
              <a:rPr lang="en-US" sz="2800" dirty="0">
                <a:solidFill>
                  <a:srgbClr val="000000"/>
                </a:solidFill>
                <a:effectLst/>
                <a:latin typeface="Arial" panose="020B0604020202020204" pitchFamily="34" charset="0"/>
                <a:ea typeface="Calibri" panose="020F0502020204030204" pitchFamily="34" charset="0"/>
              </a:rPr>
              <a:t> </a:t>
            </a:r>
            <a:r>
              <a:rPr lang="en-US" sz="2800" spc="-15" dirty="0">
                <a:solidFill>
                  <a:srgbClr val="000000"/>
                </a:solidFill>
                <a:effectLst/>
                <a:latin typeface="Arial" panose="020B0604020202020204" pitchFamily="34" charset="0"/>
                <a:ea typeface="Calibri" panose="020F0502020204030204" pitchFamily="34" charset="0"/>
              </a:rPr>
              <a:t>necessary for the Project.</a:t>
            </a:r>
          </a:p>
          <a:p>
            <a:pPr marL="0" marR="0" indent="0" fontAlgn="base">
              <a:spcBef>
                <a:spcPts val="0"/>
              </a:spcBef>
              <a:spcAft>
                <a:spcPts val="1200"/>
              </a:spcAft>
              <a:buNone/>
            </a:pPr>
            <a:endParaRPr lang="en-US" sz="2800" spc="-15" dirty="0">
              <a:solidFill>
                <a:srgbClr val="000000"/>
              </a:solidFill>
              <a:latin typeface="Arial" panose="020B0604020202020204" pitchFamily="34" charset="0"/>
              <a:ea typeface="Calibri" panose="020F0502020204030204" pitchFamily="34" charset="0"/>
            </a:endParaRPr>
          </a:p>
          <a:p>
            <a:pPr marL="0" marR="0" indent="0" fontAlgn="base">
              <a:spcBef>
                <a:spcPts val="0"/>
              </a:spcBef>
              <a:spcAft>
                <a:spcPts val="1200"/>
              </a:spcAft>
              <a:buNone/>
            </a:pPr>
            <a:endParaRPr lang="en-US" sz="2800" spc="-15" dirty="0">
              <a:solidFill>
                <a:srgbClr val="000000"/>
              </a:solidFill>
              <a:latin typeface="Arial" panose="020B0604020202020204" pitchFamily="34" charset="0"/>
              <a:ea typeface="Calibri" panose="020F0502020204030204" pitchFamily="34" charset="0"/>
            </a:endParaRPr>
          </a:p>
          <a:p>
            <a:pPr marL="0" marR="0" indent="0" fontAlgn="base">
              <a:spcBef>
                <a:spcPts val="0"/>
              </a:spcBef>
              <a:spcAft>
                <a:spcPts val="1200"/>
              </a:spcAft>
              <a:buNone/>
            </a:pPr>
            <a:r>
              <a:rPr lang="en-US" sz="2800" spc="-15" dirty="0">
                <a:solidFill>
                  <a:srgbClr val="000000"/>
                </a:solidFill>
                <a:effectLst/>
                <a:latin typeface="Arial" panose="020B0604020202020204" pitchFamily="34" charset="0"/>
                <a:ea typeface="Calibri" panose="020F0502020204030204" pitchFamily="34" charset="0"/>
              </a:rPr>
              <a:t>Provide </a:t>
            </a:r>
            <a:r>
              <a:rPr lang="en-US" sz="2800" b="1" strike="sngStrike" spc="-15" dirty="0">
                <a:solidFill>
                  <a:srgbClr val="C00000"/>
                </a:solidFill>
                <a:effectLst/>
                <a:latin typeface="Arial" panose="020B0604020202020204" pitchFamily="34" charset="0"/>
                <a:ea typeface="Calibri" panose="020F0502020204030204" pitchFamily="34" charset="0"/>
              </a:rPr>
              <a:t>other</a:t>
            </a:r>
            <a:r>
              <a:rPr lang="en-US" sz="2800" spc="-15" dirty="0">
                <a:solidFill>
                  <a:srgbClr val="000000"/>
                </a:solidFill>
                <a:effectLst/>
                <a:latin typeface="Arial" panose="020B0604020202020204" pitchFamily="34" charset="0"/>
                <a:ea typeface="Calibri" panose="020F0502020204030204" pitchFamily="34" charset="0"/>
              </a:rPr>
              <a:t> Design Phase services </a:t>
            </a:r>
            <a:r>
              <a:rPr lang="en-US" sz="2800" b="1" strike="sngStrike" spc="-15" dirty="0">
                <a:solidFill>
                  <a:srgbClr val="C00000"/>
                </a:solidFill>
                <a:effectLst/>
                <a:latin typeface="Arial" panose="020B0604020202020204" pitchFamily="34" charset="0"/>
                <a:ea typeface="Calibri" panose="020F0502020204030204" pitchFamily="34" charset="0"/>
              </a:rPr>
              <a:t>that (i) should be provided </a:t>
            </a:r>
            <a:r>
              <a:rPr lang="en-US" sz="2800" spc="-15" dirty="0">
                <a:solidFill>
                  <a:srgbClr val="000000"/>
                </a:solidFill>
                <a:effectLst/>
                <a:latin typeface="Arial" panose="020B0604020202020204" pitchFamily="34" charset="0"/>
                <a:ea typeface="Calibri" panose="020F0502020204030204" pitchFamily="34" charset="0"/>
              </a:rPr>
              <a:t>in accordance with </a:t>
            </a:r>
            <a:r>
              <a:rPr lang="en-US" sz="2800" spc="-5" dirty="0">
                <a:solidFill>
                  <a:srgbClr val="000000"/>
                </a:solidFill>
                <a:effectLst/>
                <a:latin typeface="Arial" panose="020B0604020202020204" pitchFamily="34" charset="0"/>
                <a:ea typeface="Calibri" panose="020F0502020204030204" pitchFamily="34" charset="0"/>
              </a:rPr>
              <a:t>professional engineering standards of practice </a:t>
            </a:r>
            <a:r>
              <a:rPr lang="en-US" sz="2800" b="1" strike="sngStrike" spc="-5" dirty="0">
                <a:solidFill>
                  <a:srgbClr val="C00000"/>
                </a:solidFill>
                <a:effectLst/>
                <a:latin typeface="Arial" panose="020B0604020202020204" pitchFamily="34" charset="0"/>
                <a:ea typeface="Calibri" panose="020F0502020204030204" pitchFamily="34" charset="0"/>
              </a:rPr>
              <a:t>and would be</a:t>
            </a:r>
            <a:r>
              <a:rPr lang="en-US" sz="2800" b="1" strike="sngStrike" dirty="0">
                <a:solidFill>
                  <a:srgbClr val="C00000"/>
                </a:solidFill>
                <a:effectLst/>
                <a:latin typeface="Arial" panose="020B0604020202020204" pitchFamily="34" charset="0"/>
                <a:ea typeface="Calibri" panose="020F0502020204030204" pitchFamily="34" charset="0"/>
              </a:rPr>
              <a:t> </a:t>
            </a:r>
            <a:r>
              <a:rPr lang="en-US" sz="2800" b="1" strike="sngStrike" spc="-15" dirty="0">
                <a:solidFill>
                  <a:srgbClr val="C00000"/>
                </a:solidFill>
                <a:effectLst/>
                <a:latin typeface="Arial" panose="020B0604020202020204" pitchFamily="34" charset="0"/>
                <a:ea typeface="Calibri" panose="020F0502020204030204" pitchFamily="34" charset="0"/>
              </a:rPr>
              <a:t>necessary for the Project</a:t>
            </a:r>
            <a:r>
              <a:rPr lang="en-US" sz="2800" spc="-15" dirty="0">
                <a:solidFill>
                  <a:srgbClr val="000000"/>
                </a:solidFill>
                <a:effectLst/>
                <a:latin typeface="Arial" panose="020B0604020202020204" pitchFamily="34"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4" name="Arrow: Down 3" descr="" title="">
            <a:extLst>
              <a:ext uri="{FF2B5EF4-FFF2-40B4-BE49-F238E27FC236}">
                <a16:creationId xmlns:a16="http://schemas.microsoft.com/office/drawing/2014/main" id="{BE4134EB-90E2-4F4C-A463-3500FC5B115C}"/>
              </a:ext>
            </a:extLst>
          </p:cNvPr>
          <p:cNvSpPr/>
          <p:nvPr/>
        </p:nvSpPr>
        <p:spPr>
          <a:xfrm>
            <a:off x="5589142" y="3308279"/>
            <a:ext cx="796247" cy="739739"/>
          </a:xfrm>
          <a:prstGeom prst="downArrow">
            <a:avLst>
              <a:gd name="adj1" fmla="val 50000"/>
              <a:gd name="adj2" fmla="val 55325"/>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4363969"/>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D3C93957-8DB6-4ED7-98D1-BA41E841558E}"/>
              </a:ext>
            </a:extLst>
          </p:cNvPr>
          <p:cNvSpPr>
            <a:spLocks noGrp="1"/>
          </p:cNvSpPr>
          <p:nvPr>
            <p:ph idx="1"/>
          </p:nvPr>
        </p:nvSpPr>
        <p:spPr>
          <a:xfrm>
            <a:off x="537681" y="1163120"/>
            <a:ext cx="10972800" cy="4919181"/>
          </a:xfrm>
        </p:spPr>
        <p:txBody>
          <a:bodyPr/>
          <a:lstStyle/>
          <a:p>
            <a:pPr marL="0" indent="0">
              <a:buNone/>
            </a:pPr>
            <a:r>
              <a:rPr lang="en-US" spc="-15" dirty="0">
                <a:solidFill>
                  <a:srgbClr val="000000"/>
                </a:solidFill>
                <a:effectLst/>
                <a:latin typeface="Arial" panose="020B0604020202020204" pitchFamily="34" charset="0"/>
                <a:ea typeface="Calibri" panose="020F0502020204030204" pitchFamily="34" charset="0"/>
              </a:rPr>
              <a:t>Final Drawings and Specifications, or other Construction Documents or Construction Contract Documents submitted by ENGINEER to OWNER for review and approval or to any Contractors for bidding or negotiation, shall be prepared using, </a:t>
            </a:r>
            <a:r>
              <a:rPr lang="en-US" spc="-15" dirty="0" err="1">
                <a:solidFill>
                  <a:srgbClr val="000000"/>
                </a:solidFill>
                <a:effectLst/>
                <a:latin typeface="Arial" panose="020B0604020202020204" pitchFamily="34" charset="0"/>
                <a:ea typeface="Calibri" panose="020F0502020204030204" pitchFamily="34" charset="0"/>
              </a:rPr>
              <a:t>ENGINEER's</a:t>
            </a:r>
            <a:r>
              <a:rPr lang="en-US" spc="-15" dirty="0">
                <a:solidFill>
                  <a:srgbClr val="000000"/>
                </a:solidFill>
                <a:effectLst/>
                <a:latin typeface="Arial" panose="020B0604020202020204" pitchFamily="34" charset="0"/>
                <a:ea typeface="Calibri" panose="020F0502020204030204" pitchFamily="34" charset="0"/>
              </a:rPr>
              <a:t> professional judgment and in accordance with the standard of practice in the industry, be complete and unambiguous and in compliance with applicable codes, ordinances, statutes, laws and regulations in effect as of the date of the Agreement, except to the extent expressly and specifically otherwise stated in detail in writing by ENGINEER at the time of such submission. The enactment or revisions of codes, laws or regulations subsequent to the date of this Agreement may be the basis for modifications to </a:t>
            </a:r>
            <a:r>
              <a:rPr lang="en-US" spc="-15" dirty="0" err="1">
                <a:solidFill>
                  <a:srgbClr val="000000"/>
                </a:solidFill>
                <a:effectLst/>
                <a:latin typeface="Arial" panose="020B0604020202020204" pitchFamily="34" charset="0"/>
                <a:ea typeface="Calibri" panose="020F0502020204030204" pitchFamily="34" charset="0"/>
              </a:rPr>
              <a:t>ENGINEER's</a:t>
            </a:r>
            <a:r>
              <a:rPr lang="en-US" spc="-15" dirty="0">
                <a:solidFill>
                  <a:srgbClr val="000000"/>
                </a:solidFill>
                <a:effectLst/>
                <a:latin typeface="Arial" panose="020B0604020202020204" pitchFamily="34" charset="0"/>
                <a:ea typeface="Calibri" panose="020F0502020204030204" pitchFamily="34" charset="0"/>
              </a:rPr>
              <a:t> scope of services, times of performance, or compensation. By submitting Final Drawings and Specifications, or other Construction Documents for Construction Contract purposes, ENGINEER acknowledges that ENGINEER has informed OWNER in writing of any tests, studies, analyses or reports that are necessary or advisable to be performed by or for OWNER at that point in time.</a:t>
            </a:r>
            <a:endParaRPr lang="en-US" dirty="0"/>
          </a:p>
        </p:txBody>
      </p:sp>
    </p:spTree>
    <p:extLst>
      <p:ext uri="{BB962C8B-B14F-4D97-AF65-F5344CB8AC3E}">
        <p14:creationId xmlns:p14="http://schemas.microsoft.com/office/powerpoint/2010/main" val="4107227833"/>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A017DF2E-D199-485A-9FC5-1B3391C935E5}"/>
              </a:ext>
            </a:extLst>
          </p:cNvPr>
          <p:cNvSpPr>
            <a:spLocks noGrp="1"/>
          </p:cNvSpPr>
          <p:nvPr>
            <p:ph idx="1"/>
          </p:nvPr>
        </p:nvSpPr>
        <p:spPr>
          <a:xfrm>
            <a:off x="609600" y="1180671"/>
            <a:ext cx="10972800" cy="4911904"/>
          </a:xfrm>
        </p:spPr>
        <p:txBody>
          <a:bodyPr/>
          <a:lstStyle/>
          <a:p>
            <a:pPr marL="0" indent="0">
              <a:buNone/>
            </a:pPr>
            <a:r>
              <a:rPr lang="en-US" sz="2100" spc="-15" dirty="0">
                <a:solidFill>
                  <a:srgbClr val="000000"/>
                </a:solidFill>
                <a:effectLst/>
                <a:latin typeface="Arial" panose="020B0604020202020204" pitchFamily="34" charset="0"/>
                <a:ea typeface="Calibri" panose="020F0502020204030204" pitchFamily="34" charset="0"/>
              </a:rPr>
              <a:t>Final Drawings and Specifications, or other Construction Documents or Construction Contract Documents submitted by ENGINEER to OWNER for review and approval or to any Contractors for bidding or negotiation, shall be prepared using, </a:t>
            </a:r>
            <a:r>
              <a:rPr lang="en-US" sz="2100" spc="-15" dirty="0" err="1">
                <a:solidFill>
                  <a:srgbClr val="000000"/>
                </a:solidFill>
                <a:effectLst/>
                <a:latin typeface="Arial" panose="020B0604020202020204" pitchFamily="34" charset="0"/>
                <a:ea typeface="Calibri" panose="020F0502020204030204" pitchFamily="34" charset="0"/>
              </a:rPr>
              <a:t>ENGINEER's</a:t>
            </a:r>
            <a:r>
              <a:rPr lang="en-US" sz="2100" spc="-15" dirty="0">
                <a:solidFill>
                  <a:srgbClr val="000000"/>
                </a:solidFill>
                <a:effectLst/>
                <a:latin typeface="Arial" panose="020B0604020202020204" pitchFamily="34" charset="0"/>
                <a:ea typeface="Calibri" panose="020F0502020204030204" pitchFamily="34" charset="0"/>
              </a:rPr>
              <a:t> professional judgment and in accordance with the standard of practice in the industry, </a:t>
            </a:r>
            <a:r>
              <a:rPr lang="en-US" sz="2100" b="1" strike="sngStrike" spc="-15" dirty="0">
                <a:solidFill>
                  <a:srgbClr val="C00000"/>
                </a:solidFill>
                <a:effectLst/>
                <a:latin typeface="Arial" panose="020B0604020202020204" pitchFamily="34" charset="0"/>
                <a:ea typeface="Calibri" panose="020F0502020204030204" pitchFamily="34" charset="0"/>
              </a:rPr>
              <a:t>be complete and unambiguous </a:t>
            </a:r>
            <a:r>
              <a:rPr lang="en-US" sz="2100" spc="-15" dirty="0">
                <a:solidFill>
                  <a:srgbClr val="000000"/>
                </a:solidFill>
                <a:effectLst/>
                <a:latin typeface="Arial" panose="020B0604020202020204" pitchFamily="34" charset="0"/>
                <a:ea typeface="Calibri" panose="020F0502020204030204" pitchFamily="34" charset="0"/>
              </a:rPr>
              <a:t>and in compliance with applicable codes, ordinances, statutes, laws and regulations in effect as of the date of the Agreement, except to the extent expressly and specifically otherwise stated in detail in writing by ENGINEER at the time of such submission. The enactment or revisions of codes, laws or regulations subsequent to the date of this Agreement may be the basis for modifications to </a:t>
            </a:r>
            <a:r>
              <a:rPr lang="en-US" sz="2100" spc="-15" dirty="0" err="1">
                <a:solidFill>
                  <a:srgbClr val="000000"/>
                </a:solidFill>
                <a:effectLst/>
                <a:latin typeface="Arial" panose="020B0604020202020204" pitchFamily="34" charset="0"/>
                <a:ea typeface="Calibri" panose="020F0502020204030204" pitchFamily="34" charset="0"/>
              </a:rPr>
              <a:t>ENGINEER's</a:t>
            </a:r>
            <a:r>
              <a:rPr lang="en-US" sz="2100" spc="-15" dirty="0">
                <a:solidFill>
                  <a:srgbClr val="000000"/>
                </a:solidFill>
                <a:effectLst/>
                <a:latin typeface="Arial" panose="020B0604020202020204" pitchFamily="34" charset="0"/>
                <a:ea typeface="Calibri" panose="020F0502020204030204" pitchFamily="34" charset="0"/>
              </a:rPr>
              <a:t> scope of services, times of performance, or compensation. By submitting Final Drawings and Specifications, or other Construction Documents for Construction Contract purposes, ENGINEER acknowledges that ENGINEER has informed OWNER in writing of any tests, studies, analyses or reports that </a:t>
            </a:r>
            <a:r>
              <a:rPr lang="en-US" sz="2100" b="1" strike="sngStrike" spc="-15" dirty="0">
                <a:solidFill>
                  <a:srgbClr val="C00000"/>
                </a:solidFill>
                <a:effectLst/>
                <a:latin typeface="Arial" panose="020B0604020202020204" pitchFamily="34" charset="0"/>
                <a:ea typeface="Calibri" panose="020F0502020204030204" pitchFamily="34" charset="0"/>
              </a:rPr>
              <a:t>are necessary or advisable</a:t>
            </a:r>
            <a:r>
              <a:rPr lang="en-US" sz="2100" spc="-15" dirty="0">
                <a:solidFill>
                  <a:srgbClr val="000000"/>
                </a:solidFill>
                <a:effectLst/>
                <a:latin typeface="Arial" panose="020B0604020202020204" pitchFamily="34" charset="0"/>
                <a:ea typeface="Calibri" panose="020F0502020204030204" pitchFamily="34" charset="0"/>
              </a:rPr>
              <a:t> </a:t>
            </a:r>
            <a:r>
              <a:rPr lang="en-US" sz="2100" b="1" u="sng" spc="-15" dirty="0">
                <a:solidFill>
                  <a:srgbClr val="0070C0"/>
                </a:solidFill>
                <a:effectLst/>
                <a:latin typeface="Arial" panose="020B0604020202020204" pitchFamily="34" charset="0"/>
                <a:ea typeface="Calibri" panose="020F0502020204030204" pitchFamily="34" charset="0"/>
              </a:rPr>
              <a:t>in </a:t>
            </a:r>
            <a:r>
              <a:rPr lang="en-US" sz="2100" b="1" u="sng" spc="-15" dirty="0" err="1">
                <a:solidFill>
                  <a:srgbClr val="0070C0"/>
                </a:solidFill>
                <a:effectLst/>
                <a:latin typeface="Arial" panose="020B0604020202020204" pitchFamily="34" charset="0"/>
                <a:ea typeface="Calibri" panose="020F0502020204030204" pitchFamily="34" charset="0"/>
              </a:rPr>
              <a:t>ENGINEER’s</a:t>
            </a:r>
            <a:r>
              <a:rPr lang="en-US" sz="2100" b="1" u="sng" spc="-15" dirty="0">
                <a:solidFill>
                  <a:srgbClr val="0070C0"/>
                </a:solidFill>
                <a:effectLst/>
                <a:latin typeface="Arial" panose="020B0604020202020204" pitchFamily="34" charset="0"/>
                <a:ea typeface="Calibri" panose="020F0502020204030204" pitchFamily="34" charset="0"/>
              </a:rPr>
              <a:t> reasonable judgment may assist in better understanding Project conditions or to assist with design </a:t>
            </a:r>
            <a:r>
              <a:rPr lang="en-US" sz="2100" spc="-15" dirty="0">
                <a:solidFill>
                  <a:srgbClr val="000000"/>
                </a:solidFill>
                <a:effectLst/>
                <a:latin typeface="Arial" panose="020B0604020202020204" pitchFamily="34" charset="0"/>
                <a:ea typeface="Calibri" panose="020F0502020204030204" pitchFamily="34" charset="0"/>
              </a:rPr>
              <a:t>to be performed by or for OWNER at that point in time.</a:t>
            </a:r>
            <a:endParaRPr lang="en-US" sz="2100" dirty="0"/>
          </a:p>
        </p:txBody>
      </p:sp>
      <p:sp>
        <p:nvSpPr>
          <p:cNvPr id="4" name="Arrow: Down 3" descr="" title="">
            <a:extLst>
              <a:ext uri="{FF2B5EF4-FFF2-40B4-BE49-F238E27FC236}">
                <a16:creationId xmlns:a16="http://schemas.microsoft.com/office/drawing/2014/main" id="{5AB6E6E1-0895-462A-9CDF-C46647E000A6}"/>
              </a:ext>
            </a:extLst>
          </p:cNvPr>
          <p:cNvSpPr/>
          <p:nvPr/>
        </p:nvSpPr>
        <p:spPr>
          <a:xfrm>
            <a:off x="5853684" y="462337"/>
            <a:ext cx="484632" cy="591763"/>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3656289"/>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9798F0F1-3E21-4C31-9872-45D393C871C4}"/>
              </a:ext>
            </a:extLst>
          </p:cNvPr>
          <p:cNvSpPr>
            <a:spLocks noGrp="1"/>
          </p:cNvSpPr>
          <p:nvPr>
            <p:ph idx="1"/>
          </p:nvPr>
        </p:nvSpPr>
        <p:spPr/>
        <p:txBody>
          <a:bodyPr/>
          <a:lstStyle/>
          <a:p>
            <a:pPr marL="0" indent="0">
              <a:buNone/>
            </a:pPr>
            <a:r>
              <a:rPr lang="en-US" sz="2000" spc="-15" dirty="0">
                <a:solidFill>
                  <a:srgbClr val="000000"/>
                </a:solidFill>
                <a:effectLst/>
                <a:latin typeface="Arial" panose="020B0604020202020204" pitchFamily="34" charset="0"/>
                <a:ea typeface="Calibri" panose="020F0502020204030204" pitchFamily="34" charset="0"/>
              </a:rPr>
              <a:t>ENGINEER shall be responsible for the professional quality, technical accuracy, and coordination of all Drawings, Specifications and design documents relating to </a:t>
            </a:r>
            <a:r>
              <a:rPr lang="en-US" sz="2000" spc="-15" dirty="0" err="1">
                <a:solidFill>
                  <a:srgbClr val="000000"/>
                </a:solidFill>
                <a:effectLst/>
                <a:latin typeface="Arial" panose="020B0604020202020204" pitchFamily="34" charset="0"/>
                <a:ea typeface="Calibri" panose="020F0502020204030204" pitchFamily="34" charset="0"/>
              </a:rPr>
              <a:t>ENGINEER's</a:t>
            </a:r>
            <a:r>
              <a:rPr lang="en-US" sz="2000" spc="-15" dirty="0">
                <a:solidFill>
                  <a:srgbClr val="000000"/>
                </a:solidFill>
                <a:effectLst/>
                <a:latin typeface="Arial" panose="020B0604020202020204" pitchFamily="34" charset="0"/>
                <a:ea typeface="Calibri" panose="020F0502020204030204" pitchFamily="34" charset="0"/>
              </a:rPr>
              <a:t> design and used on the Project, regardless of whether such Drawings, Specifications or other design documents are prepared by ENGINEER or by </a:t>
            </a:r>
            <a:r>
              <a:rPr lang="en-US" sz="2000" spc="-15" dirty="0" err="1">
                <a:solidFill>
                  <a:srgbClr val="000000"/>
                </a:solidFill>
                <a:effectLst/>
                <a:latin typeface="Arial" panose="020B0604020202020204" pitchFamily="34" charset="0"/>
                <a:ea typeface="Calibri" panose="020F0502020204030204" pitchFamily="34" charset="0"/>
              </a:rPr>
              <a:t>ENGINEER's</a:t>
            </a:r>
            <a:r>
              <a:rPr lang="en-US" sz="2000" spc="-15" dirty="0">
                <a:solidFill>
                  <a:srgbClr val="000000"/>
                </a:solidFill>
                <a:effectLst/>
                <a:latin typeface="Arial" panose="020B0604020202020204" pitchFamily="34" charset="0"/>
                <a:ea typeface="Calibri" panose="020F0502020204030204" pitchFamily="34" charset="0"/>
              </a:rPr>
              <a:t> consultants. If preliminary or design development work .has been performed by others engaged by ENGINEER, ENGINEER is nevertheless fully responsible for and accepts full responsibility for such earlier work when ENGINEER performs subsequent phases of the basic services called for under this Agreement, as fully as if the preliminary, schematic and design development work had been performed by ENGINEER itself. ENGINEER shall be responsible for coordination and internal checking of all Drawings and for the accuracy of all dimensional and layout information contained therein, as fully as if each Drawing were prepared by ENGINEER. Such review and responsibility does not extend to confirming or checking the accuracy of manufacturer's specifications or product data.</a:t>
            </a:r>
            <a:endParaRPr lang="en-US" sz="2000" dirty="0">
              <a:effectLst/>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2096319453"/>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B6F758FB-1A94-4D7B-A554-3F191083B7F2}"/>
              </a:ext>
            </a:extLst>
          </p:cNvPr>
          <p:cNvSpPr>
            <a:spLocks noGrp="1"/>
          </p:cNvSpPr>
          <p:nvPr>
            <p:ph idx="1"/>
          </p:nvPr>
        </p:nvSpPr>
        <p:spPr>
          <a:xfrm>
            <a:off x="609600" y="1447800"/>
            <a:ext cx="10972800" cy="4540624"/>
          </a:xfrm>
        </p:spPr>
        <p:txBody>
          <a:bodyPr/>
          <a:lstStyle/>
          <a:p>
            <a:pPr marL="0" indent="0">
              <a:buNone/>
            </a:pPr>
            <a:r>
              <a:rPr lang="en-US" sz="2100" spc="-15" dirty="0">
                <a:solidFill>
                  <a:srgbClr val="000000"/>
                </a:solidFill>
                <a:effectLst/>
                <a:latin typeface="Arial" panose="020B0604020202020204" pitchFamily="34" charset="0"/>
                <a:ea typeface="Calibri" panose="020F0502020204030204" pitchFamily="34" charset="0"/>
              </a:rPr>
              <a:t>ENGINEER shall be responsible for the professional quality, technical accuracy, and coordination of all Drawings, Specifications and design documents relating to </a:t>
            </a:r>
            <a:r>
              <a:rPr lang="en-US" sz="2100" spc="-15" dirty="0" err="1">
                <a:solidFill>
                  <a:srgbClr val="000000"/>
                </a:solidFill>
                <a:effectLst/>
                <a:latin typeface="Arial" panose="020B0604020202020204" pitchFamily="34" charset="0"/>
                <a:ea typeface="Calibri" panose="020F0502020204030204" pitchFamily="34" charset="0"/>
              </a:rPr>
              <a:t>ENGINEER's</a:t>
            </a:r>
            <a:r>
              <a:rPr lang="en-US" sz="2100" spc="-15" dirty="0">
                <a:solidFill>
                  <a:srgbClr val="000000"/>
                </a:solidFill>
                <a:effectLst/>
                <a:latin typeface="Arial" panose="020B0604020202020204" pitchFamily="34" charset="0"/>
                <a:ea typeface="Calibri" panose="020F0502020204030204" pitchFamily="34" charset="0"/>
              </a:rPr>
              <a:t> design and used on the Project, regardless of whether such Drawings, Specifications or other design documents are prepared by ENGINEER or by </a:t>
            </a:r>
            <a:r>
              <a:rPr lang="en-US" sz="2100" spc="-15" dirty="0" err="1">
                <a:solidFill>
                  <a:srgbClr val="000000"/>
                </a:solidFill>
                <a:effectLst/>
                <a:latin typeface="Arial" panose="020B0604020202020204" pitchFamily="34" charset="0"/>
                <a:ea typeface="Calibri" panose="020F0502020204030204" pitchFamily="34" charset="0"/>
              </a:rPr>
              <a:t>ENGINEER's</a:t>
            </a:r>
            <a:r>
              <a:rPr lang="en-US" sz="2100" spc="-15" dirty="0">
                <a:solidFill>
                  <a:srgbClr val="000000"/>
                </a:solidFill>
                <a:effectLst/>
                <a:latin typeface="Arial" panose="020B0604020202020204" pitchFamily="34" charset="0"/>
                <a:ea typeface="Calibri" panose="020F0502020204030204" pitchFamily="34" charset="0"/>
              </a:rPr>
              <a:t> consultants. If preliminary or design development work has been performed by others engaged by ENGINEER, ENGINEER is nevertheless fully responsible for and accepts full responsibility for such earlier work when ENGINEER performs subsequent phases of the basic services called for under this Agreement, as fully as if the preliminary, schematic and design development work had been performed by ENGINEER itself. ENGINEER shall be responsible for coordination </a:t>
            </a:r>
            <a:r>
              <a:rPr lang="en-US" sz="2100" b="1" strike="sngStrike" spc="-15" dirty="0">
                <a:solidFill>
                  <a:srgbClr val="C00000"/>
                </a:solidFill>
                <a:effectLst/>
                <a:latin typeface="Arial" panose="020B0604020202020204" pitchFamily="34" charset="0"/>
                <a:ea typeface="Calibri" panose="020F0502020204030204" pitchFamily="34" charset="0"/>
              </a:rPr>
              <a:t>and internal checking </a:t>
            </a:r>
            <a:r>
              <a:rPr lang="en-US" sz="2100" spc="-15" dirty="0">
                <a:solidFill>
                  <a:srgbClr val="000000"/>
                </a:solidFill>
                <a:effectLst/>
                <a:latin typeface="Arial" panose="020B0604020202020204" pitchFamily="34" charset="0"/>
                <a:ea typeface="Calibri" panose="020F0502020204030204" pitchFamily="34" charset="0"/>
              </a:rPr>
              <a:t>of all Drawings</a:t>
            </a:r>
            <a:r>
              <a:rPr lang="en-US" sz="2100" b="1" u="sng" strike="sngStrike" spc="-15" dirty="0">
                <a:solidFill>
                  <a:srgbClr val="C00000"/>
                </a:solidFill>
                <a:effectLst/>
                <a:latin typeface="Arial" panose="020B0604020202020204" pitchFamily="34" charset="0"/>
                <a:ea typeface="Calibri" panose="020F0502020204030204" pitchFamily="34" charset="0"/>
              </a:rPr>
              <a:t>. </a:t>
            </a:r>
            <a:r>
              <a:rPr lang="en-US" sz="2100" b="1" strike="sngStrike" spc="-15" dirty="0">
                <a:solidFill>
                  <a:srgbClr val="C00000"/>
                </a:solidFill>
                <a:effectLst/>
                <a:latin typeface="Arial" panose="020B0604020202020204" pitchFamily="34" charset="0"/>
                <a:ea typeface="Calibri" panose="020F0502020204030204" pitchFamily="34" charset="0"/>
              </a:rPr>
              <a:t> and for the accuracy of all dimensional and layout information contained therein, as fully as if each Drawing were prepared by ENGINEER</a:t>
            </a:r>
            <a:r>
              <a:rPr lang="en-US" sz="2100" spc="-15" dirty="0">
                <a:solidFill>
                  <a:srgbClr val="000000"/>
                </a:solidFill>
                <a:effectLst/>
                <a:latin typeface="Arial" panose="020B0604020202020204" pitchFamily="34" charset="0"/>
                <a:ea typeface="Calibri" panose="020F0502020204030204" pitchFamily="34" charset="0"/>
              </a:rPr>
              <a:t>. Such review and responsibility does not extend to confirming or checking the accuracy of manufacturer's specifications or product data.</a:t>
            </a:r>
            <a:endParaRPr lang="en-US" sz="2100" dirty="0">
              <a:effectLst/>
              <a:latin typeface="Times New Roman" panose="02020603050405020304" pitchFamily="18" charset="0"/>
              <a:ea typeface="Calibri" panose="020F0502020204030204" pitchFamily="34" charset="0"/>
            </a:endParaRPr>
          </a:p>
          <a:p>
            <a:pPr marL="0" indent="0">
              <a:buNone/>
            </a:pPr>
            <a:endParaRPr lang="en-US" dirty="0"/>
          </a:p>
        </p:txBody>
      </p:sp>
      <p:sp>
        <p:nvSpPr>
          <p:cNvPr id="4" name="Arrow: Down 3" descr="" title="">
            <a:extLst>
              <a:ext uri="{FF2B5EF4-FFF2-40B4-BE49-F238E27FC236}">
                <a16:creationId xmlns:a16="http://schemas.microsoft.com/office/drawing/2014/main" id="{01E5B60B-D641-4858-BD85-450F60B660CB}"/>
              </a:ext>
            </a:extLst>
          </p:cNvPr>
          <p:cNvSpPr/>
          <p:nvPr/>
        </p:nvSpPr>
        <p:spPr>
          <a:xfrm>
            <a:off x="5735531" y="287676"/>
            <a:ext cx="720938" cy="719191"/>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3675595"/>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a:extLst>
              <a:ext uri="{FF2B5EF4-FFF2-40B4-BE49-F238E27FC236}">
                <a16:creationId xmlns:a16="http://schemas.microsoft.com/office/drawing/2014/main" id="{77DEB9AA-C862-485A-9EC9-402D5EA37A22}"/>
              </a:ext>
            </a:extLst>
          </p:cNvPr>
          <p:cNvSpPr>
            <a:spLocks noGrp="1"/>
          </p:cNvSpPr>
          <p:nvPr>
            <p:ph type="ctrTitle"/>
          </p:nvPr>
        </p:nvSpPr>
        <p:spPr/>
        <p:txBody>
          <a:bodyPr/>
          <a:lstStyle/>
          <a:p>
            <a:r>
              <a:rPr lang="en-US" b="1" dirty="0"/>
              <a:t>CONSTRUCTION PHASE SERVICES</a:t>
            </a:r>
          </a:p>
        </p:txBody>
      </p:sp>
    </p:spTree>
    <p:extLst>
      <p:ext uri="{BB962C8B-B14F-4D97-AF65-F5344CB8AC3E}">
        <p14:creationId xmlns:p14="http://schemas.microsoft.com/office/powerpoint/2010/main" val="3326766108"/>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1" descr="" title="">
            <a:extLst>
              <a:ext uri="{FF2B5EF4-FFF2-40B4-BE49-F238E27FC236}">
                <a16:creationId xmlns:a16="http://schemas.microsoft.com/office/drawing/2014/main" id="{2EE1B5D9-FC2A-487C-B075-4867AB7543CA}"/>
              </a:ext>
            </a:extLst>
          </p:cNvPr>
          <p:cNvSpPr>
            <a:spLocks noGrp="1"/>
          </p:cNvSpPr>
          <p:nvPr>
            <p:ph idx="1"/>
          </p:nvPr>
        </p:nvSpPr>
        <p:spPr>
          <a:xfrm>
            <a:off x="609600" y="1447800"/>
            <a:ext cx="10972800" cy="4191000"/>
          </a:xfrm>
        </p:spPr>
        <p:txBody>
          <a:bodyPr/>
          <a:lstStyle/>
          <a:p>
            <a:pPr marL="0" indent="0">
              <a:buNone/>
            </a:pPr>
            <a:r>
              <a:rPr lang="en-US" sz="2400" spc="-35" dirty="0">
                <a:solidFill>
                  <a:srgbClr val="000000"/>
                </a:solidFill>
                <a:effectLst/>
                <a:latin typeface="Arial" panose="020B0604020202020204" pitchFamily="34" charset="0"/>
                <a:ea typeface="Calibri" panose="020F0502020204030204" pitchFamily="34" charset="0"/>
              </a:rPr>
              <a:t>If requested by OWNER, receive and review all certificates of inspections, tests, and approvals required by the Contract Documents, Laws and Regulations. </a:t>
            </a:r>
            <a:r>
              <a:rPr lang="en-US" sz="2400" spc="-35" dirty="0" err="1">
                <a:solidFill>
                  <a:srgbClr val="000000"/>
                </a:solidFill>
                <a:effectLst/>
                <a:latin typeface="Arial" panose="020B0604020202020204" pitchFamily="34" charset="0"/>
                <a:ea typeface="Calibri" panose="020F0502020204030204" pitchFamily="34" charset="0"/>
              </a:rPr>
              <a:t>ENGINEER's</a:t>
            </a:r>
            <a:r>
              <a:rPr lang="en-US" sz="2400" spc="-35" dirty="0">
                <a:solidFill>
                  <a:srgbClr val="000000"/>
                </a:solidFill>
                <a:effectLst/>
                <a:latin typeface="Arial" panose="020B0604020202020204" pitchFamily="34" charset="0"/>
                <a:ea typeface="Calibri" panose="020F0502020204030204" pitchFamily="34" charset="0"/>
              </a:rPr>
              <a:t> review of such certificates will be for the purpose of determining that the results certified indicate compliance with the Contract Documents and will not constitute an independent evaluation that the content or procedures of such inspections, tests, or approvals comply with the requirements of the Contract Documents. ENGINEER shall be entitled to rely on the results of such tests. OWNER shall directly contract for such special inspections and tests and be responsible for payment of such services. If ENGINEER elects to perform such special inspections or tests, ENGINEER shall be paid an additional fee for its services and assume responsibility therefor.</a:t>
            </a:r>
            <a:endParaRPr lang="en-US" sz="24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427000459"/>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a:extLst>
              <a:ext uri="{FF2B5EF4-FFF2-40B4-BE49-F238E27FC236}">
                <a16:creationId xmlns:a16="http://schemas.microsoft.com/office/drawing/2014/main" id="{3DF19353-9FC4-482E-AB41-B4EA6C81BD9C}"/>
              </a:ext>
            </a:extLst>
          </p:cNvPr>
          <p:cNvSpPr>
            <a:spLocks noGrp="1"/>
          </p:cNvSpPr>
          <p:nvPr>
            <p:ph type="ctrTitle"/>
          </p:nvPr>
        </p:nvSpPr>
        <p:spPr/>
        <p:txBody>
          <a:bodyPr/>
          <a:lstStyle/>
          <a:p>
            <a:r>
              <a:rPr lang="en-US" b="1" dirty="0"/>
              <a:t>Definitions</a:t>
            </a:r>
          </a:p>
        </p:txBody>
      </p:sp>
    </p:spTree>
    <p:extLst>
      <p:ext uri="{BB962C8B-B14F-4D97-AF65-F5344CB8AC3E}">
        <p14:creationId xmlns:p14="http://schemas.microsoft.com/office/powerpoint/2010/main" val="3147681325"/>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E521D5D3-ABFC-404D-AB92-2CC57F485B9E}"/>
              </a:ext>
            </a:extLst>
          </p:cNvPr>
          <p:cNvSpPr>
            <a:spLocks noGrp="1"/>
          </p:cNvSpPr>
          <p:nvPr>
            <p:ph idx="1"/>
          </p:nvPr>
        </p:nvSpPr>
        <p:spPr>
          <a:xfrm>
            <a:off x="609600" y="1149850"/>
            <a:ext cx="10972800" cy="4850258"/>
          </a:xfrm>
        </p:spPr>
        <p:txBody>
          <a:bodyPr/>
          <a:lstStyle/>
          <a:p>
            <a:pPr marL="0" indent="0">
              <a:spcBef>
                <a:spcPts val="0"/>
              </a:spcBef>
              <a:buNone/>
            </a:pPr>
            <a:r>
              <a:rPr lang="en-US" sz="1500" spc="-35" dirty="0">
                <a:solidFill>
                  <a:srgbClr val="000000"/>
                </a:solidFill>
                <a:effectLst/>
                <a:latin typeface="Arial" panose="020B0604020202020204" pitchFamily="34" charset="0"/>
                <a:ea typeface="Arial" panose="020B0604020202020204" pitchFamily="34" charset="0"/>
              </a:rPr>
              <a:t>Review and approve or take other appropriate action with respect to such as detailed construction, erection and Shop Drawings, product data, Samples and other data which Contractor is required to submit, but only for determining (1) compliance with applicable laws, statutes, ordinances, codes, orders, rules and regulations in effect as of the date of this Agreement, and (2) conformance with the information given in the Contract Documents and compatibility with the design concept of the completed Project as a functioning whole as indicated in the Contract Documents. Such reviews and approvals or other action will not extend to means, methods, techniques, sequence or procedures of construction or to safety precautions and programs incident thereto. ENGINEER has an obligation to meet any Contractor's submittal schedule that has earlier been acceptable to ENGINEER.</a:t>
            </a:r>
            <a:endParaRPr lang="en-US" sz="1500" spc="-35" dirty="0">
              <a:effectLst/>
              <a:latin typeface="Arial" panose="020B0604020202020204" pitchFamily="34" charset="0"/>
              <a:ea typeface="Arial" panose="020B0604020202020204" pitchFamily="34" charset="0"/>
            </a:endParaRPr>
          </a:p>
          <a:p>
            <a:pPr marL="0" indent="0">
              <a:buNone/>
            </a:pPr>
            <a:endParaRPr lang="en-US" dirty="0"/>
          </a:p>
          <a:p>
            <a:pPr marL="0" indent="0">
              <a:buNone/>
            </a:pPr>
            <a:endParaRPr lang="en-US" dirty="0"/>
          </a:p>
          <a:p>
            <a:pPr marL="0" indent="0">
              <a:buNone/>
            </a:pPr>
            <a:r>
              <a:rPr lang="en-US" sz="1600" spc="-35" dirty="0">
                <a:solidFill>
                  <a:srgbClr val="000000"/>
                </a:solidFill>
                <a:effectLst/>
                <a:latin typeface="Arial" panose="020B0604020202020204" pitchFamily="34" charset="0"/>
                <a:ea typeface="Arial" panose="020B0604020202020204" pitchFamily="34" charset="0"/>
              </a:rPr>
              <a:t>Review </a:t>
            </a:r>
            <a:r>
              <a:rPr lang="en-US" sz="1600" b="1" strike="sngStrike" spc="-35" dirty="0">
                <a:solidFill>
                  <a:srgbClr val="C00000"/>
                </a:solidFill>
                <a:effectLst/>
                <a:latin typeface="Arial" panose="020B0604020202020204" pitchFamily="34" charset="0"/>
                <a:ea typeface="Arial" panose="020B0604020202020204" pitchFamily="34" charset="0"/>
              </a:rPr>
              <a:t>and approve or take other appropriate action with respect to such as detailed</a:t>
            </a:r>
            <a:r>
              <a:rPr lang="en-US" sz="1600" spc="-35" dirty="0">
                <a:solidFill>
                  <a:srgbClr val="000000"/>
                </a:solidFill>
                <a:effectLst/>
                <a:latin typeface="Arial" panose="020B0604020202020204" pitchFamily="34" charset="0"/>
                <a:ea typeface="Arial" panose="020B0604020202020204" pitchFamily="34" charset="0"/>
              </a:rPr>
              <a:t> construction, erection and Shop Drawings, product data, Samples and other data which Contractor is required to submit, but only for determining </a:t>
            </a:r>
            <a:r>
              <a:rPr lang="en-US" sz="1600" b="1" strike="sngStrike" spc="-35" dirty="0">
                <a:solidFill>
                  <a:srgbClr val="C00000"/>
                </a:solidFill>
                <a:effectLst/>
                <a:latin typeface="Arial" panose="020B0604020202020204" pitchFamily="34" charset="0"/>
                <a:ea typeface="Arial" panose="020B0604020202020204" pitchFamily="34" charset="0"/>
              </a:rPr>
              <a:t>(1) compliance with applicable laws, statutes, ordinances, codes, orders, rules and regulations in effect as of the date of this Agreement, and (2)</a:t>
            </a:r>
            <a:r>
              <a:rPr lang="en-US" sz="1600" spc="-35" dirty="0">
                <a:solidFill>
                  <a:srgbClr val="000000"/>
                </a:solidFill>
                <a:effectLst/>
                <a:latin typeface="Arial" panose="020B0604020202020204" pitchFamily="34" charset="0"/>
                <a:ea typeface="Arial" panose="020B0604020202020204" pitchFamily="34" charset="0"/>
              </a:rPr>
              <a:t> conformance with the information given in the Contract Documents and compatibility with the design concept of the completed Project as a functioning whole as indicated in the Contract Documents. Such reviews and approvals or other action will not extend to means, methods, techniques, sequence or procedures of construction or to safety precautions and programs incident thereto. </a:t>
            </a:r>
            <a:r>
              <a:rPr lang="en-US" sz="1600" b="1" strike="sngStrike" spc="-35" dirty="0">
                <a:solidFill>
                  <a:srgbClr val="C00000"/>
                </a:solidFill>
                <a:effectLst/>
                <a:latin typeface="Arial" panose="020B0604020202020204" pitchFamily="34" charset="0"/>
                <a:ea typeface="Arial" panose="020B0604020202020204" pitchFamily="34" charset="0"/>
              </a:rPr>
              <a:t>ENGINEER has an obligation to meet any Contractor's submittal schedule that has earlier been acceptable to ENGINEER. </a:t>
            </a:r>
            <a:r>
              <a:rPr lang="en-US" sz="1600" b="1" u="sng" spc="-35" dirty="0">
                <a:solidFill>
                  <a:srgbClr val="0070C0"/>
                </a:solidFill>
                <a:effectLst/>
                <a:latin typeface="Arial" panose="020B0604020202020204" pitchFamily="34" charset="0"/>
                <a:ea typeface="Arial" panose="020B0604020202020204" pitchFamily="34" charset="0"/>
              </a:rPr>
              <a:t> </a:t>
            </a:r>
            <a:r>
              <a:rPr lang="en-US" sz="1600" b="1" u="sng" spc="-35" dirty="0" err="1">
                <a:solidFill>
                  <a:srgbClr val="0070C0"/>
                </a:solidFill>
                <a:effectLst/>
                <a:latin typeface="Arial" panose="020B0604020202020204" pitchFamily="34" charset="0"/>
                <a:ea typeface="Arial" panose="020B0604020202020204" pitchFamily="34" charset="0"/>
              </a:rPr>
              <a:t>ENGINEER’s</a:t>
            </a:r>
            <a:r>
              <a:rPr lang="en-US" sz="1600" b="1" u="sng" spc="-35" dirty="0">
                <a:solidFill>
                  <a:srgbClr val="0070C0"/>
                </a:solidFill>
                <a:effectLst/>
                <a:latin typeface="Arial" panose="020B0604020202020204" pitchFamily="34" charset="0"/>
                <a:ea typeface="Arial" panose="020B0604020202020204" pitchFamily="34" charset="0"/>
              </a:rPr>
              <a:t> review shall be made in the time indicated in the Contractor’s submittal schedule as approved by Engineer.</a:t>
            </a:r>
            <a:endParaRPr lang="en-US" sz="1600" b="1" strike="sngStrike" spc="-35" dirty="0">
              <a:solidFill>
                <a:srgbClr val="C00000"/>
              </a:solidFill>
              <a:effectLst/>
              <a:latin typeface="Arial" panose="020B0604020202020204" pitchFamily="34" charset="0"/>
              <a:ea typeface="Arial" panose="020B0604020202020204" pitchFamily="34" charset="0"/>
            </a:endParaRPr>
          </a:p>
          <a:p>
            <a:pPr marL="0" indent="0">
              <a:buNone/>
            </a:pPr>
            <a:endParaRPr lang="en-US" dirty="0"/>
          </a:p>
        </p:txBody>
      </p:sp>
      <p:sp>
        <p:nvSpPr>
          <p:cNvPr id="4" name="Arrow: Down 3" descr="" title="">
            <a:extLst>
              <a:ext uri="{FF2B5EF4-FFF2-40B4-BE49-F238E27FC236}">
                <a16:creationId xmlns:a16="http://schemas.microsoft.com/office/drawing/2014/main" id="{5024AD08-66DE-4F1C-982D-5AA8AD1A90F4}"/>
              </a:ext>
            </a:extLst>
          </p:cNvPr>
          <p:cNvSpPr/>
          <p:nvPr/>
        </p:nvSpPr>
        <p:spPr>
          <a:xfrm>
            <a:off x="5853684" y="3020602"/>
            <a:ext cx="484632" cy="554377"/>
          </a:xfrm>
          <a:prstGeom prst="downArrow">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735579"/>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itle 1" descr="" title="">
            <a:extLst>
              <a:ext uri="{FF2B5EF4-FFF2-40B4-BE49-F238E27FC236}">
                <a16:creationId xmlns:a16="http://schemas.microsoft.com/office/drawing/2014/main" id="{69435C77-B8B3-400A-B350-468DCC059885}"/>
              </a:ext>
            </a:extLst>
          </p:cNvPr>
          <p:cNvSpPr>
            <a:spLocks noGrp="1"/>
          </p:cNvSpPr>
          <p:nvPr>
            <p:ph idx="1"/>
          </p:nvPr>
        </p:nvSpPr>
        <p:spPr>
          <a:xfrm>
            <a:off x="609600" y="1447800"/>
            <a:ext cx="10972800" cy="4542034"/>
          </a:xfrm>
        </p:spPr>
        <p:txBody>
          <a:bodyPr/>
          <a:lstStyle/>
          <a:p>
            <a:pPr marL="0" indent="0">
              <a:buNone/>
            </a:pPr>
            <a:r>
              <a:rPr lang="en-US" dirty="0"/>
              <a:t>1.  </a:t>
            </a:r>
            <a:r>
              <a:rPr lang="en-US" sz="1800" dirty="0"/>
              <a:t>Based on </a:t>
            </a:r>
            <a:r>
              <a:rPr lang="en-US" sz="1800" dirty="0" err="1"/>
              <a:t>ENGINEER’s</a:t>
            </a:r>
            <a:r>
              <a:rPr lang="en-US" sz="1800" dirty="0"/>
              <a:t> observations as an experienced and qualified design professional and on review of Applications for Payment and accompanying supporting documentation, recommend disposition of (i) work orders for changes and extras to the Construction Contract and (ii) period progress and final payments to the Contractor.</a:t>
            </a:r>
          </a:p>
          <a:p>
            <a:pPr marL="0" indent="0">
              <a:buNone/>
            </a:pPr>
            <a:r>
              <a:rPr lang="en-US" sz="1800" dirty="0"/>
              <a:t>	a)	</a:t>
            </a:r>
            <a:r>
              <a:rPr lang="en-US" sz="1800" spc="-25" dirty="0">
                <a:solidFill>
                  <a:srgbClr val="000000"/>
                </a:solidFill>
                <a:effectLst/>
                <a:latin typeface="Arial" panose="020B0604020202020204" pitchFamily="34" charset="0"/>
                <a:ea typeface="Calibri" panose="020F0502020204030204" pitchFamily="34" charset="0"/>
              </a:rPr>
              <a:t>Such recommendations of payment will be in writing and will constitute </a:t>
            </a:r>
            <a:r>
              <a:rPr lang="en-US" sz="1800" spc="-25" dirty="0" err="1">
                <a:solidFill>
                  <a:srgbClr val="000000"/>
                </a:solidFill>
                <a:effectLst/>
                <a:latin typeface="Arial" panose="020B0604020202020204" pitchFamily="34" charset="0"/>
                <a:ea typeface="Calibri" panose="020F0502020204030204" pitchFamily="34" charset="0"/>
              </a:rPr>
              <a:t>ENGINEER's</a:t>
            </a:r>
            <a:r>
              <a:rPr lang="en-US" sz="1800" spc="-25" dirty="0">
                <a:solidFill>
                  <a:srgbClr val="000000"/>
                </a:solidFill>
                <a:effectLst/>
                <a:latin typeface="Arial" panose="020B0604020202020204" pitchFamily="34" charset="0"/>
                <a:ea typeface="Calibri" panose="020F0502020204030204" pitchFamily="34" charset="0"/>
              </a:rPr>
              <a:t> representation to OWNER, based on such observations and review, that, to the best of </a:t>
            </a:r>
            <a:r>
              <a:rPr lang="en-US" sz="1800" spc="-25" dirty="0" err="1">
                <a:solidFill>
                  <a:srgbClr val="000000"/>
                </a:solidFill>
                <a:effectLst/>
                <a:latin typeface="Arial" panose="020B0604020202020204" pitchFamily="34" charset="0"/>
                <a:ea typeface="Calibri" panose="020F0502020204030204" pitchFamily="34" charset="0"/>
              </a:rPr>
              <a:t>ENGINEER's</a:t>
            </a:r>
            <a:r>
              <a:rPr lang="en-US" sz="1800" spc="-25" dirty="0">
                <a:solidFill>
                  <a:srgbClr val="000000"/>
                </a:solidFill>
                <a:effectLst/>
                <a:latin typeface="Arial" panose="020B0604020202020204" pitchFamily="34" charset="0"/>
                <a:ea typeface="Calibri" panose="020F0502020204030204" pitchFamily="34" charset="0"/>
              </a:rPr>
              <a:t> knowledge, information and belief, the Work has progressed to the point indicated, the quality of the Work is generally in accordance with the Contract Documents (subject to an evaluation of the Work as a functioning whole prior to or upon Substantial Completion, to the results of any subsequent tests called for in the Contract Documents and to any other qualifications stated in the recommendation), and the conditions precedent to Contractor's being entitled to such payment appear to have been fulfilled in so far as it is </a:t>
            </a:r>
            <a:r>
              <a:rPr lang="en-US" sz="1800" spc="-25" dirty="0" err="1">
                <a:solidFill>
                  <a:srgbClr val="000000"/>
                </a:solidFill>
                <a:effectLst/>
                <a:latin typeface="Arial" panose="020B0604020202020204" pitchFamily="34" charset="0"/>
                <a:ea typeface="Calibri" panose="020F0502020204030204" pitchFamily="34" charset="0"/>
              </a:rPr>
              <a:t>ENGINEER's</a:t>
            </a:r>
            <a:r>
              <a:rPr lang="en-US" sz="1800" spc="-25" dirty="0">
                <a:solidFill>
                  <a:srgbClr val="000000"/>
                </a:solidFill>
                <a:effectLst/>
                <a:latin typeface="Arial" panose="020B0604020202020204" pitchFamily="34" charset="0"/>
                <a:ea typeface="Calibri" panose="020F0502020204030204" pitchFamily="34" charset="0"/>
              </a:rPr>
              <a:t> responsibility to observe the Work. </a:t>
            </a:r>
            <a:r>
              <a:rPr lang="en-US" sz="1800" spc="-25" dirty="0" err="1">
                <a:solidFill>
                  <a:srgbClr val="000000"/>
                </a:solidFill>
                <a:effectLst/>
                <a:latin typeface="Arial" panose="020B0604020202020204" pitchFamily="34" charset="0"/>
                <a:ea typeface="Calibri" panose="020F0502020204030204" pitchFamily="34" charset="0"/>
              </a:rPr>
              <a:t>ENGINEER's</a:t>
            </a:r>
            <a:r>
              <a:rPr lang="en-US" sz="1800" spc="-25" dirty="0">
                <a:solidFill>
                  <a:srgbClr val="000000"/>
                </a:solidFill>
                <a:effectLst/>
                <a:latin typeface="Arial" panose="020B0604020202020204" pitchFamily="34" charset="0"/>
                <a:ea typeface="Calibri" panose="020F0502020204030204" pitchFamily="34" charset="0"/>
              </a:rPr>
              <a:t> recommendations of payment will include final determinations of quantities and classifications of Work (subject to any subsequent adjustments allowed by the Contract Documents), and note the relationship of the payment requested to the schedule of value, work completed and materials and equipment delivered at the Site but not incorporated in the Work.</a:t>
            </a:r>
            <a:endParaRPr lang="en-US" sz="1800" dirty="0"/>
          </a:p>
        </p:txBody>
      </p:sp>
    </p:spTree>
    <p:extLst>
      <p:ext uri="{BB962C8B-B14F-4D97-AF65-F5344CB8AC3E}">
        <p14:creationId xmlns:p14="http://schemas.microsoft.com/office/powerpoint/2010/main" val="722502560"/>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08F8DB96-23C0-4A02-A7F0-F51D46E7DC64}"/>
              </a:ext>
            </a:extLst>
          </p:cNvPr>
          <p:cNvSpPr>
            <a:spLocks noGrp="1"/>
          </p:cNvSpPr>
          <p:nvPr>
            <p:ph idx="1"/>
          </p:nvPr>
        </p:nvSpPr>
        <p:spPr>
          <a:xfrm>
            <a:off x="609600" y="1058238"/>
            <a:ext cx="10972800" cy="5054886"/>
          </a:xfrm>
        </p:spPr>
        <p:txBody>
          <a:bodyPr/>
          <a:lstStyle/>
          <a:p>
            <a:pPr marL="0" marR="137160" lvl="0" indent="0" algn="just" fontAlgn="base">
              <a:lnSpc>
                <a:spcPts val="1240"/>
              </a:lnSpc>
              <a:spcBef>
                <a:spcPts val="955"/>
              </a:spcBef>
              <a:spcAft>
                <a:spcPts val="0"/>
              </a:spcAft>
              <a:buClr>
                <a:srgbClr val="000000"/>
              </a:buClr>
              <a:buSzPts val="1100"/>
              <a:buNone/>
              <a:tabLst>
                <a:tab pos="502920" algn="l"/>
              </a:tabLst>
            </a:pPr>
            <a:endParaRPr lang="en-US" dirty="0"/>
          </a:p>
          <a:p>
            <a:pPr marL="0" marR="137160" lvl="0" indent="0" algn="just" fontAlgn="base">
              <a:spcBef>
                <a:spcPts val="0"/>
              </a:spcBef>
              <a:spcAft>
                <a:spcPts val="0"/>
              </a:spcAft>
              <a:buClr>
                <a:srgbClr val="000000"/>
              </a:buClr>
              <a:buSzPts val="1100"/>
              <a:buNone/>
              <a:tabLst>
                <a:tab pos="502920" algn="l"/>
              </a:tabLst>
            </a:pPr>
            <a:r>
              <a:rPr lang="en-US" sz="1400" spc="-20" dirty="0">
                <a:solidFill>
                  <a:srgbClr val="000000"/>
                </a:solidFill>
                <a:effectLst/>
                <a:latin typeface="Arial" panose="020B0604020202020204" pitchFamily="34" charset="0"/>
                <a:ea typeface="Arial" panose="020B0604020202020204" pitchFamily="34" charset="0"/>
              </a:rPr>
              <a:t>b)  By recommending payment, ENGINEER shall not thereby be deemed to have .represented that observations made by ENGINEER to check the quality or quantity of the Work as it is performed and furnished have been exhaustive, extended to every aspect of the Work in progress, or involved detailed inspections of the Work beyond the responsibilities specifically assigned to ENGINEER in the Agreement and the Contract Documents. Neither </a:t>
            </a:r>
            <a:r>
              <a:rPr lang="en-US" sz="1400" spc="-20" dirty="0" err="1">
                <a:solidFill>
                  <a:srgbClr val="000000"/>
                </a:solidFill>
                <a:effectLst/>
                <a:latin typeface="Arial" panose="020B0604020202020204" pitchFamily="34" charset="0"/>
                <a:ea typeface="Arial" panose="020B0604020202020204" pitchFamily="34" charset="0"/>
              </a:rPr>
              <a:t>ENGINEER's</a:t>
            </a:r>
            <a:r>
              <a:rPr lang="en-US" sz="1400" spc="-20" dirty="0">
                <a:solidFill>
                  <a:srgbClr val="000000"/>
                </a:solidFill>
                <a:effectLst/>
                <a:latin typeface="Arial" panose="020B0604020202020204" pitchFamily="34" charset="0"/>
                <a:ea typeface="Arial" panose="020B0604020202020204" pitchFamily="34" charset="0"/>
              </a:rPr>
              <a:t> review of the Work for the purpose of recommending payments nor </a:t>
            </a:r>
            <a:r>
              <a:rPr lang="en-US" sz="1400" spc="-20" dirty="0" err="1">
                <a:solidFill>
                  <a:srgbClr val="000000"/>
                </a:solidFill>
                <a:effectLst/>
                <a:latin typeface="Arial" panose="020B0604020202020204" pitchFamily="34" charset="0"/>
                <a:ea typeface="Arial" panose="020B0604020202020204" pitchFamily="34" charset="0"/>
              </a:rPr>
              <a:t>ENGINEER's</a:t>
            </a:r>
            <a:r>
              <a:rPr lang="en-US" sz="1400" spc="-20" dirty="0">
                <a:solidFill>
                  <a:srgbClr val="000000"/>
                </a:solidFill>
                <a:effectLst/>
                <a:latin typeface="Arial" panose="020B0604020202020204" pitchFamily="34" charset="0"/>
                <a:ea typeface="Arial" panose="020B0604020202020204" pitchFamily="34" charset="0"/>
              </a:rPr>
              <a:t> recommendation of any payment including </a:t>
            </a:r>
            <a:r>
              <a:rPr lang="en-US" sz="1400" spc="-15" dirty="0">
                <a:solidFill>
                  <a:srgbClr val="000000"/>
                </a:solidFill>
                <a:effectLst/>
                <a:latin typeface="Arial" panose="020B0604020202020204" pitchFamily="34" charset="0"/>
                <a:ea typeface="Calibri" panose="020F0502020204030204" pitchFamily="34" charset="0"/>
              </a:rPr>
              <a:t>final payment will impose on ENGINEER responsibility to supervise, direct, or control the Work in progress or the means, methods, techniques, sequences, or procedures of construction or safety precautions or programs incident thereto, or Contractor's compliance with laws and regulations applicable to Contractor's furnishing and performing the Work.</a:t>
            </a:r>
          </a:p>
          <a:p>
            <a:pPr marL="0" marR="137160" lvl="0" indent="0" algn="just" fontAlgn="base">
              <a:spcBef>
                <a:spcPts val="0"/>
              </a:spcBef>
              <a:spcAft>
                <a:spcPts val="0"/>
              </a:spcAft>
              <a:buClr>
                <a:srgbClr val="000000"/>
              </a:buClr>
              <a:buSzPts val="1100"/>
              <a:buNone/>
              <a:tabLst>
                <a:tab pos="502920" algn="l"/>
              </a:tabLst>
            </a:pPr>
            <a:endParaRPr lang="en-US" sz="1400" spc="-15" dirty="0">
              <a:solidFill>
                <a:srgbClr val="000000"/>
              </a:solidFill>
              <a:latin typeface="Arial" panose="020B0604020202020204" pitchFamily="34" charset="0"/>
            </a:endParaRPr>
          </a:p>
          <a:p>
            <a:pPr marL="0" marR="137160" lvl="0" indent="0" algn="just" fontAlgn="base">
              <a:spcBef>
                <a:spcPts val="0"/>
              </a:spcBef>
              <a:spcAft>
                <a:spcPts val="0"/>
              </a:spcAft>
              <a:buClr>
                <a:srgbClr val="000000"/>
              </a:buClr>
              <a:buSzPts val="1100"/>
              <a:buNone/>
              <a:tabLst>
                <a:tab pos="502920" algn="l"/>
              </a:tabLst>
            </a:pPr>
            <a:endParaRPr lang="en-US" sz="1400" spc="-15" dirty="0">
              <a:solidFill>
                <a:srgbClr val="000000"/>
              </a:solidFill>
              <a:latin typeface="Arial" panose="020B0604020202020204" pitchFamily="34" charset="0"/>
            </a:endParaRPr>
          </a:p>
          <a:p>
            <a:pPr marL="0" marR="137160" lvl="0" indent="0" algn="just" fontAlgn="base">
              <a:spcBef>
                <a:spcPts val="0"/>
              </a:spcBef>
              <a:spcAft>
                <a:spcPts val="0"/>
              </a:spcAft>
              <a:buClr>
                <a:srgbClr val="000000"/>
              </a:buClr>
              <a:buSzPts val="1100"/>
              <a:buNone/>
              <a:tabLst>
                <a:tab pos="502920" algn="l"/>
              </a:tabLst>
            </a:pPr>
            <a:endParaRPr lang="en-US" sz="1400" spc="-20" dirty="0">
              <a:solidFill>
                <a:srgbClr val="000000"/>
              </a:solidFill>
              <a:effectLst/>
              <a:latin typeface="Arial" panose="020B0604020202020204" pitchFamily="34" charset="0"/>
              <a:ea typeface="Arial" panose="020B0604020202020204" pitchFamily="34" charset="0"/>
            </a:endParaRPr>
          </a:p>
          <a:p>
            <a:pPr marL="0" marR="137160" lvl="0" indent="0" algn="just" fontAlgn="base">
              <a:spcBef>
                <a:spcPts val="0"/>
              </a:spcBef>
              <a:spcAft>
                <a:spcPts val="0"/>
              </a:spcAft>
              <a:buClr>
                <a:srgbClr val="000000"/>
              </a:buClr>
              <a:buSzPts val="1100"/>
              <a:buNone/>
              <a:tabLst>
                <a:tab pos="502920" algn="l"/>
              </a:tabLst>
            </a:pPr>
            <a:r>
              <a:rPr lang="en-US" sz="1600" spc="-20" dirty="0">
                <a:solidFill>
                  <a:srgbClr val="000000"/>
                </a:solidFill>
                <a:effectLst/>
                <a:latin typeface="Arial" panose="020B0604020202020204" pitchFamily="34" charset="0"/>
                <a:ea typeface="Arial" panose="020B0604020202020204" pitchFamily="34" charset="0"/>
              </a:rPr>
              <a:t>b)  By recommending payment, ENGINEER shall not thereby be deemed to have .represented that observations made by ENGINEER to check the quality or quantity of the Work as it is performed and furnished have been exhaustive, extended to every aspect of the Work in progress, or involved detailed inspections of the Work beyond the responsibilities specifically assigned to ENGINEER in the Agreement and the Contract Documents. Neither </a:t>
            </a:r>
            <a:r>
              <a:rPr lang="en-US" sz="1600" spc="-20" dirty="0" err="1">
                <a:solidFill>
                  <a:srgbClr val="000000"/>
                </a:solidFill>
                <a:effectLst/>
                <a:latin typeface="Arial" panose="020B0604020202020204" pitchFamily="34" charset="0"/>
                <a:ea typeface="Arial" panose="020B0604020202020204" pitchFamily="34" charset="0"/>
              </a:rPr>
              <a:t>ENGINEER's</a:t>
            </a:r>
            <a:r>
              <a:rPr lang="en-US" sz="1600" spc="-20" dirty="0">
                <a:solidFill>
                  <a:srgbClr val="000000"/>
                </a:solidFill>
                <a:effectLst/>
                <a:latin typeface="Arial" panose="020B0604020202020204" pitchFamily="34" charset="0"/>
                <a:ea typeface="Arial" panose="020B0604020202020204" pitchFamily="34" charset="0"/>
              </a:rPr>
              <a:t> review of the Work for the purpose of recommending payments nor </a:t>
            </a:r>
            <a:r>
              <a:rPr lang="en-US" sz="1600" spc="-20" dirty="0" err="1">
                <a:solidFill>
                  <a:srgbClr val="000000"/>
                </a:solidFill>
                <a:effectLst/>
                <a:latin typeface="Arial" panose="020B0604020202020204" pitchFamily="34" charset="0"/>
                <a:ea typeface="Arial" panose="020B0604020202020204" pitchFamily="34" charset="0"/>
              </a:rPr>
              <a:t>ENGINEER's</a:t>
            </a:r>
            <a:r>
              <a:rPr lang="en-US" sz="1600" spc="-20" dirty="0">
                <a:solidFill>
                  <a:srgbClr val="000000"/>
                </a:solidFill>
                <a:effectLst/>
                <a:latin typeface="Arial" panose="020B0604020202020204" pitchFamily="34" charset="0"/>
                <a:ea typeface="Arial" panose="020B0604020202020204" pitchFamily="34" charset="0"/>
              </a:rPr>
              <a:t> recommendation of any payment including </a:t>
            </a:r>
            <a:r>
              <a:rPr lang="en-US" sz="1600" spc="-15" dirty="0">
                <a:solidFill>
                  <a:srgbClr val="000000"/>
                </a:solidFill>
                <a:effectLst/>
                <a:latin typeface="Arial" panose="020B0604020202020204" pitchFamily="34" charset="0"/>
                <a:ea typeface="Calibri" panose="020F0502020204030204" pitchFamily="34" charset="0"/>
              </a:rPr>
              <a:t>final payment will impose on ENGINEER responsibility to supervise, direct, or control the Work in progress or the means, methods, techniques, sequences, or procedures of construction or safety precautions or programs incident thereto, or Contractor's compliance with laws and regulations applicable to Contractor's furnishing and performing the Work.  </a:t>
            </a:r>
            <a:r>
              <a:rPr lang="en-US" sz="1600" b="1" u="sng" spc="-15" dirty="0">
                <a:solidFill>
                  <a:srgbClr val="0070C0"/>
                </a:solidFill>
                <a:effectLst/>
                <a:latin typeface="Arial" panose="020B0604020202020204" pitchFamily="34" charset="0"/>
                <a:ea typeface="Calibri" panose="020F0502020204030204" pitchFamily="34" charset="0"/>
              </a:rPr>
              <a:t>Ultimate responsibility for determining whether and to what amount payments are made to the Contractor is that of the Owner.</a:t>
            </a:r>
            <a:endParaRPr lang="en-US" sz="1600" dirty="0"/>
          </a:p>
        </p:txBody>
      </p:sp>
      <p:sp>
        <p:nvSpPr>
          <p:cNvPr id="5" name="Arrow: Down 4" descr="" title="">
            <a:extLst>
              <a:ext uri="{FF2B5EF4-FFF2-40B4-BE49-F238E27FC236}">
                <a16:creationId xmlns:a16="http://schemas.microsoft.com/office/drawing/2014/main" id="{65DAAF24-37A8-4803-BE4F-ACC5BB69A853}"/>
              </a:ext>
            </a:extLst>
          </p:cNvPr>
          <p:cNvSpPr/>
          <p:nvPr/>
        </p:nvSpPr>
        <p:spPr>
          <a:xfrm>
            <a:off x="5853684" y="2784296"/>
            <a:ext cx="484632" cy="452063"/>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1464759"/>
      </p:ext>
    </p:extLst>
  </p:cSld>
  <p:clrMapOvr>
    <a:masterClrMapping/>
  </p:clrMapOvr>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93A1A844-8E5D-4C7B-A139-5B87544C834E}"/>
              </a:ext>
            </a:extLst>
          </p:cNvPr>
          <p:cNvSpPr>
            <a:spLocks noGrp="1"/>
          </p:cNvSpPr>
          <p:nvPr>
            <p:ph type="title"/>
          </p:nvPr>
        </p:nvSpPr>
        <p:spPr/>
        <p:txBody>
          <a:bodyPr/>
          <a:lstStyle/>
          <a:p>
            <a:endParaRPr lang="en-US"/>
          </a:p>
        </p:txBody>
      </p:sp>
      <p:sp>
        <p:nvSpPr>
          <p:cNvPr id="3" name="Content Placeholder 2" descr="" title="">
            <a:extLst>
              <a:ext uri="{FF2B5EF4-FFF2-40B4-BE49-F238E27FC236}">
                <a16:creationId xmlns:a16="http://schemas.microsoft.com/office/drawing/2014/main" id="{3A8490AC-9755-49BE-B893-16E9548A9CFE}"/>
              </a:ext>
            </a:extLst>
          </p:cNvPr>
          <p:cNvSpPr>
            <a:spLocks noGrp="1"/>
          </p:cNvSpPr>
          <p:nvPr>
            <p:ph idx="1"/>
          </p:nvPr>
        </p:nvSpPr>
        <p:spPr/>
        <p:txBody>
          <a:bodyPr/>
          <a:lstStyle/>
          <a:p>
            <a:pPr marL="0" indent="0">
              <a:buNone/>
            </a:pPr>
            <a:r>
              <a:rPr lang="en-US" sz="2400" spc="0" dirty="0">
                <a:solidFill>
                  <a:srgbClr val="000000"/>
                </a:solidFill>
                <a:effectLst/>
                <a:latin typeface="Arial" panose="020B0604020202020204" pitchFamily="34" charset="0"/>
                <a:ea typeface="Arial" panose="020B0604020202020204" pitchFamily="34" charset="0"/>
              </a:rPr>
              <a:t>Perform other Construction Phase services that (i) should be provided in accordance with professional engineering standards of practice and would be expected of an engineer performing this work competently, and (ii) are reasonably necessary for the Project.</a:t>
            </a:r>
            <a:endParaRPr lang="en-US" sz="2400" spc="0" dirty="0">
              <a:effectLst/>
              <a:latin typeface="Arial" panose="020B0604020202020204" pitchFamily="34" charset="0"/>
              <a:ea typeface="Arial" panose="020B0604020202020204" pitchFamily="34" charset="0"/>
            </a:endParaRPr>
          </a:p>
          <a:p>
            <a:pPr marL="0" indent="0">
              <a:buNone/>
            </a:pPr>
            <a:endParaRPr lang="en-US" dirty="0"/>
          </a:p>
          <a:p>
            <a:pPr marL="0" indent="0">
              <a:buNone/>
            </a:pPr>
            <a:endParaRPr lang="en-US" dirty="0"/>
          </a:p>
          <a:p>
            <a:pPr marL="0" indent="0">
              <a:buNone/>
            </a:pPr>
            <a:r>
              <a:rPr lang="en-US" sz="2400" spc="0" dirty="0">
                <a:solidFill>
                  <a:srgbClr val="000000"/>
                </a:solidFill>
                <a:effectLst/>
                <a:latin typeface="Arial" panose="020B0604020202020204" pitchFamily="34" charset="0"/>
                <a:ea typeface="Arial" panose="020B0604020202020204" pitchFamily="34" charset="0"/>
              </a:rPr>
              <a:t>Perform </a:t>
            </a:r>
            <a:r>
              <a:rPr lang="en-US" sz="2400" b="1" strike="sngStrike" spc="0" dirty="0">
                <a:solidFill>
                  <a:srgbClr val="C00000"/>
                </a:solidFill>
                <a:effectLst/>
                <a:latin typeface="Arial" panose="020B0604020202020204" pitchFamily="34" charset="0"/>
                <a:ea typeface="Arial" panose="020B0604020202020204" pitchFamily="34" charset="0"/>
              </a:rPr>
              <a:t>other</a:t>
            </a:r>
            <a:r>
              <a:rPr lang="en-US" sz="2400" spc="0" dirty="0">
                <a:solidFill>
                  <a:srgbClr val="000000"/>
                </a:solidFill>
                <a:effectLst/>
                <a:latin typeface="Arial" panose="020B0604020202020204" pitchFamily="34" charset="0"/>
                <a:ea typeface="Arial" panose="020B0604020202020204" pitchFamily="34" charset="0"/>
              </a:rPr>
              <a:t> Construction Phase services </a:t>
            </a:r>
            <a:r>
              <a:rPr lang="en-US" sz="2400" b="1" strike="sngStrike" spc="0" dirty="0">
                <a:solidFill>
                  <a:srgbClr val="C00000"/>
                </a:solidFill>
                <a:effectLst/>
                <a:latin typeface="Arial" panose="020B0604020202020204" pitchFamily="34" charset="0"/>
                <a:ea typeface="Arial" panose="020B0604020202020204" pitchFamily="34" charset="0"/>
              </a:rPr>
              <a:t>that (i) should be provided </a:t>
            </a:r>
            <a:r>
              <a:rPr lang="en-US" sz="2400" spc="0" dirty="0">
                <a:solidFill>
                  <a:srgbClr val="000000"/>
                </a:solidFill>
                <a:effectLst/>
                <a:latin typeface="Arial" panose="020B0604020202020204" pitchFamily="34" charset="0"/>
                <a:ea typeface="Arial" panose="020B0604020202020204" pitchFamily="34" charset="0"/>
              </a:rPr>
              <a:t>in accordance with professional engineering standards of practice </a:t>
            </a:r>
            <a:r>
              <a:rPr lang="en-US" sz="2400" b="1" strike="sngStrike" spc="0" dirty="0">
                <a:solidFill>
                  <a:srgbClr val="C00000"/>
                </a:solidFill>
                <a:effectLst/>
                <a:latin typeface="Arial" panose="020B0604020202020204" pitchFamily="34" charset="0"/>
                <a:ea typeface="Arial" panose="020B0604020202020204" pitchFamily="34" charset="0"/>
              </a:rPr>
              <a:t>and would be expected of an engineer performing this work competently, and (ii) are reasonably necessary for the Project</a:t>
            </a:r>
            <a:r>
              <a:rPr lang="en-US" sz="2400" spc="0" dirty="0">
                <a:solidFill>
                  <a:srgbClr val="000000"/>
                </a:solidFill>
                <a:effectLst/>
                <a:latin typeface="Arial" panose="020B0604020202020204" pitchFamily="34" charset="0"/>
                <a:ea typeface="Arial" panose="020B0604020202020204" pitchFamily="34" charset="0"/>
              </a:rPr>
              <a:t>.</a:t>
            </a:r>
            <a:endParaRPr lang="en-US" sz="2400" spc="0" dirty="0">
              <a:effectLst/>
              <a:latin typeface="Arial" panose="020B0604020202020204" pitchFamily="34" charset="0"/>
              <a:ea typeface="Arial" panose="020B0604020202020204" pitchFamily="34" charset="0"/>
            </a:endParaRPr>
          </a:p>
          <a:p>
            <a:pPr marL="0" indent="0">
              <a:buNone/>
            </a:pPr>
            <a:endParaRPr lang="en-US" dirty="0"/>
          </a:p>
        </p:txBody>
      </p:sp>
      <p:sp>
        <p:nvSpPr>
          <p:cNvPr id="4" name="Arrow: Down 3" descr="" title="">
            <a:extLst>
              <a:ext uri="{FF2B5EF4-FFF2-40B4-BE49-F238E27FC236}">
                <a16:creationId xmlns:a16="http://schemas.microsoft.com/office/drawing/2014/main" id="{7568CD0D-AED0-4E75-B696-33EA3797E1A8}"/>
              </a:ext>
            </a:extLst>
          </p:cNvPr>
          <p:cNvSpPr/>
          <p:nvPr/>
        </p:nvSpPr>
        <p:spPr>
          <a:xfrm>
            <a:off x="5806611" y="3133618"/>
            <a:ext cx="578778" cy="636998"/>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927980"/>
      </p:ext>
    </p:extLst>
  </p:cSld>
  <p:clrMapOvr>
    <a:masterClrMapping/>
  </p:clrMapOvr>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a:extLst>
              <a:ext uri="{FF2B5EF4-FFF2-40B4-BE49-F238E27FC236}">
                <a16:creationId xmlns:a16="http://schemas.microsoft.com/office/drawing/2014/main" id="{29975DBF-6CAC-4059-83A7-FA823FB15B6D}"/>
              </a:ext>
            </a:extLst>
          </p:cNvPr>
          <p:cNvSpPr>
            <a:spLocks noGrp="1"/>
          </p:cNvSpPr>
          <p:nvPr>
            <p:ph type="ctrTitle"/>
          </p:nvPr>
        </p:nvSpPr>
        <p:spPr/>
        <p:txBody>
          <a:bodyPr/>
          <a:lstStyle/>
          <a:p>
            <a:r>
              <a:rPr lang="en-US" b="1" dirty="0">
                <a:effectLst/>
                <a:latin typeface="Arial" panose="020B0604020202020204" pitchFamily="34" charset="0"/>
                <a:ea typeface="Calibri" panose="020F0502020204030204" pitchFamily="34" charset="0"/>
                <a:cs typeface="Arial" panose="020B0604020202020204" pitchFamily="34" charset="0"/>
              </a:rPr>
              <a:t>Construction Surveying Layout, </a:t>
            </a:r>
            <a:br>
              <a:rPr lang="en-US" b="1" dirty="0">
                <a:effectLst/>
                <a:latin typeface="Arial" panose="020B0604020202020204" pitchFamily="34" charset="0"/>
                <a:ea typeface="Calibri" panose="020F0502020204030204" pitchFamily="34" charset="0"/>
                <a:cs typeface="Arial" panose="020B0604020202020204" pitchFamily="34" charset="0"/>
              </a:rPr>
            </a:br>
            <a:r>
              <a:rPr lang="en-US" b="1" dirty="0">
                <a:effectLst/>
                <a:latin typeface="Arial" panose="020B0604020202020204" pitchFamily="34" charset="0"/>
                <a:ea typeface="Calibri" panose="020F0502020204030204" pitchFamily="34" charset="0"/>
                <a:cs typeface="Arial" panose="020B0604020202020204" pitchFamily="34" charset="0"/>
              </a:rPr>
              <a:t>Construction Observation</a:t>
            </a:r>
            <a:br>
              <a:rPr lang="en-US" b="1" dirty="0">
                <a:effectLst/>
                <a:latin typeface="Arial" panose="020B0604020202020204" pitchFamily="34" charset="0"/>
                <a:ea typeface="Calibri" panose="020F0502020204030204" pitchFamily="34" charset="0"/>
                <a:cs typeface="Arial" panose="020B0604020202020204" pitchFamily="34" charset="0"/>
              </a:rPr>
            </a:br>
            <a:r>
              <a:rPr lang="en-US" b="1" dirty="0">
                <a:effectLst/>
                <a:latin typeface="Arial" panose="020B0604020202020204" pitchFamily="34" charset="0"/>
                <a:ea typeface="Calibri" panose="020F0502020204030204" pitchFamily="34" charset="0"/>
                <a:cs typeface="Arial" panose="020B0604020202020204" pitchFamily="34" charset="0"/>
              </a:rPr>
              <a:t> and Resident Project Representative</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9926983"/>
      </p:ext>
    </p:extLst>
  </p:cSld>
  <p:clrMapOvr>
    <a:masterClrMapping/>
  </p:clrMapOvr>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2F006415-D4B4-4AC0-9BC9-D5FF8FB7D806}"/>
              </a:ext>
            </a:extLst>
          </p:cNvPr>
          <p:cNvSpPr>
            <a:spLocks noGrp="1"/>
          </p:cNvSpPr>
          <p:nvPr>
            <p:ph idx="1"/>
          </p:nvPr>
        </p:nvSpPr>
        <p:spPr>
          <a:xfrm>
            <a:off x="609600" y="1333499"/>
            <a:ext cx="10972800" cy="4759075"/>
          </a:xfrm>
        </p:spPr>
        <p:txBody>
          <a:bodyPr/>
          <a:lstStyle/>
          <a:p>
            <a:pPr marL="182880" marR="91440" indent="0" algn="just" fontAlgn="base">
              <a:spcBef>
                <a:spcPts val="0"/>
              </a:spcBef>
              <a:spcAft>
                <a:spcPts val="0"/>
              </a:spcAft>
              <a:buNone/>
            </a:pPr>
            <a:r>
              <a:rPr lang="en-US" sz="1800" spc="-15" dirty="0">
                <a:solidFill>
                  <a:srgbClr val="000000"/>
                </a:solidFill>
                <a:effectLst/>
                <a:latin typeface="Arial" panose="020B0604020202020204" pitchFamily="34" charset="0"/>
                <a:ea typeface="Calibri" panose="020F0502020204030204" pitchFamily="34" charset="0"/>
              </a:rPr>
              <a:t>This phase of the work shall be performed by ENGINEER only upon the specific prior written request of OWNER. No payment, of any nature whatsoever, will be made to ENGINEER, for additional work or services, without such prior written approval by OWNER. Authorization for such work or services, in accordance with this provision of this Agreement, shall be in the form of an Engineering Work Order, issued by OWNER, stating the scope of the additional work, and the basis for payment. Those services are as follows:</a:t>
            </a:r>
            <a:endParaRPr lang="en-US" sz="1800" dirty="0">
              <a:effectLst/>
              <a:latin typeface="Times New Roman" panose="02020603050405020304" pitchFamily="18" charset="0"/>
              <a:ea typeface="Calibri" panose="020F0502020204030204" pitchFamily="34" charset="0"/>
            </a:endParaRPr>
          </a:p>
          <a:p>
            <a:pPr marL="0" marR="91440" lvl="0" indent="457200" algn="just" fontAlgn="base">
              <a:spcBef>
                <a:spcPts val="0"/>
              </a:spcBef>
              <a:spcAft>
                <a:spcPts val="0"/>
              </a:spcAft>
              <a:buClr>
                <a:srgbClr val="000000"/>
              </a:buClr>
              <a:buSzPts val="1100"/>
              <a:buNone/>
              <a:tabLst>
                <a:tab pos="411480" algn="l"/>
              </a:tabLst>
            </a:pPr>
            <a:r>
              <a:rPr lang="en-US" sz="1800" spc="0" dirty="0">
                <a:solidFill>
                  <a:srgbClr val="000000"/>
                </a:solidFill>
                <a:effectLst/>
                <a:latin typeface="Arial" panose="020B0604020202020204" pitchFamily="34" charset="0"/>
                <a:ea typeface="Arial" panose="020B0604020202020204" pitchFamily="34" charset="0"/>
              </a:rPr>
              <a:t>	1.	Provide construction surveying layout, including staking and re-staking to establish such lines, points, grades and benchmarks as necessary to locate and control construction in accordance with the construction plans.</a:t>
            </a:r>
          </a:p>
          <a:p>
            <a:pPr marL="0" marR="91440" lvl="0" indent="457200" algn="just" fontAlgn="base">
              <a:spcBef>
                <a:spcPts val="0"/>
              </a:spcBef>
              <a:spcAft>
                <a:spcPts val="0"/>
              </a:spcAft>
              <a:buClr>
                <a:srgbClr val="000000"/>
              </a:buClr>
              <a:buSzPts val="1100"/>
              <a:buNone/>
              <a:tabLst>
                <a:tab pos="411480" algn="l"/>
              </a:tabLst>
            </a:pPr>
            <a:r>
              <a:rPr lang="en-US" sz="1800" dirty="0">
                <a:solidFill>
                  <a:srgbClr val="000000"/>
                </a:solidFill>
                <a:latin typeface="Arial" panose="020B0604020202020204" pitchFamily="34" charset="0"/>
                <a:ea typeface="Arial" panose="020B0604020202020204" pitchFamily="34" charset="0"/>
              </a:rPr>
              <a:t>	2.	</a:t>
            </a:r>
            <a:r>
              <a:rPr lang="en-US" sz="1800" spc="-15" dirty="0">
                <a:solidFill>
                  <a:srgbClr val="000000"/>
                </a:solidFill>
                <a:effectLst/>
                <a:latin typeface="Arial" panose="020B0604020202020204" pitchFamily="34" charset="0"/>
                <a:ea typeface="Calibri" panose="020F0502020204030204" pitchFamily="34" charset="0"/>
              </a:rPr>
              <a:t>With the understanding that OWNER has not designated a representative from its own staff to perform a similar observation function, provide the services of a Resident Project Representative ("</a:t>
            </a:r>
            <a:r>
              <a:rPr lang="en-US" sz="1800" spc="-15" dirty="0" err="1">
                <a:solidFill>
                  <a:srgbClr val="000000"/>
                </a:solidFill>
                <a:effectLst/>
                <a:latin typeface="Arial" panose="020B0604020202020204" pitchFamily="34" charset="0"/>
                <a:ea typeface="Calibri" panose="020F0502020204030204" pitchFamily="34" charset="0"/>
              </a:rPr>
              <a:t>RPR</a:t>
            </a:r>
            <a:r>
              <a:rPr lang="en-US" sz="1800" spc="-15" dirty="0">
                <a:solidFill>
                  <a:srgbClr val="000000"/>
                </a:solidFill>
                <a:effectLst/>
                <a:latin typeface="Arial" panose="020B0604020202020204" pitchFamily="34" charset="0"/>
                <a:ea typeface="Calibri" panose="020F0502020204030204" pitchFamily="34" charset="0"/>
              </a:rPr>
              <a:t>") and/or inspector(s), on a full-time basis, to provide more continuous and extensive observations of the Work. The </a:t>
            </a:r>
            <a:r>
              <a:rPr lang="en-US" sz="1800" spc="-15" dirty="0" err="1">
                <a:solidFill>
                  <a:srgbClr val="000000"/>
                </a:solidFill>
                <a:effectLst/>
                <a:latin typeface="Arial" panose="020B0604020202020204" pitchFamily="34" charset="0"/>
                <a:ea typeface="Calibri" panose="020F0502020204030204" pitchFamily="34" charset="0"/>
              </a:rPr>
              <a:t>RPR</a:t>
            </a:r>
            <a:r>
              <a:rPr lang="en-US" sz="1800" spc="-15" dirty="0">
                <a:solidFill>
                  <a:srgbClr val="000000"/>
                </a:solidFill>
                <a:effectLst/>
                <a:latin typeface="Arial" panose="020B0604020202020204" pitchFamily="34" charset="0"/>
                <a:ea typeface="Calibri" panose="020F0502020204030204" pitchFamily="34" charset="0"/>
              </a:rPr>
              <a:t> shall be responsible for continuous, frequent and thorough inspections to provide for the proper progress and quality of the Work in accordance with the construction Drawings and Specifications. Based on the information obtained during such visits and such observations, the </a:t>
            </a:r>
            <a:r>
              <a:rPr lang="en-US" sz="1800" spc="-15" dirty="0" err="1">
                <a:solidFill>
                  <a:srgbClr val="000000"/>
                </a:solidFill>
                <a:effectLst/>
                <a:latin typeface="Arial" panose="020B0604020202020204" pitchFamily="34" charset="0"/>
                <a:ea typeface="Calibri" panose="020F0502020204030204" pitchFamily="34" charset="0"/>
              </a:rPr>
              <a:t>RPR</a:t>
            </a:r>
            <a:r>
              <a:rPr lang="en-US" sz="1800" spc="-15" dirty="0">
                <a:solidFill>
                  <a:srgbClr val="000000"/>
                </a:solidFill>
                <a:effectLst/>
                <a:latin typeface="Arial" panose="020B0604020202020204" pitchFamily="34" charset="0"/>
                <a:ea typeface="Calibri" panose="020F0502020204030204" pitchFamily="34" charset="0"/>
              </a:rPr>
              <a:t> shall keep ENGINEER and OWNER informed of the progress of the Work. The duties and responsibilities of the </a:t>
            </a:r>
            <a:r>
              <a:rPr lang="en-US" sz="1800" spc="-15" dirty="0" err="1">
                <a:solidFill>
                  <a:srgbClr val="000000"/>
                </a:solidFill>
                <a:effectLst/>
                <a:latin typeface="Arial" panose="020B0604020202020204" pitchFamily="34" charset="0"/>
                <a:ea typeface="Calibri" panose="020F0502020204030204" pitchFamily="34" charset="0"/>
              </a:rPr>
              <a:t>RPR</a:t>
            </a:r>
            <a:r>
              <a:rPr lang="en-US" sz="1800" spc="-15" dirty="0">
                <a:solidFill>
                  <a:srgbClr val="000000"/>
                </a:solidFill>
                <a:effectLst/>
                <a:latin typeface="Arial" panose="020B0604020202020204" pitchFamily="34" charset="0"/>
                <a:ea typeface="Calibri" panose="020F0502020204030204" pitchFamily="34" charset="0"/>
              </a:rPr>
              <a:t> are fully set forth in Exhibit "A" attached hereto.</a:t>
            </a:r>
            <a:endParaRPr lang="en-US" sz="1800" spc="0" dirty="0">
              <a:effectLst/>
              <a:latin typeface="Arial" panose="020B0604020202020204" pitchFamily="34" charset="0"/>
              <a:ea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017032699"/>
      </p:ext>
    </p:extLst>
  </p:cSld>
  <p:clrMapOvr>
    <a:masterClrMapping/>
  </p:clrMapOvr>
</p:sld>
</file>

<file path=ppt/slides/slide2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027961C8-3F81-443A-99E0-2843A078FEFB}"/>
              </a:ext>
            </a:extLst>
          </p:cNvPr>
          <p:cNvSpPr>
            <a:spLocks noGrp="1"/>
          </p:cNvSpPr>
          <p:nvPr>
            <p:ph idx="1"/>
          </p:nvPr>
        </p:nvSpPr>
        <p:spPr>
          <a:xfrm>
            <a:off x="609600" y="1170397"/>
            <a:ext cx="10972800" cy="4665324"/>
          </a:xfrm>
        </p:spPr>
        <p:txBody>
          <a:bodyPr/>
          <a:lstStyle/>
          <a:p>
            <a:pPr marL="0" indent="0">
              <a:buNone/>
            </a:pPr>
            <a:r>
              <a:rPr lang="en-US" dirty="0">
                <a:solidFill>
                  <a:srgbClr val="000000"/>
                </a:solidFill>
                <a:latin typeface="Arial" panose="020B0604020202020204" pitchFamily="34" charset="0"/>
                <a:ea typeface="Arial" panose="020B0604020202020204" pitchFamily="34" charset="0"/>
              </a:rPr>
              <a:t>2.	</a:t>
            </a:r>
            <a:r>
              <a:rPr lang="en-US" spc="-15" dirty="0">
                <a:solidFill>
                  <a:srgbClr val="000000"/>
                </a:solidFill>
                <a:effectLst/>
                <a:latin typeface="Arial" panose="020B0604020202020204" pitchFamily="34" charset="0"/>
                <a:ea typeface="Calibri" panose="020F0502020204030204" pitchFamily="34" charset="0"/>
              </a:rPr>
              <a:t>With the understanding that OWNER has not designated a representative from its own staff to perform a similar observation function, provide the services of a Resident Project Representative ("</a:t>
            </a:r>
            <a:r>
              <a:rPr lang="en-US" spc="-15" dirty="0" err="1">
                <a:solidFill>
                  <a:srgbClr val="000000"/>
                </a:solidFill>
                <a:effectLst/>
                <a:latin typeface="Arial" panose="020B0604020202020204" pitchFamily="34" charset="0"/>
                <a:ea typeface="Calibri" panose="020F0502020204030204" pitchFamily="34" charset="0"/>
              </a:rPr>
              <a:t>RPR</a:t>
            </a:r>
            <a:r>
              <a:rPr lang="en-US" spc="-15" dirty="0">
                <a:solidFill>
                  <a:srgbClr val="000000"/>
                </a:solidFill>
                <a:effectLst/>
                <a:latin typeface="Arial" panose="020B0604020202020204" pitchFamily="34" charset="0"/>
                <a:ea typeface="Calibri" panose="020F0502020204030204" pitchFamily="34" charset="0"/>
              </a:rPr>
              <a:t>") </a:t>
            </a:r>
            <a:r>
              <a:rPr lang="en-US" b="1" strike="sngStrike" spc="-15" dirty="0">
                <a:solidFill>
                  <a:srgbClr val="C00000"/>
                </a:solidFill>
                <a:effectLst/>
                <a:latin typeface="Arial" panose="020B0604020202020204" pitchFamily="34" charset="0"/>
                <a:ea typeface="Calibri" panose="020F0502020204030204" pitchFamily="34" charset="0"/>
              </a:rPr>
              <a:t>and/or inspector(s)</a:t>
            </a:r>
            <a:r>
              <a:rPr lang="en-US" spc="-15" dirty="0">
                <a:solidFill>
                  <a:srgbClr val="000000"/>
                </a:solidFill>
                <a:effectLst/>
                <a:latin typeface="Arial" panose="020B0604020202020204" pitchFamily="34" charset="0"/>
                <a:ea typeface="Calibri" panose="020F0502020204030204" pitchFamily="34" charset="0"/>
              </a:rPr>
              <a:t>, on a full-time basis, to provide more continuous and extensive observations of the Work. </a:t>
            </a:r>
            <a:r>
              <a:rPr lang="en-US" b="1" strike="sngStrike" spc="-15" dirty="0">
                <a:solidFill>
                  <a:srgbClr val="C00000"/>
                </a:solidFill>
                <a:effectLst/>
                <a:latin typeface="Arial" panose="020B0604020202020204" pitchFamily="34" charset="0"/>
                <a:ea typeface="Calibri" panose="020F0502020204030204" pitchFamily="34" charset="0"/>
              </a:rPr>
              <a:t>The </a:t>
            </a:r>
            <a:r>
              <a:rPr lang="en-US" b="1" strike="sngStrike" spc="-15" dirty="0" err="1">
                <a:solidFill>
                  <a:srgbClr val="C00000"/>
                </a:solidFill>
                <a:effectLst/>
                <a:latin typeface="Arial" panose="020B0604020202020204" pitchFamily="34" charset="0"/>
                <a:ea typeface="Calibri" panose="020F0502020204030204" pitchFamily="34" charset="0"/>
              </a:rPr>
              <a:t>RPR</a:t>
            </a:r>
            <a:r>
              <a:rPr lang="en-US" b="1" strike="sngStrike" spc="-15" dirty="0">
                <a:solidFill>
                  <a:srgbClr val="C00000"/>
                </a:solidFill>
                <a:effectLst/>
                <a:latin typeface="Arial" panose="020B0604020202020204" pitchFamily="34" charset="0"/>
                <a:ea typeface="Calibri" panose="020F0502020204030204" pitchFamily="34" charset="0"/>
              </a:rPr>
              <a:t> shall be responsible for continuous, frequent and thorough inspections to provide for the proper progress and quality of the Work in accordance with the construction Drawings and Specifications</a:t>
            </a:r>
            <a:r>
              <a:rPr lang="en-US" b="1" u="sng" spc="-15" dirty="0">
                <a:solidFill>
                  <a:srgbClr val="0070C0"/>
                </a:solidFill>
                <a:latin typeface="Arial" panose="020B0604020202020204" pitchFamily="34" charset="0"/>
                <a:ea typeface="Calibri" panose="020F0502020204030204" pitchFamily="34" charset="0"/>
              </a:rPr>
              <a:t> The </a:t>
            </a:r>
            <a:r>
              <a:rPr lang="en-US" b="1" u="sng" spc="-15" dirty="0" err="1">
                <a:solidFill>
                  <a:srgbClr val="0070C0"/>
                </a:solidFill>
                <a:latin typeface="Arial" panose="020B0604020202020204" pitchFamily="34" charset="0"/>
                <a:ea typeface="Calibri" panose="020F0502020204030204" pitchFamily="34" charset="0"/>
              </a:rPr>
              <a:t>PRP’s</a:t>
            </a:r>
            <a:r>
              <a:rPr lang="en-US" b="1" u="sng" spc="-15" dirty="0">
                <a:solidFill>
                  <a:srgbClr val="0070C0"/>
                </a:solidFill>
                <a:latin typeface="Arial" panose="020B0604020202020204" pitchFamily="34" charset="0"/>
                <a:ea typeface="Calibri" panose="020F0502020204030204" pitchFamily="34" charset="0"/>
              </a:rPr>
              <a:t> observations shall be provided in an attempt to provide the ENGINEER with greater assurance that the work by the Contractor is being performed in accordance with the Construction Drawings and Specifications</a:t>
            </a:r>
            <a:r>
              <a:rPr lang="en-US" spc="-15" dirty="0">
                <a:solidFill>
                  <a:srgbClr val="000000"/>
                </a:solidFill>
                <a:effectLst/>
                <a:latin typeface="Arial" panose="020B0604020202020204" pitchFamily="34" charset="0"/>
                <a:ea typeface="Calibri" panose="020F0502020204030204" pitchFamily="34" charset="0"/>
              </a:rPr>
              <a:t>. Based on the information obtained during such visits and such observations, the </a:t>
            </a:r>
            <a:r>
              <a:rPr lang="en-US" spc="-15" dirty="0" err="1">
                <a:solidFill>
                  <a:srgbClr val="000000"/>
                </a:solidFill>
                <a:effectLst/>
                <a:latin typeface="Arial" panose="020B0604020202020204" pitchFamily="34" charset="0"/>
                <a:ea typeface="Calibri" panose="020F0502020204030204" pitchFamily="34" charset="0"/>
              </a:rPr>
              <a:t>RPR</a:t>
            </a:r>
            <a:r>
              <a:rPr lang="en-US" spc="-15" dirty="0">
                <a:solidFill>
                  <a:srgbClr val="000000"/>
                </a:solidFill>
                <a:effectLst/>
                <a:latin typeface="Arial" panose="020B0604020202020204" pitchFamily="34" charset="0"/>
                <a:ea typeface="Calibri" panose="020F0502020204030204" pitchFamily="34" charset="0"/>
              </a:rPr>
              <a:t> shall keep ENGINEER and OWNER informed of the progress of the Work. The duties and responsibilities of the </a:t>
            </a:r>
            <a:r>
              <a:rPr lang="en-US" spc="-15" dirty="0" err="1">
                <a:solidFill>
                  <a:srgbClr val="000000"/>
                </a:solidFill>
                <a:effectLst/>
                <a:latin typeface="Arial" panose="020B0604020202020204" pitchFamily="34" charset="0"/>
                <a:ea typeface="Calibri" panose="020F0502020204030204" pitchFamily="34" charset="0"/>
              </a:rPr>
              <a:t>RPR</a:t>
            </a:r>
            <a:r>
              <a:rPr lang="en-US" spc="-15" dirty="0">
                <a:solidFill>
                  <a:srgbClr val="000000"/>
                </a:solidFill>
                <a:effectLst/>
                <a:latin typeface="Arial" panose="020B0604020202020204" pitchFamily="34" charset="0"/>
                <a:ea typeface="Calibri" panose="020F0502020204030204" pitchFamily="34" charset="0"/>
              </a:rPr>
              <a:t> are fully set forth in Exhibit "A" attached hereto.</a:t>
            </a:r>
            <a:endParaRPr lang="en-US" spc="0" dirty="0">
              <a:effectLst/>
              <a:latin typeface="Arial" panose="020B0604020202020204" pitchFamily="34" charset="0"/>
              <a:ea typeface="Arial" panose="020B0604020202020204" pitchFamily="34" charset="0"/>
            </a:endParaRPr>
          </a:p>
          <a:p>
            <a:pPr marL="0" indent="0">
              <a:buNone/>
            </a:pPr>
            <a:endParaRPr lang="en-US" dirty="0"/>
          </a:p>
        </p:txBody>
      </p:sp>
      <p:sp>
        <p:nvSpPr>
          <p:cNvPr id="4" name="Arrow: Down 3" descr="" title="">
            <a:extLst>
              <a:ext uri="{FF2B5EF4-FFF2-40B4-BE49-F238E27FC236}">
                <a16:creationId xmlns:a16="http://schemas.microsoft.com/office/drawing/2014/main" id="{7294EE85-0EB8-4A22-8F4C-8BBE2CBD4015}"/>
              </a:ext>
            </a:extLst>
          </p:cNvPr>
          <p:cNvSpPr/>
          <p:nvPr/>
        </p:nvSpPr>
        <p:spPr>
          <a:xfrm>
            <a:off x="5765934" y="355600"/>
            <a:ext cx="660132" cy="569074"/>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8229516"/>
      </p:ext>
    </p:extLst>
  </p:cSld>
  <p:clrMapOvr>
    <a:masterClrMapping/>
  </p:clrMapOvr>
</p:sld>
</file>

<file path=ppt/slides/slide2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a:extLst>
              <a:ext uri="{FF2B5EF4-FFF2-40B4-BE49-F238E27FC236}">
                <a16:creationId xmlns:a16="http://schemas.microsoft.com/office/drawing/2014/main" id="{E1FBCD21-E3AF-419F-932C-AB6864222BAD}"/>
              </a:ext>
            </a:extLst>
          </p:cNvPr>
          <p:cNvSpPr>
            <a:spLocks noGrp="1"/>
          </p:cNvSpPr>
          <p:nvPr>
            <p:ph type="ctrTitle"/>
          </p:nvPr>
        </p:nvSpPr>
        <p:spPr/>
        <p:txBody>
          <a:bodyPr/>
          <a:lstStyle/>
          <a:p>
            <a:r>
              <a:rPr lang="en-US" b="1" dirty="0"/>
              <a:t>OBLIGATIONS OF THE </a:t>
            </a:r>
            <a:r>
              <a:rPr lang="en-US" b="1" dirty="0" err="1"/>
              <a:t>RPR</a:t>
            </a:r>
            <a:endParaRPr lang="en-US" b="1" dirty="0"/>
          </a:p>
        </p:txBody>
      </p:sp>
    </p:spTree>
    <p:extLst>
      <p:ext uri="{BB962C8B-B14F-4D97-AF65-F5344CB8AC3E}">
        <p14:creationId xmlns:p14="http://schemas.microsoft.com/office/powerpoint/2010/main" val="3164032239"/>
      </p:ext>
    </p:extLst>
  </p:cSld>
  <p:clrMapOvr>
    <a:masterClrMapping/>
  </p:clrMapOvr>
</p:sld>
</file>

<file path=ppt/slides/slide2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C526E8B3-91BB-4DE8-A7E5-A71557EA4CC3}"/>
              </a:ext>
            </a:extLst>
          </p:cNvPr>
          <p:cNvSpPr>
            <a:spLocks noGrp="1"/>
          </p:cNvSpPr>
          <p:nvPr>
            <p:ph idx="1"/>
          </p:nvPr>
        </p:nvSpPr>
        <p:spPr/>
        <p:txBody>
          <a:bodyPr/>
          <a:lstStyle/>
          <a:p>
            <a:pPr marL="0" marR="0" indent="0" fontAlgn="base">
              <a:spcBef>
                <a:spcPts val="1050"/>
              </a:spcBef>
              <a:spcAft>
                <a:spcPts val="0"/>
              </a:spcAft>
              <a:buNone/>
            </a:pPr>
            <a:r>
              <a:rPr lang="en-US" sz="2400" dirty="0">
                <a:solidFill>
                  <a:srgbClr val="000000"/>
                </a:solidFill>
                <a:effectLst/>
                <a:latin typeface="Arial" panose="020B0604020202020204" pitchFamily="34" charset="0"/>
                <a:ea typeface="Calibri" panose="020F0502020204030204" pitchFamily="34" charset="0"/>
              </a:rPr>
              <a:t>The duties and responsibilities of the </a:t>
            </a:r>
            <a:r>
              <a:rPr lang="en-US" sz="2400" dirty="0" err="1">
                <a:solidFill>
                  <a:srgbClr val="000000"/>
                </a:solidFill>
                <a:effectLst/>
                <a:latin typeface="Arial" panose="020B0604020202020204" pitchFamily="34" charset="0"/>
                <a:ea typeface="Calibri" panose="020F0502020204030204" pitchFamily="34" charset="0"/>
              </a:rPr>
              <a:t>RPR</a:t>
            </a:r>
            <a:r>
              <a:rPr lang="en-US" sz="2400" dirty="0">
                <a:solidFill>
                  <a:srgbClr val="000000"/>
                </a:solidFill>
                <a:effectLst/>
                <a:latin typeface="Arial" panose="020B0604020202020204" pitchFamily="34" charset="0"/>
                <a:ea typeface="Calibri" panose="020F0502020204030204" pitchFamily="34" charset="0"/>
              </a:rPr>
              <a:t> are specifically described as follows:</a:t>
            </a:r>
            <a:endParaRPr lang="en-US" sz="2400" dirty="0">
              <a:effectLst/>
              <a:latin typeface="Calibri" panose="020F0502020204030204" pitchFamily="34" charset="0"/>
              <a:ea typeface="Calibri" panose="020F0502020204030204" pitchFamily="34" charset="0"/>
            </a:endParaRPr>
          </a:p>
          <a:p>
            <a:pPr marL="0" marR="0" lvl="0" indent="0" fontAlgn="base">
              <a:spcBef>
                <a:spcPts val="600"/>
              </a:spcBef>
              <a:spcAft>
                <a:spcPts val="600"/>
              </a:spcAft>
              <a:buClr>
                <a:srgbClr val="000000"/>
              </a:buClr>
              <a:buSzPts val="1100"/>
              <a:buNone/>
              <a:tabLst>
                <a:tab pos="457200" algn="l"/>
              </a:tabLst>
            </a:pPr>
            <a:r>
              <a:rPr lang="en-US" sz="2400" spc="-25" dirty="0">
                <a:solidFill>
                  <a:srgbClr val="000000"/>
                </a:solidFill>
                <a:latin typeface="Arial" panose="020B0604020202020204" pitchFamily="34" charset="0"/>
                <a:ea typeface="Arial" panose="020B0604020202020204" pitchFamily="34" charset="0"/>
              </a:rPr>
              <a:t>A.	</a:t>
            </a:r>
            <a:r>
              <a:rPr lang="en-US" sz="2400" spc="-25" dirty="0">
                <a:solidFill>
                  <a:srgbClr val="000000"/>
                </a:solidFill>
                <a:effectLst/>
                <a:latin typeface="Arial" panose="020B0604020202020204" pitchFamily="34" charset="0"/>
                <a:ea typeface="Arial" panose="020B0604020202020204" pitchFamily="34" charset="0"/>
              </a:rPr>
              <a:t>General</a:t>
            </a:r>
            <a:endParaRPr lang="en-US" sz="2400" spc="-25" dirty="0">
              <a:effectLst/>
              <a:latin typeface="Arial" panose="020B0604020202020204" pitchFamily="34" charset="0"/>
              <a:ea typeface="Arial" panose="020B0604020202020204" pitchFamily="34" charset="0"/>
            </a:endParaRPr>
          </a:p>
          <a:p>
            <a:pPr marL="457200" marR="137160" indent="0" algn="just" fontAlgn="base">
              <a:spcBef>
                <a:spcPts val="0"/>
              </a:spcBef>
              <a:spcAft>
                <a:spcPts val="0"/>
              </a:spcAft>
              <a:buNone/>
            </a:pPr>
            <a:r>
              <a:rPr lang="en-US" sz="2400" dirty="0" err="1">
                <a:solidFill>
                  <a:srgbClr val="000000"/>
                </a:solidFill>
                <a:effectLst/>
                <a:latin typeface="Arial" panose="020B0604020202020204" pitchFamily="34" charset="0"/>
                <a:ea typeface="Calibri" panose="020F0502020204030204" pitchFamily="34" charset="0"/>
              </a:rPr>
              <a:t>RPR</a:t>
            </a:r>
            <a:r>
              <a:rPr lang="en-US" sz="2400" dirty="0">
                <a:solidFill>
                  <a:srgbClr val="000000"/>
                </a:solidFill>
                <a:effectLst/>
                <a:latin typeface="Arial" panose="020B0604020202020204" pitchFamily="34" charset="0"/>
                <a:ea typeface="Calibri" panose="020F0502020204030204" pitchFamily="34" charset="0"/>
              </a:rPr>
              <a:t> is </a:t>
            </a:r>
            <a:r>
              <a:rPr lang="en-US" sz="2400" dirty="0" err="1">
                <a:solidFill>
                  <a:srgbClr val="000000"/>
                </a:solidFill>
                <a:effectLst/>
                <a:latin typeface="Arial" panose="020B0604020202020204" pitchFamily="34" charset="0"/>
                <a:ea typeface="Calibri" panose="020F0502020204030204" pitchFamily="34" charset="0"/>
              </a:rPr>
              <a:t>ENGINEER's</a:t>
            </a:r>
            <a:r>
              <a:rPr lang="en-US" sz="2400" dirty="0">
                <a:solidFill>
                  <a:srgbClr val="000000"/>
                </a:solidFill>
                <a:effectLst/>
                <a:latin typeface="Arial" panose="020B0604020202020204" pitchFamily="34" charset="0"/>
                <a:ea typeface="Calibri" panose="020F0502020204030204" pitchFamily="34" charset="0"/>
              </a:rPr>
              <a:t> agent at the Site, will act as directed by and under the supervision of ENGINEER, and will confer with ENGINEER regarding </a:t>
            </a:r>
            <a:r>
              <a:rPr lang="en-US" sz="2400" dirty="0" err="1">
                <a:solidFill>
                  <a:srgbClr val="000000"/>
                </a:solidFill>
                <a:effectLst/>
                <a:latin typeface="Arial" panose="020B0604020202020204" pitchFamily="34" charset="0"/>
                <a:ea typeface="Calibri" panose="020F0502020204030204" pitchFamily="34" charset="0"/>
              </a:rPr>
              <a:t>RPR's</a:t>
            </a:r>
            <a:r>
              <a:rPr lang="en-US" sz="2400" dirty="0">
                <a:solidFill>
                  <a:srgbClr val="000000"/>
                </a:solidFill>
                <a:effectLst/>
                <a:latin typeface="Arial" panose="020B0604020202020204" pitchFamily="34" charset="0"/>
                <a:ea typeface="Calibri" panose="020F0502020204030204" pitchFamily="34" charset="0"/>
              </a:rPr>
              <a:t> actions. </a:t>
            </a:r>
            <a:r>
              <a:rPr lang="en-US" sz="2400" dirty="0" err="1">
                <a:solidFill>
                  <a:srgbClr val="000000"/>
                </a:solidFill>
                <a:effectLst/>
                <a:latin typeface="Arial" panose="020B0604020202020204" pitchFamily="34" charset="0"/>
                <a:ea typeface="Calibri" panose="020F0502020204030204" pitchFamily="34" charset="0"/>
              </a:rPr>
              <a:t>RPR's</a:t>
            </a:r>
            <a:r>
              <a:rPr lang="en-US" sz="2400" dirty="0">
                <a:solidFill>
                  <a:srgbClr val="000000"/>
                </a:solidFill>
                <a:effectLst/>
                <a:latin typeface="Arial" panose="020B0604020202020204" pitchFamily="34" charset="0"/>
                <a:ea typeface="Calibri" panose="020F0502020204030204" pitchFamily="34" charset="0"/>
              </a:rPr>
              <a:t> dealings in matters pertaining to the on-site Work shall in general be with ENGINEER and Contractor, keeping OWNER advised as necessary. </a:t>
            </a:r>
            <a:r>
              <a:rPr lang="en-US" sz="2400" dirty="0" err="1">
                <a:solidFill>
                  <a:srgbClr val="000000"/>
                </a:solidFill>
                <a:effectLst/>
                <a:latin typeface="Arial" panose="020B0604020202020204" pitchFamily="34" charset="0"/>
                <a:ea typeface="Calibri" panose="020F0502020204030204" pitchFamily="34" charset="0"/>
              </a:rPr>
              <a:t>RPR's</a:t>
            </a:r>
            <a:r>
              <a:rPr lang="en-US" sz="2400" dirty="0">
                <a:solidFill>
                  <a:srgbClr val="000000"/>
                </a:solidFill>
                <a:effectLst/>
                <a:latin typeface="Arial" panose="020B0604020202020204" pitchFamily="34" charset="0"/>
                <a:ea typeface="Calibri" panose="020F0502020204030204" pitchFamily="34" charset="0"/>
              </a:rPr>
              <a:t> dealings with subcontractors shall only be through or with the full knowledge and approval of the Contractor. </a:t>
            </a:r>
            <a:r>
              <a:rPr lang="en-US" sz="2400" dirty="0" err="1">
                <a:solidFill>
                  <a:srgbClr val="000000"/>
                </a:solidFill>
                <a:effectLst/>
                <a:latin typeface="Arial" panose="020B0604020202020204" pitchFamily="34" charset="0"/>
                <a:ea typeface="Calibri" panose="020F0502020204030204" pitchFamily="34" charset="0"/>
              </a:rPr>
              <a:t>RPR</a:t>
            </a:r>
            <a:r>
              <a:rPr lang="en-US" sz="2400" dirty="0">
                <a:solidFill>
                  <a:srgbClr val="000000"/>
                </a:solidFill>
                <a:effectLst/>
                <a:latin typeface="Arial" panose="020B0604020202020204" pitchFamily="34" charset="0"/>
                <a:ea typeface="Calibri" panose="020F0502020204030204" pitchFamily="34" charset="0"/>
              </a:rPr>
              <a:t> shall generally communicate with OWNER with the knowledge of and under the direction of ENGINEER.</a:t>
            </a:r>
            <a:endParaRPr lang="en-US" sz="2400"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909885795"/>
      </p:ext>
    </p:extLst>
  </p:cSld>
  <p:clrMapOvr>
    <a:masterClrMapping/>
  </p:clrMapOvr>
</p:sld>
</file>

<file path=ppt/slides/slide2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69A6EB1A-8EC1-476A-9CA8-DFA003F03977}"/>
              </a:ext>
            </a:extLst>
          </p:cNvPr>
          <p:cNvSpPr>
            <a:spLocks noGrp="1"/>
          </p:cNvSpPr>
          <p:nvPr>
            <p:ph idx="1"/>
          </p:nvPr>
        </p:nvSpPr>
        <p:spPr/>
        <p:txBody>
          <a:bodyPr/>
          <a:lstStyle/>
          <a:p>
            <a:pPr marL="0" marR="0" lvl="0" indent="0" fontAlgn="base">
              <a:spcBef>
                <a:spcPts val="0"/>
              </a:spcBef>
              <a:spcAft>
                <a:spcPts val="1200"/>
              </a:spcAft>
              <a:buClr>
                <a:srgbClr val="000000"/>
              </a:buClr>
              <a:buSzPts val="1100"/>
              <a:buNone/>
              <a:tabLst>
                <a:tab pos="457200" algn="l"/>
              </a:tabLst>
            </a:pPr>
            <a:r>
              <a:rPr lang="en-US" sz="2400" spc="-5" dirty="0">
                <a:solidFill>
                  <a:srgbClr val="000000"/>
                </a:solidFill>
                <a:latin typeface="Arial" panose="020B0604020202020204" pitchFamily="34" charset="0"/>
                <a:ea typeface="Arial" panose="020B0604020202020204" pitchFamily="34" charset="0"/>
              </a:rPr>
              <a:t>B.	</a:t>
            </a:r>
            <a:r>
              <a:rPr lang="en-US" sz="2400" spc="-5" dirty="0">
                <a:solidFill>
                  <a:srgbClr val="000000"/>
                </a:solidFill>
                <a:effectLst/>
                <a:latin typeface="Arial" panose="020B0604020202020204" pitchFamily="34" charset="0"/>
                <a:ea typeface="Arial" panose="020B0604020202020204" pitchFamily="34" charset="0"/>
              </a:rPr>
              <a:t>Duties and Responsibilities of </a:t>
            </a:r>
            <a:r>
              <a:rPr lang="en-US" sz="2400" spc="-5" dirty="0" err="1">
                <a:solidFill>
                  <a:srgbClr val="000000"/>
                </a:solidFill>
                <a:effectLst/>
                <a:latin typeface="Arial" panose="020B0604020202020204" pitchFamily="34" charset="0"/>
                <a:ea typeface="Arial" panose="020B0604020202020204" pitchFamily="34" charset="0"/>
              </a:rPr>
              <a:t>RPR</a:t>
            </a:r>
            <a:endParaRPr lang="en-US" sz="2400" spc="-25" dirty="0">
              <a:effectLst/>
              <a:latin typeface="Arial" panose="020B0604020202020204" pitchFamily="34" charset="0"/>
              <a:ea typeface="Arial" panose="020B0604020202020204" pitchFamily="34" charset="0"/>
            </a:endParaRPr>
          </a:p>
          <a:p>
            <a:pPr marL="0" marR="137160" lvl="0" indent="0" algn="just" fontAlgn="base">
              <a:spcBef>
                <a:spcPts val="0"/>
              </a:spcBef>
              <a:spcAft>
                <a:spcPts val="1200"/>
              </a:spcAft>
              <a:buClr>
                <a:srgbClr val="000000"/>
              </a:buClr>
              <a:buSzPts val="1100"/>
              <a:buNone/>
              <a:tabLst>
                <a:tab pos="411480" algn="l"/>
              </a:tabLst>
            </a:pPr>
            <a:r>
              <a:rPr lang="en-US" sz="2400" i="1" spc="0" dirty="0">
                <a:solidFill>
                  <a:srgbClr val="000000"/>
                </a:solidFill>
                <a:effectLst/>
                <a:latin typeface="Arial" panose="020B0604020202020204" pitchFamily="34" charset="0"/>
                <a:ea typeface="Arial" panose="020B0604020202020204" pitchFamily="34" charset="0"/>
              </a:rPr>
              <a:t>	1.	Schedules: </a:t>
            </a:r>
            <a:r>
              <a:rPr lang="en-US" sz="2400" spc="0" dirty="0">
                <a:solidFill>
                  <a:srgbClr val="000000"/>
                </a:solidFill>
                <a:effectLst/>
                <a:latin typeface="Arial" panose="020B0604020202020204" pitchFamily="34" charset="0"/>
                <a:ea typeface="Arial" panose="020B0604020202020204" pitchFamily="34" charset="0"/>
              </a:rPr>
              <a:t>Review the progress schedule, schedule of Shop Drawings submittals and schedule of values prepared by Contractor and consult with ENGINEER concerning acceptability.</a:t>
            </a:r>
            <a:endParaRPr lang="en-US" sz="2400" spc="0" dirty="0">
              <a:effectLst/>
              <a:latin typeface="Arial" panose="020B0604020202020204" pitchFamily="34" charset="0"/>
              <a:ea typeface="Arial" panose="020B0604020202020204" pitchFamily="34" charset="0"/>
            </a:endParaRPr>
          </a:p>
          <a:p>
            <a:pPr marL="0" marR="137160" lvl="0" indent="0" algn="just" fontAlgn="base">
              <a:spcBef>
                <a:spcPts val="0"/>
              </a:spcBef>
              <a:spcAft>
                <a:spcPts val="1200"/>
              </a:spcAft>
              <a:buClr>
                <a:srgbClr val="000000"/>
              </a:buClr>
              <a:buSzPts val="1100"/>
              <a:buNone/>
              <a:tabLst>
                <a:tab pos="411480" algn="l"/>
              </a:tabLst>
            </a:pPr>
            <a:r>
              <a:rPr lang="en-US" sz="2400" i="1" spc="0" dirty="0">
                <a:solidFill>
                  <a:srgbClr val="000000"/>
                </a:solidFill>
                <a:effectLst/>
                <a:latin typeface="Arial" panose="020B0604020202020204" pitchFamily="34" charset="0"/>
                <a:ea typeface="Arial" panose="020B0604020202020204" pitchFamily="34" charset="0"/>
              </a:rPr>
              <a:t>	2.	Conferences and Meetings: </a:t>
            </a:r>
            <a:r>
              <a:rPr lang="en-US" sz="2400" spc="0" dirty="0">
                <a:solidFill>
                  <a:srgbClr val="000000"/>
                </a:solidFill>
                <a:effectLst/>
                <a:latin typeface="Arial" panose="020B0604020202020204" pitchFamily="34" charset="0"/>
                <a:ea typeface="Arial" panose="020B0604020202020204" pitchFamily="34" charset="0"/>
              </a:rPr>
              <a:t>Attend meetings with Contractor, such as pre-construction conferences, progress meetings, job conferences and other Project-related meetings, and prepare and circulate copies of minutes thereof.</a:t>
            </a:r>
            <a:endParaRPr lang="en-US" sz="2400" spc="0" dirty="0">
              <a:effectLst/>
              <a:latin typeface="Arial" panose="020B0604020202020204" pitchFamily="34" charset="0"/>
              <a:ea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960809788"/>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a:extLst>
              <a:ext uri="{FF2B5EF4-FFF2-40B4-BE49-F238E27FC236}">
                <a16:creationId xmlns:a16="http://schemas.microsoft.com/office/drawing/2014/main" id="{0664A594-C4B1-4ECB-999F-3BC3F7853112}"/>
              </a:ext>
            </a:extLst>
          </p:cNvPr>
          <p:cNvSpPr>
            <a:spLocks noGrp="1"/>
          </p:cNvSpPr>
          <p:nvPr>
            <p:ph type="title"/>
          </p:nvPr>
        </p:nvSpPr>
        <p:spPr/>
        <p:txBody>
          <a:bodyPr/>
          <a:lstStyle/>
          <a:p>
            <a:r>
              <a:rPr lang="en-US" b="1" dirty="0"/>
              <a:t>CONTRACT DOCUMENTS</a:t>
            </a:r>
          </a:p>
        </p:txBody>
      </p:sp>
      <p:sp>
        <p:nvSpPr>
          <p:cNvPr id="5" name="Content Placeholder 4" descr="" title="">
            <a:extLst>
              <a:ext uri="{FF2B5EF4-FFF2-40B4-BE49-F238E27FC236}">
                <a16:creationId xmlns:a16="http://schemas.microsoft.com/office/drawing/2014/main" id="{21A7FAC0-DAAD-47EC-8261-6552C8B4D63C}"/>
              </a:ext>
            </a:extLst>
          </p:cNvPr>
          <p:cNvSpPr>
            <a:spLocks noGrp="1"/>
          </p:cNvSpPr>
          <p:nvPr>
            <p:ph idx="1"/>
          </p:nvPr>
        </p:nvSpPr>
        <p:spPr/>
        <p:txBody>
          <a:bodyPr/>
          <a:lstStyle/>
          <a:p>
            <a:pPr marL="0" indent="0">
              <a:buNone/>
            </a:pPr>
            <a:r>
              <a:rPr lang="en-US" sz="2000" b="1" spc="-20" dirty="0">
                <a:solidFill>
                  <a:srgbClr val="000000"/>
                </a:solidFill>
                <a:effectLst/>
                <a:latin typeface="Arial" panose="020B0604020202020204" pitchFamily="34" charset="0"/>
                <a:ea typeface="Calibri" panose="020F0502020204030204" pitchFamily="34" charset="0"/>
              </a:rPr>
              <a:t>Contract Documents. </a:t>
            </a:r>
            <a:r>
              <a:rPr lang="en-US" sz="2000" spc="-20" dirty="0">
                <a:solidFill>
                  <a:srgbClr val="000000"/>
                </a:solidFill>
                <a:effectLst/>
                <a:latin typeface="Arial" panose="020B0604020202020204" pitchFamily="34" charset="0"/>
                <a:ea typeface="Calibri" panose="020F0502020204030204" pitchFamily="34" charset="0"/>
              </a:rPr>
              <a:t>Documents that establish the rights and obligations of the parties engaged in construction and include the Construction Agreement between OWNER and Contractor, Addenda (which pertain to the Contract Documents), Contractor's Bid (including documentation accompanying the Bid and any post-Bid documentation submitted prior to the notice of award) which attached as an exhibit to the Construction Agreement, the notice to proceed, bonds, appropriate certifications, the General Conditions, the Supplementary Conditions, the Specifications and the Drawings as the same are more specifically identified in the Construction Agreement, together with all written amendments, Change Orders, Work Change Directives, Field Orders, and </a:t>
            </a:r>
            <a:r>
              <a:rPr lang="en-US" sz="2000" spc="-20" dirty="0" err="1">
                <a:solidFill>
                  <a:srgbClr val="000000"/>
                </a:solidFill>
                <a:effectLst/>
                <a:latin typeface="Arial" panose="020B0604020202020204" pitchFamily="34" charset="0"/>
                <a:ea typeface="Calibri" panose="020F0502020204030204" pitchFamily="34" charset="0"/>
              </a:rPr>
              <a:t>ENGINEER's</a:t>
            </a:r>
            <a:r>
              <a:rPr lang="en-US" sz="2000" spc="-20" dirty="0">
                <a:solidFill>
                  <a:srgbClr val="000000"/>
                </a:solidFill>
                <a:effectLst/>
                <a:latin typeface="Arial" panose="020B0604020202020204" pitchFamily="34" charset="0"/>
                <a:ea typeface="Calibri" panose="020F0502020204030204" pitchFamily="34" charset="0"/>
              </a:rPr>
              <a:t> written interpretations and clarifications issued on or after the effective date of the Construction Agreement. Approved Shop Drawings and the reports and drawings of subsurface and physical conditions are not Contract Documents.</a:t>
            </a:r>
            <a:endParaRPr lang="en-US" sz="2000" dirty="0">
              <a:effectLst/>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3947802256"/>
      </p:ext>
    </p:extLst>
  </p:cSld>
  <p:clrMapOvr>
    <a:masterClrMapping/>
  </p:clrMapOvr>
</p:sld>
</file>

<file path=ppt/slides/slide3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9061B422-5158-4CBE-8F7C-D1CB618A4123}"/>
              </a:ext>
            </a:extLst>
          </p:cNvPr>
          <p:cNvSpPr>
            <a:spLocks noGrp="1"/>
          </p:cNvSpPr>
          <p:nvPr>
            <p:ph idx="1"/>
          </p:nvPr>
        </p:nvSpPr>
        <p:spPr/>
        <p:txBody>
          <a:bodyPr/>
          <a:lstStyle/>
          <a:p>
            <a:pPr marL="0" marR="0" lvl="0" indent="0" algn="just" fontAlgn="base">
              <a:spcBef>
                <a:spcPts val="0"/>
              </a:spcBef>
              <a:spcAft>
                <a:spcPts val="1200"/>
              </a:spcAft>
              <a:buClr>
                <a:srgbClr val="000000"/>
              </a:buClr>
              <a:buSzPts val="1100"/>
              <a:buNone/>
              <a:tabLst>
                <a:tab pos="411480" algn="l"/>
              </a:tabLst>
            </a:pPr>
            <a:r>
              <a:rPr lang="en-US" dirty="0"/>
              <a:t>	</a:t>
            </a:r>
            <a:r>
              <a:rPr lang="en-US" sz="2400" dirty="0"/>
              <a:t>3.	</a:t>
            </a:r>
            <a:r>
              <a:rPr lang="en-US" sz="2400" i="1" spc="-10" dirty="0">
                <a:solidFill>
                  <a:srgbClr val="000000"/>
                </a:solidFill>
                <a:effectLst/>
                <a:latin typeface="Arial" panose="020B0604020202020204" pitchFamily="34" charset="0"/>
                <a:ea typeface="Arial" panose="020B0604020202020204" pitchFamily="34" charset="0"/>
              </a:rPr>
              <a:t>Liaison:</a:t>
            </a:r>
            <a:endParaRPr lang="en-US" sz="2400" spc="0" dirty="0">
              <a:effectLst/>
              <a:latin typeface="Arial" panose="020B0604020202020204" pitchFamily="34" charset="0"/>
              <a:ea typeface="Arial" panose="020B0604020202020204" pitchFamily="34" charset="0"/>
            </a:endParaRPr>
          </a:p>
          <a:p>
            <a:pPr marL="914400" marR="182880" lvl="0" indent="-1371600" algn="just" fontAlgn="base">
              <a:spcBef>
                <a:spcPts val="0"/>
              </a:spcBef>
              <a:spcAft>
                <a:spcPts val="1200"/>
              </a:spcAft>
              <a:buClr>
                <a:srgbClr val="000000"/>
              </a:buClr>
              <a:buSzPts val="1100"/>
              <a:buNone/>
              <a:tabLst>
                <a:tab pos="411480" algn="l"/>
              </a:tabLst>
            </a:pPr>
            <a:r>
              <a:rPr lang="en-US" sz="2400" spc="0" dirty="0">
                <a:solidFill>
                  <a:srgbClr val="000000"/>
                </a:solidFill>
                <a:effectLst/>
                <a:latin typeface="Arial" panose="020B0604020202020204" pitchFamily="34" charset="0"/>
                <a:ea typeface="Arial" panose="020B0604020202020204" pitchFamily="34" charset="0"/>
              </a:rPr>
              <a:t>			A.	Serve as </a:t>
            </a:r>
            <a:r>
              <a:rPr lang="en-US" sz="2400" spc="0" dirty="0" err="1">
                <a:solidFill>
                  <a:srgbClr val="000000"/>
                </a:solidFill>
                <a:effectLst/>
                <a:latin typeface="Arial" panose="020B0604020202020204" pitchFamily="34" charset="0"/>
                <a:ea typeface="Arial" panose="020B0604020202020204" pitchFamily="34" charset="0"/>
              </a:rPr>
              <a:t>ENGINEER's</a:t>
            </a:r>
            <a:r>
              <a:rPr lang="en-US" sz="2400" spc="0" dirty="0">
                <a:solidFill>
                  <a:srgbClr val="000000"/>
                </a:solidFill>
                <a:effectLst/>
                <a:latin typeface="Arial" panose="020B0604020202020204" pitchFamily="34" charset="0"/>
                <a:ea typeface="Arial" panose="020B0604020202020204" pitchFamily="34" charset="0"/>
              </a:rPr>
              <a:t> liaison with Contractor, working principally through Contractor's superintendent and assist in understanding the intent of Contract Documents; and assist ENGINEER in serving as </a:t>
            </a:r>
            <a:r>
              <a:rPr lang="en-US" sz="2400" spc="0" dirty="0" err="1">
                <a:solidFill>
                  <a:srgbClr val="000000"/>
                </a:solidFill>
                <a:effectLst/>
                <a:latin typeface="Arial" panose="020B0604020202020204" pitchFamily="34" charset="0"/>
                <a:ea typeface="Arial" panose="020B0604020202020204" pitchFamily="34" charset="0"/>
              </a:rPr>
              <a:t>OWNER's</a:t>
            </a:r>
            <a:r>
              <a:rPr lang="en-US" sz="2400" spc="0" dirty="0">
                <a:solidFill>
                  <a:srgbClr val="000000"/>
                </a:solidFill>
                <a:effectLst/>
                <a:latin typeface="Arial" panose="020B0604020202020204" pitchFamily="34" charset="0"/>
                <a:ea typeface="Arial" panose="020B0604020202020204" pitchFamily="34" charset="0"/>
              </a:rPr>
              <a:t> liaison with Contractor when Contractor's operations affect </a:t>
            </a:r>
            <a:r>
              <a:rPr lang="en-US" sz="2400" spc="0" dirty="0" err="1">
                <a:solidFill>
                  <a:srgbClr val="000000"/>
                </a:solidFill>
                <a:effectLst/>
                <a:latin typeface="Arial" panose="020B0604020202020204" pitchFamily="34" charset="0"/>
                <a:ea typeface="Arial" panose="020B0604020202020204" pitchFamily="34" charset="0"/>
              </a:rPr>
              <a:t>OWNER's</a:t>
            </a:r>
            <a:r>
              <a:rPr lang="en-US" sz="2400" spc="0" dirty="0">
                <a:solidFill>
                  <a:srgbClr val="000000"/>
                </a:solidFill>
                <a:effectLst/>
                <a:latin typeface="Arial" panose="020B0604020202020204" pitchFamily="34" charset="0"/>
                <a:ea typeface="Arial" panose="020B0604020202020204" pitchFamily="34" charset="0"/>
              </a:rPr>
              <a:t> on-site operations.</a:t>
            </a:r>
          </a:p>
          <a:p>
            <a:pPr marL="914400" marR="182880" lvl="0" indent="-1371600" algn="just" fontAlgn="base">
              <a:spcBef>
                <a:spcPts val="0"/>
              </a:spcBef>
              <a:spcAft>
                <a:spcPts val="1200"/>
              </a:spcAft>
              <a:buClr>
                <a:srgbClr val="000000"/>
              </a:buClr>
              <a:buSzPts val="1100"/>
              <a:buNone/>
              <a:tabLst>
                <a:tab pos="411480" algn="l"/>
              </a:tabLst>
            </a:pPr>
            <a:r>
              <a:rPr lang="en-US" sz="2400" dirty="0">
                <a:solidFill>
                  <a:srgbClr val="000000"/>
                </a:solidFill>
                <a:latin typeface="Arial" panose="020B0604020202020204" pitchFamily="34" charset="0"/>
                <a:ea typeface="Arial" panose="020B0604020202020204" pitchFamily="34" charset="0"/>
              </a:rPr>
              <a:t>			B.	</a:t>
            </a:r>
            <a:r>
              <a:rPr lang="en-US" sz="2400" spc="0" dirty="0">
                <a:solidFill>
                  <a:srgbClr val="000000"/>
                </a:solidFill>
                <a:effectLst/>
                <a:latin typeface="Arial" panose="020B0604020202020204" pitchFamily="34" charset="0"/>
                <a:ea typeface="Arial" panose="020B0604020202020204" pitchFamily="34" charset="0"/>
              </a:rPr>
              <a:t>Assist in obtaining from OWNER additional details or information, when required for proper execution of the Work.</a:t>
            </a:r>
            <a:endParaRPr lang="en-US" sz="2400" spc="0" dirty="0">
              <a:effectLst/>
              <a:latin typeface="Arial" panose="020B0604020202020204" pitchFamily="34" charset="0"/>
              <a:ea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409434668"/>
      </p:ext>
    </p:extLst>
  </p:cSld>
  <p:clrMapOvr>
    <a:masterClrMapping/>
  </p:clrMapOvr>
</p:sld>
</file>

<file path=ppt/slides/slide3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D07FD39E-4B9B-4E6A-9D8F-787FC0B01566}"/>
              </a:ext>
            </a:extLst>
          </p:cNvPr>
          <p:cNvSpPr>
            <a:spLocks noGrp="1"/>
          </p:cNvSpPr>
          <p:nvPr>
            <p:ph idx="1"/>
          </p:nvPr>
        </p:nvSpPr>
        <p:spPr/>
        <p:txBody>
          <a:bodyPr/>
          <a:lstStyle/>
          <a:p>
            <a:pPr marL="457200" marR="0" indent="0" fontAlgn="base">
              <a:spcBef>
                <a:spcPts val="1200"/>
              </a:spcBef>
              <a:spcAft>
                <a:spcPts val="1200"/>
              </a:spcAft>
              <a:buNone/>
            </a:pPr>
            <a:r>
              <a:rPr lang="en-US" sz="2400" i="1" spc="-5" dirty="0">
                <a:solidFill>
                  <a:srgbClr val="000000"/>
                </a:solidFill>
                <a:effectLst/>
                <a:latin typeface="Arial" panose="020B0604020202020204" pitchFamily="34" charset="0"/>
                <a:ea typeface="Calibri" panose="020F0502020204030204" pitchFamily="34" charset="0"/>
              </a:rPr>
              <a:t>4.	Shop Drawings and Samples:</a:t>
            </a:r>
            <a:endParaRPr lang="en-US" sz="2400" dirty="0">
              <a:effectLst/>
              <a:latin typeface="Calibri" panose="020F0502020204030204" pitchFamily="34" charset="0"/>
              <a:ea typeface="Calibri" panose="020F0502020204030204" pitchFamily="34" charset="0"/>
            </a:endParaRPr>
          </a:p>
          <a:p>
            <a:pPr marL="914400" marR="0" lvl="0" indent="-1371600" fontAlgn="base">
              <a:spcBef>
                <a:spcPts val="1200"/>
              </a:spcBef>
              <a:spcAft>
                <a:spcPts val="1200"/>
              </a:spcAft>
              <a:buClr>
                <a:srgbClr val="000000"/>
              </a:buClr>
              <a:buSzPts val="1100"/>
              <a:buNone/>
              <a:tabLst>
                <a:tab pos="457200" algn="l"/>
              </a:tabLst>
            </a:pPr>
            <a:r>
              <a:rPr lang="en-US" sz="2400" spc="-5" dirty="0">
                <a:solidFill>
                  <a:srgbClr val="000000"/>
                </a:solidFill>
                <a:effectLst/>
                <a:latin typeface="Arial" panose="020B0604020202020204" pitchFamily="34" charset="0"/>
                <a:ea typeface="Arial" panose="020B0604020202020204" pitchFamily="34" charset="0"/>
              </a:rPr>
              <a:t>			A.	Record date of receipt of Shop Drawings and Samples.</a:t>
            </a:r>
            <a:endParaRPr lang="en-US" sz="2400" spc="-5" dirty="0">
              <a:effectLst/>
              <a:latin typeface="Arial" panose="020B0604020202020204" pitchFamily="34" charset="0"/>
              <a:ea typeface="Arial" panose="020B0604020202020204" pitchFamily="34" charset="0"/>
            </a:endParaRPr>
          </a:p>
          <a:p>
            <a:pPr marL="914400" marR="91440" lvl="0" indent="-1371600" algn="just" fontAlgn="base">
              <a:spcBef>
                <a:spcPts val="1200"/>
              </a:spcBef>
              <a:spcAft>
                <a:spcPts val="1200"/>
              </a:spcAft>
              <a:buClr>
                <a:srgbClr val="000000"/>
              </a:buClr>
              <a:buSzPts val="1100"/>
              <a:buNone/>
              <a:tabLst>
                <a:tab pos="457200" algn="l"/>
              </a:tabLst>
            </a:pPr>
            <a:r>
              <a:rPr lang="en-US" sz="2400" spc="-5" dirty="0">
                <a:solidFill>
                  <a:srgbClr val="000000"/>
                </a:solidFill>
                <a:latin typeface="Arial" panose="020B0604020202020204" pitchFamily="34" charset="0"/>
                <a:ea typeface="Arial" panose="020B0604020202020204" pitchFamily="34" charset="0"/>
              </a:rPr>
              <a:t>			B.	</a:t>
            </a:r>
            <a:r>
              <a:rPr lang="en-US" sz="2400" spc="-5" dirty="0">
                <a:solidFill>
                  <a:srgbClr val="000000"/>
                </a:solidFill>
                <a:effectLst/>
                <a:latin typeface="Arial" panose="020B0604020202020204" pitchFamily="34" charset="0"/>
                <a:ea typeface="Arial" panose="020B0604020202020204" pitchFamily="34" charset="0"/>
              </a:rPr>
              <a:t>Receive Samples which are furnished at the Site by Contractor, and notify ENGINEER of availability of Samples for examination.</a:t>
            </a:r>
            <a:endParaRPr lang="en-US" sz="2400" spc="-5" dirty="0">
              <a:effectLst/>
              <a:latin typeface="Arial" panose="020B0604020202020204" pitchFamily="34" charset="0"/>
              <a:ea typeface="Arial" panose="020B0604020202020204" pitchFamily="34" charset="0"/>
            </a:endParaRPr>
          </a:p>
          <a:p>
            <a:pPr marL="914400" marR="91440" lvl="0" indent="-1371600" algn="just" fontAlgn="base">
              <a:spcBef>
                <a:spcPts val="1200"/>
              </a:spcBef>
              <a:spcAft>
                <a:spcPts val="1200"/>
              </a:spcAft>
              <a:buClr>
                <a:srgbClr val="000000"/>
              </a:buClr>
              <a:buSzPts val="1100"/>
              <a:buNone/>
              <a:tabLst>
                <a:tab pos="457200" algn="l"/>
              </a:tabLst>
            </a:pPr>
            <a:r>
              <a:rPr lang="en-US" sz="2400" spc="-5" dirty="0">
                <a:solidFill>
                  <a:srgbClr val="000000"/>
                </a:solidFill>
                <a:effectLst/>
                <a:latin typeface="Arial" panose="020B0604020202020204" pitchFamily="34" charset="0"/>
                <a:ea typeface="Arial" panose="020B0604020202020204" pitchFamily="34" charset="0"/>
              </a:rPr>
              <a:t>			C.	Advise ENGINEER and Contractor of the commencement of any work requiring a Shop Drawing or Sample if the submittal has not been approved by ENGINEER.</a:t>
            </a:r>
            <a:endParaRPr lang="en-US" sz="2400" spc="-5" dirty="0">
              <a:effectLst/>
              <a:latin typeface="Arial" panose="020B0604020202020204" pitchFamily="34" charset="0"/>
              <a:ea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4210059568"/>
      </p:ext>
    </p:extLst>
  </p:cSld>
  <p:clrMapOvr>
    <a:masterClrMapping/>
  </p:clrMapOvr>
</p:sld>
</file>

<file path=ppt/slides/slide3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1" descr="" title="">
            <a:extLst>
              <a:ext uri="{FF2B5EF4-FFF2-40B4-BE49-F238E27FC236}">
                <a16:creationId xmlns:a16="http://schemas.microsoft.com/office/drawing/2014/main" id="{DBDABA13-2E55-495E-9F54-BED6F4407ED8}"/>
              </a:ext>
            </a:extLst>
          </p:cNvPr>
          <p:cNvSpPr>
            <a:spLocks noGrp="1"/>
          </p:cNvSpPr>
          <p:nvPr>
            <p:ph idx="1"/>
          </p:nvPr>
        </p:nvSpPr>
        <p:spPr>
          <a:xfrm>
            <a:off x="609600" y="1447800"/>
            <a:ext cx="10972800" cy="4191000"/>
          </a:xfrm>
        </p:spPr>
        <p:txBody>
          <a:bodyPr/>
          <a:lstStyle/>
          <a:p>
            <a:pPr marL="457200" marR="0" indent="0" fontAlgn="base">
              <a:spcBef>
                <a:spcPts val="0"/>
              </a:spcBef>
              <a:spcAft>
                <a:spcPts val="600"/>
              </a:spcAft>
              <a:buNone/>
            </a:pPr>
            <a:r>
              <a:rPr lang="en-US" sz="2000" i="1" dirty="0">
                <a:solidFill>
                  <a:srgbClr val="000000"/>
                </a:solidFill>
                <a:effectLst/>
                <a:latin typeface="Arial" panose="020B0604020202020204" pitchFamily="34" charset="0"/>
                <a:ea typeface="Calibri" panose="020F0502020204030204" pitchFamily="34" charset="0"/>
              </a:rPr>
              <a:t>5.       Review of Work, Rejection of Defective Work, Inspections and Tests:</a:t>
            </a:r>
            <a:endParaRPr lang="en-US" sz="2000" dirty="0">
              <a:effectLst/>
              <a:latin typeface="Calibri" panose="020F0502020204030204" pitchFamily="34" charset="0"/>
              <a:ea typeface="Calibri" panose="020F0502020204030204" pitchFamily="34" charset="0"/>
            </a:endParaRPr>
          </a:p>
          <a:p>
            <a:pPr marL="914400" marR="91440" lvl="0" indent="-1371600" fontAlgn="base">
              <a:spcBef>
                <a:spcPts val="0"/>
              </a:spcBef>
              <a:spcAft>
                <a:spcPts val="600"/>
              </a:spcAft>
              <a:buClr>
                <a:srgbClr val="000000"/>
              </a:buClr>
              <a:buSzPts val="1100"/>
              <a:buNone/>
              <a:tabLst>
                <a:tab pos="457200" algn="l"/>
              </a:tabLst>
            </a:pPr>
            <a:r>
              <a:rPr lang="en-US" sz="2000" spc="0" dirty="0">
                <a:solidFill>
                  <a:srgbClr val="000000"/>
                </a:solidFill>
                <a:effectLst/>
                <a:latin typeface="Arial" panose="020B0604020202020204" pitchFamily="34" charset="0"/>
                <a:ea typeface="Arial" panose="020B0604020202020204" pitchFamily="34" charset="0"/>
              </a:rPr>
              <a:t>				A.	Conduct on-site observations of the Work in progress to assist ENGINEER in determining if the Work is in general proceeding in accordance with the Contract Documents.</a:t>
            </a:r>
            <a:endParaRPr lang="en-US" sz="2000" spc="0" dirty="0">
              <a:effectLst/>
              <a:latin typeface="Arial" panose="020B0604020202020204" pitchFamily="34" charset="0"/>
              <a:ea typeface="Arial" panose="020B0604020202020204" pitchFamily="34" charset="0"/>
            </a:endParaRPr>
          </a:p>
          <a:p>
            <a:pPr marL="914400" marR="91440" lvl="0" indent="-1371600" fontAlgn="base">
              <a:spcBef>
                <a:spcPts val="0"/>
              </a:spcBef>
              <a:spcAft>
                <a:spcPts val="600"/>
              </a:spcAft>
              <a:buClr>
                <a:srgbClr val="000000"/>
              </a:buClr>
              <a:buSzPts val="1100"/>
              <a:buNone/>
              <a:tabLst>
                <a:tab pos="457200" algn="l"/>
              </a:tabLst>
            </a:pPr>
            <a:r>
              <a:rPr lang="en-US" sz="2000" spc="0" dirty="0">
                <a:solidFill>
                  <a:srgbClr val="000000"/>
                </a:solidFill>
                <a:effectLst/>
                <a:latin typeface="Arial" panose="020B0604020202020204" pitchFamily="34" charset="0"/>
                <a:ea typeface="Arial" panose="020B0604020202020204" pitchFamily="34" charset="0"/>
              </a:rPr>
              <a:t>				B.	Report to ENGINEER whenever </a:t>
            </a:r>
            <a:r>
              <a:rPr lang="en-US" sz="2000" spc="0" dirty="0" err="1">
                <a:solidFill>
                  <a:srgbClr val="000000"/>
                </a:solidFill>
                <a:effectLst/>
                <a:latin typeface="Arial" panose="020B0604020202020204" pitchFamily="34" charset="0"/>
                <a:ea typeface="Arial" panose="020B0604020202020204" pitchFamily="34" charset="0"/>
              </a:rPr>
              <a:t>RPR</a:t>
            </a:r>
            <a:r>
              <a:rPr lang="en-US" sz="2000" spc="0" dirty="0">
                <a:solidFill>
                  <a:srgbClr val="000000"/>
                </a:solidFill>
                <a:effectLst/>
                <a:latin typeface="Arial" panose="020B0604020202020204" pitchFamily="34" charset="0"/>
                <a:ea typeface="Arial" panose="020B0604020202020204" pitchFamily="34" charset="0"/>
              </a:rPr>
              <a:t> believes that any Work will not produce a completed Project that conforms generally to the Contract Documents or will prejudice the integrity of the design concept of the completed Project as a functioning whole as indicated in the Contract Documents, or has been damaged, or does not meet the requirements of any inspection, test or approval required to be made; and advise ENGINEER of Work that </a:t>
            </a:r>
            <a:r>
              <a:rPr lang="en-US" sz="2000" spc="0" dirty="0" err="1">
                <a:solidFill>
                  <a:srgbClr val="000000"/>
                </a:solidFill>
                <a:effectLst/>
                <a:latin typeface="Arial" panose="020B0604020202020204" pitchFamily="34" charset="0"/>
                <a:ea typeface="Arial" panose="020B0604020202020204" pitchFamily="34" charset="0"/>
              </a:rPr>
              <a:t>RPR</a:t>
            </a:r>
            <a:r>
              <a:rPr lang="en-US" sz="2000" spc="0" dirty="0">
                <a:solidFill>
                  <a:srgbClr val="000000"/>
                </a:solidFill>
                <a:effectLst/>
                <a:latin typeface="Arial" panose="020B0604020202020204" pitchFamily="34" charset="0"/>
                <a:ea typeface="Arial" panose="020B0604020202020204" pitchFamily="34" charset="0"/>
              </a:rPr>
              <a:t> believes should be corrected or rejected or should be uncovered for observation, or requires special testing, inspection or approval.</a:t>
            </a:r>
            <a:endParaRPr lang="en-US" sz="2000" spc="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4249856644"/>
      </p:ext>
    </p:extLst>
  </p:cSld>
  <p:clrMapOvr>
    <a:masterClrMapping/>
  </p:clrMapOvr>
</p:sld>
</file>

<file path=ppt/slides/slide3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71170566-4FF4-436B-9BD2-9D2FFD43CF2E}"/>
              </a:ext>
            </a:extLst>
          </p:cNvPr>
          <p:cNvSpPr>
            <a:spLocks noGrp="1"/>
          </p:cNvSpPr>
          <p:nvPr>
            <p:ph idx="1"/>
          </p:nvPr>
        </p:nvSpPr>
        <p:spPr/>
        <p:txBody>
          <a:bodyPr/>
          <a:lstStyle/>
          <a:p>
            <a:pPr marL="914400" marR="137160" lvl="2" indent="-1371600" algn="just">
              <a:spcBef>
                <a:spcPts val="0"/>
              </a:spcBef>
              <a:spcAft>
                <a:spcPts val="1800"/>
              </a:spcAft>
              <a:buClr>
                <a:srgbClr val="000000"/>
              </a:buClr>
              <a:buSzPts val="1100"/>
              <a:buNone/>
              <a:tabLst>
                <a:tab pos="182880" algn="l"/>
              </a:tabLst>
            </a:pPr>
            <a:r>
              <a:rPr lang="en-US" spc="0" dirty="0">
                <a:solidFill>
                  <a:srgbClr val="000000"/>
                </a:solidFill>
                <a:effectLst/>
                <a:latin typeface="Arial" panose="020B0604020202020204" pitchFamily="34" charset="0"/>
                <a:ea typeface="Symbol" panose="05050102010706020507" pitchFamily="18" charset="2"/>
              </a:rPr>
              <a:t>				C.       Verify that tests, equipment and systems start-ups and operating and maintenance training are conducted in the presence of appropriate </a:t>
            </a:r>
            <a:r>
              <a:rPr lang="en-US" spc="0" dirty="0" err="1">
                <a:solidFill>
                  <a:srgbClr val="000000"/>
                </a:solidFill>
                <a:effectLst/>
                <a:latin typeface="Arial" panose="020B0604020202020204" pitchFamily="34" charset="0"/>
                <a:ea typeface="Symbol" panose="05050102010706020507" pitchFamily="18" charset="2"/>
              </a:rPr>
              <a:t>OWNER's</a:t>
            </a:r>
            <a:r>
              <a:rPr lang="en-US" spc="0" dirty="0">
                <a:solidFill>
                  <a:srgbClr val="000000"/>
                </a:solidFill>
                <a:effectLst/>
                <a:latin typeface="Arial" panose="020B0604020202020204" pitchFamily="34" charset="0"/>
                <a:ea typeface="Symbol" panose="05050102010706020507" pitchFamily="18" charset="2"/>
              </a:rPr>
              <a:t> personnel and that Contractor maintains adequate records thereof; and observe, record and report to ENGINEER appropriate details relative to the test procedures and start-ups.</a:t>
            </a:r>
          </a:p>
          <a:p>
            <a:pPr marL="914400" marR="137160" lvl="2" indent="-1371600" algn="just">
              <a:spcBef>
                <a:spcPts val="0"/>
              </a:spcBef>
              <a:spcAft>
                <a:spcPts val="1800"/>
              </a:spcAft>
              <a:buClr>
                <a:srgbClr val="000000"/>
              </a:buClr>
              <a:buSzPts val="1100"/>
              <a:buNone/>
              <a:tabLst>
                <a:tab pos="182880" algn="l"/>
              </a:tabLst>
            </a:pPr>
            <a:r>
              <a:rPr lang="en-US" dirty="0">
                <a:solidFill>
                  <a:srgbClr val="000000"/>
                </a:solidFill>
                <a:latin typeface="Arial" panose="020B0604020202020204" pitchFamily="34" charset="0"/>
                <a:ea typeface="Symbol" panose="05050102010706020507" pitchFamily="18" charset="2"/>
              </a:rPr>
              <a:t>				D.		Accompany </a:t>
            </a:r>
            <a:r>
              <a:rPr lang="en-US" dirty="0">
                <a:solidFill>
                  <a:srgbClr val="000000"/>
                </a:solidFill>
                <a:effectLst/>
                <a:latin typeface="Arial" panose="020B0604020202020204" pitchFamily="34" charset="0"/>
                <a:ea typeface="Calibri" panose="020F0502020204030204" pitchFamily="34" charset="0"/>
              </a:rPr>
              <a:t>visiting inspectors representing public or other agencies having jurisdiction over the Project, record the results of these inspections and report to ENGINEER.</a:t>
            </a:r>
            <a:endParaRPr lang="en-US"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59907885"/>
      </p:ext>
    </p:extLst>
  </p:cSld>
  <p:clrMapOvr>
    <a:masterClrMapping/>
  </p:clrMapOvr>
</p:sld>
</file>

<file path=ppt/slides/slide3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E09CCF01-82CC-43DE-8012-7857A7DFF4D7}"/>
              </a:ext>
            </a:extLst>
          </p:cNvPr>
          <p:cNvSpPr>
            <a:spLocks noGrp="1"/>
          </p:cNvSpPr>
          <p:nvPr>
            <p:ph idx="1"/>
          </p:nvPr>
        </p:nvSpPr>
        <p:spPr/>
        <p:txBody>
          <a:bodyPr/>
          <a:lstStyle/>
          <a:p>
            <a:pPr marL="457200" marR="0" indent="0" fontAlgn="base">
              <a:spcBef>
                <a:spcPts val="0"/>
              </a:spcBef>
              <a:spcAft>
                <a:spcPts val="1200"/>
              </a:spcAft>
              <a:buNone/>
            </a:pPr>
            <a:r>
              <a:rPr lang="en-US" sz="2400" i="1" dirty="0">
                <a:solidFill>
                  <a:srgbClr val="000000"/>
                </a:solidFill>
                <a:effectLst/>
                <a:latin typeface="Arial" panose="020B0604020202020204" pitchFamily="34" charset="0"/>
                <a:ea typeface="Calibri" panose="020F0502020204030204" pitchFamily="34" charset="0"/>
              </a:rPr>
              <a:t>6.	Interpretation of Contract Documents: </a:t>
            </a:r>
            <a:r>
              <a:rPr lang="en-US" sz="2400" dirty="0">
                <a:solidFill>
                  <a:srgbClr val="000000"/>
                </a:solidFill>
                <a:effectLst/>
                <a:latin typeface="Arial" panose="020B0604020202020204" pitchFamily="34" charset="0"/>
                <a:ea typeface="Calibri" panose="020F0502020204030204" pitchFamily="34" charset="0"/>
              </a:rPr>
              <a:t>Report to ENGINEER when clarifications and interpretations of the Contract Documents are needed and transmit to Contractor clarifications and interpretations as issued by ENGINEER.</a:t>
            </a:r>
          </a:p>
          <a:p>
            <a:pPr marL="914400" marR="0" indent="-1371600" fontAlgn="base">
              <a:spcBef>
                <a:spcPts val="0"/>
              </a:spcBef>
              <a:spcAft>
                <a:spcPts val="1200"/>
              </a:spcAft>
              <a:buNone/>
            </a:pPr>
            <a:endParaRPr lang="en-US" sz="2400" dirty="0">
              <a:solidFill>
                <a:srgbClr val="000000"/>
              </a:solidFill>
              <a:latin typeface="Arial" panose="020B0604020202020204" pitchFamily="34" charset="0"/>
              <a:ea typeface="Calibri" panose="020F0502020204030204" pitchFamily="34" charset="0"/>
            </a:endParaRPr>
          </a:p>
          <a:p>
            <a:pPr marL="457200" marR="0" indent="0" fontAlgn="base">
              <a:spcBef>
                <a:spcPts val="0"/>
              </a:spcBef>
              <a:spcAft>
                <a:spcPts val="1200"/>
              </a:spcAft>
              <a:buNone/>
            </a:pPr>
            <a:r>
              <a:rPr lang="en-US" sz="2400" i="1" dirty="0">
                <a:solidFill>
                  <a:srgbClr val="000000"/>
                </a:solidFill>
                <a:effectLst/>
                <a:latin typeface="Arial" panose="020B0604020202020204" pitchFamily="34" charset="0"/>
                <a:ea typeface="Calibri" panose="020F0502020204030204" pitchFamily="34" charset="0"/>
              </a:rPr>
              <a:t>7.	Modifications:  </a:t>
            </a:r>
            <a:r>
              <a:rPr lang="en-US" sz="2400" dirty="0">
                <a:solidFill>
                  <a:srgbClr val="000000"/>
                </a:solidFill>
                <a:effectLst/>
                <a:latin typeface="Arial" panose="020B0604020202020204" pitchFamily="34" charset="0"/>
                <a:ea typeface="Calibri" panose="020F0502020204030204" pitchFamily="34" charset="0"/>
              </a:rPr>
              <a:t>Consider and evaluate Contractor's suggestions for modifications </a:t>
            </a:r>
            <a:r>
              <a:rPr lang="en-US" sz="2400" spc="5" dirty="0">
                <a:solidFill>
                  <a:srgbClr val="000000"/>
                </a:solidFill>
                <a:effectLst/>
                <a:latin typeface="Arial" panose="020B0604020202020204" pitchFamily="34" charset="0"/>
                <a:ea typeface="Calibri" panose="020F0502020204030204" pitchFamily="34" charset="0"/>
              </a:rPr>
              <a:t>in Drawings or Specifications and report with </a:t>
            </a:r>
            <a:r>
              <a:rPr lang="en-US" sz="2400" spc="5" dirty="0" err="1">
                <a:solidFill>
                  <a:srgbClr val="000000"/>
                </a:solidFill>
                <a:effectLst/>
                <a:latin typeface="Arial" panose="020B0604020202020204" pitchFamily="34" charset="0"/>
                <a:ea typeface="Calibri" panose="020F0502020204030204" pitchFamily="34" charset="0"/>
              </a:rPr>
              <a:t>RPR's</a:t>
            </a:r>
            <a:r>
              <a:rPr lang="en-US" sz="2400" spc="5" dirty="0">
                <a:solidFill>
                  <a:srgbClr val="000000"/>
                </a:solidFill>
                <a:effectLst/>
                <a:latin typeface="Arial" panose="020B0604020202020204" pitchFamily="34" charset="0"/>
                <a:ea typeface="Calibri" panose="020F0502020204030204" pitchFamily="34" charset="0"/>
              </a:rPr>
              <a:t> recommendations to ENGINEER. Transmit to Contractor in writing decisions as issued by ENGINEER.</a:t>
            </a:r>
            <a:endParaRPr lang="en-US" sz="2400"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729831607"/>
      </p:ext>
    </p:extLst>
  </p:cSld>
  <p:clrMapOvr>
    <a:masterClrMapping/>
  </p:clrMapOvr>
</p:sld>
</file>

<file path=ppt/slides/slide3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A652518B-17E3-4234-A3B5-773D37EFD573}"/>
              </a:ext>
            </a:extLst>
          </p:cNvPr>
          <p:cNvSpPr>
            <a:spLocks noGrp="1"/>
          </p:cNvSpPr>
          <p:nvPr>
            <p:ph idx="1"/>
          </p:nvPr>
        </p:nvSpPr>
        <p:spPr/>
        <p:txBody>
          <a:bodyPr/>
          <a:lstStyle/>
          <a:p>
            <a:pPr marL="457200" marR="0" indent="0" fontAlgn="base">
              <a:spcBef>
                <a:spcPts val="0"/>
              </a:spcBef>
              <a:spcAft>
                <a:spcPts val="1200"/>
              </a:spcAft>
              <a:buNone/>
            </a:pPr>
            <a:r>
              <a:rPr lang="en-US" sz="2400" i="1" spc="-10" dirty="0">
                <a:solidFill>
                  <a:srgbClr val="000000"/>
                </a:solidFill>
                <a:effectLst/>
                <a:latin typeface="Arial" panose="020B0604020202020204" pitchFamily="34" charset="0"/>
                <a:ea typeface="Calibri" panose="020F0502020204030204" pitchFamily="34" charset="0"/>
              </a:rPr>
              <a:t>8. </a:t>
            </a:r>
            <a:r>
              <a:rPr lang="en-US" sz="2400" spc="-10" dirty="0">
                <a:solidFill>
                  <a:srgbClr val="000000"/>
                </a:solidFill>
                <a:effectLst/>
                <a:latin typeface="Arial" panose="020B0604020202020204" pitchFamily="34" charset="0"/>
                <a:ea typeface="Calibri" panose="020F0502020204030204" pitchFamily="34" charset="0"/>
              </a:rPr>
              <a:t>        </a:t>
            </a:r>
            <a:r>
              <a:rPr lang="en-US" sz="2400" i="1" spc="-10" dirty="0">
                <a:solidFill>
                  <a:srgbClr val="000000"/>
                </a:solidFill>
                <a:effectLst/>
                <a:latin typeface="Arial" panose="020B0604020202020204" pitchFamily="34" charset="0"/>
                <a:ea typeface="Calibri" panose="020F0502020204030204" pitchFamily="34" charset="0"/>
              </a:rPr>
              <a:t>Records:</a:t>
            </a:r>
            <a:endParaRPr lang="en-US" sz="2400" dirty="0">
              <a:effectLst/>
              <a:latin typeface="Calibri" panose="020F0502020204030204" pitchFamily="34" charset="0"/>
              <a:ea typeface="Calibri" panose="020F0502020204030204" pitchFamily="34" charset="0"/>
            </a:endParaRPr>
          </a:p>
          <a:p>
            <a:pPr marL="457200" marR="137160" indent="-1371600" algn="just" fontAlgn="base">
              <a:spcBef>
                <a:spcPts val="0"/>
              </a:spcBef>
              <a:spcAft>
                <a:spcPts val="1200"/>
              </a:spcAft>
              <a:buNone/>
            </a:pPr>
            <a:r>
              <a:rPr lang="en-US" sz="2400" dirty="0">
                <a:solidFill>
                  <a:srgbClr val="000000"/>
                </a:solidFill>
                <a:effectLst/>
                <a:latin typeface="Arial" panose="020B0604020202020204" pitchFamily="34" charset="0"/>
                <a:ea typeface="Calibri" panose="020F0502020204030204" pitchFamily="34" charset="0"/>
              </a:rPr>
              <a:t>			A.       Maintain at the Site orderly files for correspondence, reports of job conferences, Shop Drawings and Samples, reproductions of original Contract Documents including all Work Change Directives, Addenda, Change Orders, Field Orders, additional Drawings issued subsequent to the execution of the Contract. </a:t>
            </a:r>
            <a:r>
              <a:rPr lang="en-US" sz="2400" dirty="0" err="1">
                <a:solidFill>
                  <a:srgbClr val="000000"/>
                </a:solidFill>
                <a:effectLst/>
                <a:latin typeface="Arial" panose="020B0604020202020204" pitchFamily="34" charset="0"/>
                <a:ea typeface="Calibri" panose="020F0502020204030204" pitchFamily="34" charset="0"/>
              </a:rPr>
              <a:t>ENGINEER's</a:t>
            </a:r>
            <a:r>
              <a:rPr lang="en-US" sz="2400" dirty="0">
                <a:solidFill>
                  <a:srgbClr val="000000"/>
                </a:solidFill>
                <a:effectLst/>
                <a:latin typeface="Arial" panose="020B0604020202020204" pitchFamily="34" charset="0"/>
                <a:ea typeface="Calibri" panose="020F0502020204030204" pitchFamily="34" charset="0"/>
              </a:rPr>
              <a:t> clarifications and interpretations of the Contract Documents, progress reports, Shop Drawing submittals received from and delivered to Contractor and other Project related documents.</a:t>
            </a:r>
            <a:endParaRPr lang="en-US" sz="2400"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86796290"/>
      </p:ext>
    </p:extLst>
  </p:cSld>
  <p:clrMapOvr>
    <a:masterClrMapping/>
  </p:clrMapOvr>
</p:sld>
</file>

<file path=ppt/slides/slide3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6AAFE39C-9AA2-4976-B8A5-6775E97E6D25}"/>
              </a:ext>
            </a:extLst>
          </p:cNvPr>
          <p:cNvSpPr>
            <a:spLocks noGrp="1"/>
          </p:cNvSpPr>
          <p:nvPr>
            <p:ph idx="1"/>
          </p:nvPr>
        </p:nvSpPr>
        <p:spPr/>
        <p:txBody>
          <a:bodyPr/>
          <a:lstStyle/>
          <a:p>
            <a:pPr marL="457200" marR="0" lvl="0" indent="-1371600" fontAlgn="base">
              <a:spcBef>
                <a:spcPts val="120"/>
              </a:spcBef>
              <a:spcAft>
                <a:spcPts val="1200"/>
              </a:spcAft>
              <a:buClr>
                <a:srgbClr val="000000"/>
              </a:buClr>
              <a:buSzPts val="1150"/>
              <a:buNone/>
              <a:tabLst>
                <a:tab pos="502920" algn="l"/>
              </a:tabLst>
            </a:pPr>
            <a:r>
              <a:rPr lang="en-US" sz="2400" spc="-15" dirty="0">
                <a:solidFill>
                  <a:srgbClr val="000000"/>
                </a:solidFill>
                <a:effectLst/>
                <a:latin typeface="Arial" panose="020B0604020202020204" pitchFamily="34" charset="0"/>
                <a:ea typeface="Arial" panose="020B0604020202020204" pitchFamily="34" charset="0"/>
              </a:rPr>
              <a:t>				B.	Prepare a daily report or keep a diary or log book, recording Contractor's hours on the job site, weather conditions, data relative to questions of Work Change Directives, Change Orders or changed conditions, list of job site visitors, daily activities, decisions, observations in general, and specific observations in more detail as in the case of observing test procedures; and send copies to ENGINEER.</a:t>
            </a:r>
            <a:endParaRPr lang="en-US" sz="2400" spc="-15" dirty="0">
              <a:effectLst/>
              <a:latin typeface="Arial" panose="020B0604020202020204" pitchFamily="34" charset="0"/>
              <a:ea typeface="Arial" panose="020B0604020202020204" pitchFamily="34" charset="0"/>
            </a:endParaRPr>
          </a:p>
          <a:p>
            <a:pPr marL="457200" marR="137160" lvl="0" indent="-1371600" fontAlgn="base">
              <a:spcBef>
                <a:spcPts val="1155"/>
              </a:spcBef>
              <a:spcAft>
                <a:spcPts val="1200"/>
              </a:spcAft>
              <a:buClr>
                <a:srgbClr val="000000"/>
              </a:buClr>
              <a:buSzPts val="1150"/>
              <a:buNone/>
              <a:tabLst>
                <a:tab pos="502920" algn="l"/>
              </a:tabLst>
            </a:pPr>
            <a:r>
              <a:rPr lang="en-US" sz="2400" spc="-15" dirty="0">
                <a:solidFill>
                  <a:srgbClr val="000000"/>
                </a:solidFill>
                <a:effectLst/>
                <a:latin typeface="Arial" panose="020B0604020202020204" pitchFamily="34" charset="0"/>
                <a:ea typeface="Arial" panose="020B0604020202020204" pitchFamily="34" charset="0"/>
              </a:rPr>
              <a:t>				C.	Record names, addresses and telephone numbers of all Contractors, subcontractors and major suppliers of materials and equipment.</a:t>
            </a:r>
            <a:endParaRPr lang="en-US" sz="2400" spc="-15" dirty="0">
              <a:effectLst/>
              <a:latin typeface="Arial" panose="020B0604020202020204" pitchFamily="34" charset="0"/>
              <a:ea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772150807"/>
      </p:ext>
    </p:extLst>
  </p:cSld>
  <p:clrMapOvr>
    <a:masterClrMapping/>
  </p:clrMapOvr>
</p:sld>
</file>

<file path=ppt/slides/slide3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B995A9F2-ABF2-4E54-A278-D23773965B06}"/>
              </a:ext>
            </a:extLst>
          </p:cNvPr>
          <p:cNvSpPr>
            <a:spLocks noGrp="1"/>
          </p:cNvSpPr>
          <p:nvPr>
            <p:ph idx="1"/>
          </p:nvPr>
        </p:nvSpPr>
        <p:spPr/>
        <p:txBody>
          <a:bodyPr/>
          <a:lstStyle/>
          <a:p>
            <a:pPr marL="457200" marR="0" indent="0" fontAlgn="base">
              <a:spcBef>
                <a:spcPts val="0"/>
              </a:spcBef>
              <a:spcAft>
                <a:spcPts val="1200"/>
              </a:spcAft>
              <a:buNone/>
            </a:pPr>
            <a:r>
              <a:rPr lang="en-US" sz="2400" i="1" dirty="0">
                <a:solidFill>
                  <a:srgbClr val="000000"/>
                </a:solidFill>
                <a:effectLst/>
                <a:latin typeface="Arial" panose="020B0604020202020204" pitchFamily="34" charset="0"/>
                <a:ea typeface="Calibri" panose="020F0502020204030204" pitchFamily="34" charset="0"/>
              </a:rPr>
              <a:t>9.      </a:t>
            </a:r>
            <a:r>
              <a:rPr lang="en-US" sz="2400" dirty="0">
                <a:solidFill>
                  <a:srgbClr val="000000"/>
                </a:solidFill>
                <a:effectLst/>
                <a:latin typeface="Arial" panose="020B0604020202020204" pitchFamily="34" charset="0"/>
                <a:ea typeface="Calibri" panose="020F0502020204030204" pitchFamily="34" charset="0"/>
              </a:rPr>
              <a:t>  </a:t>
            </a:r>
            <a:r>
              <a:rPr lang="en-US" sz="2400" i="1" dirty="0">
                <a:solidFill>
                  <a:srgbClr val="000000"/>
                </a:solidFill>
                <a:effectLst/>
                <a:latin typeface="Arial" panose="020B0604020202020204" pitchFamily="34" charset="0"/>
                <a:ea typeface="Calibri" panose="020F0502020204030204" pitchFamily="34" charset="0"/>
              </a:rPr>
              <a:t>Reports:</a:t>
            </a:r>
            <a:endParaRPr lang="en-US" sz="2400" dirty="0">
              <a:effectLst/>
              <a:latin typeface="Calibri" panose="020F0502020204030204" pitchFamily="34" charset="0"/>
              <a:ea typeface="Calibri" panose="020F0502020204030204" pitchFamily="34" charset="0"/>
            </a:endParaRPr>
          </a:p>
          <a:p>
            <a:pPr marL="457200" marR="137160" lvl="0" indent="-1371600" algn="just" fontAlgn="base">
              <a:spcBef>
                <a:spcPts val="1100"/>
              </a:spcBef>
              <a:spcAft>
                <a:spcPts val="1200"/>
              </a:spcAft>
              <a:buClr>
                <a:srgbClr val="000000"/>
              </a:buClr>
              <a:buSzPts val="1150"/>
              <a:buNone/>
              <a:tabLst>
                <a:tab pos="502920" algn="l"/>
              </a:tabLst>
            </a:pPr>
            <a:r>
              <a:rPr lang="en-US" sz="2400" spc="0" dirty="0">
                <a:solidFill>
                  <a:srgbClr val="000000"/>
                </a:solidFill>
                <a:effectLst/>
                <a:latin typeface="Arial" panose="020B0604020202020204" pitchFamily="34" charset="0"/>
                <a:ea typeface="Arial" panose="020B0604020202020204" pitchFamily="34" charset="0"/>
              </a:rPr>
              <a:t>				A.	Furnish to ENGINEER periodic reports as required of progress of the Work and of Contractor's compliance with the progress schedule and schedule of Shop Drawing and Sample submittals.</a:t>
            </a:r>
            <a:endParaRPr lang="en-US" sz="2400" spc="0" dirty="0">
              <a:effectLst/>
              <a:latin typeface="Arial" panose="020B0604020202020204" pitchFamily="34" charset="0"/>
              <a:ea typeface="Arial" panose="020B0604020202020204" pitchFamily="34" charset="0"/>
            </a:endParaRPr>
          </a:p>
          <a:p>
            <a:pPr marL="457200" marR="137160" lvl="0" indent="-1371600" algn="just" fontAlgn="base">
              <a:spcBef>
                <a:spcPts val="1145"/>
              </a:spcBef>
              <a:spcAft>
                <a:spcPts val="1200"/>
              </a:spcAft>
              <a:buClr>
                <a:srgbClr val="000000"/>
              </a:buClr>
              <a:buSzPts val="1150"/>
              <a:buNone/>
              <a:tabLst>
                <a:tab pos="502920" algn="l"/>
              </a:tabLst>
            </a:pPr>
            <a:r>
              <a:rPr lang="en-US" sz="2400" spc="0" dirty="0">
                <a:solidFill>
                  <a:srgbClr val="000000"/>
                </a:solidFill>
                <a:effectLst/>
                <a:latin typeface="Arial" panose="020B0604020202020204" pitchFamily="34" charset="0"/>
                <a:ea typeface="Arial" panose="020B0604020202020204" pitchFamily="34" charset="0"/>
              </a:rPr>
              <a:t>				B.	Consult with ENGINEER in advance of scheduled major tests, inspections or start of important phases of the work.</a:t>
            </a:r>
            <a:endParaRPr lang="en-US" sz="2400" spc="0" dirty="0">
              <a:effectLst/>
              <a:latin typeface="Arial" panose="020B0604020202020204" pitchFamily="34" charset="0"/>
              <a:ea typeface="Arial" panose="020B0604020202020204" pitchFamily="34" charset="0"/>
            </a:endParaRPr>
          </a:p>
          <a:p>
            <a:pPr marL="457200" marR="137160" lvl="0" indent="-1371600" algn="just" fontAlgn="base">
              <a:spcBef>
                <a:spcPts val="1145"/>
              </a:spcBef>
              <a:spcAft>
                <a:spcPts val="1200"/>
              </a:spcAft>
              <a:buClr>
                <a:srgbClr val="000000"/>
              </a:buClr>
              <a:buSzPts val="1150"/>
              <a:buNone/>
              <a:tabLst>
                <a:tab pos="502920" algn="l"/>
              </a:tabLst>
            </a:pPr>
            <a:r>
              <a:rPr lang="en-US" sz="2400" dirty="0">
                <a:solidFill>
                  <a:srgbClr val="000000"/>
                </a:solidFill>
                <a:latin typeface="Arial" panose="020B0604020202020204" pitchFamily="34" charset="0"/>
                <a:ea typeface="Arial" panose="020B0604020202020204" pitchFamily="34" charset="0"/>
              </a:rPr>
              <a:t>				C.	</a:t>
            </a:r>
            <a:r>
              <a:rPr lang="en-US" sz="2400" spc="0" dirty="0">
                <a:solidFill>
                  <a:srgbClr val="000000"/>
                </a:solidFill>
                <a:effectLst/>
                <a:latin typeface="Arial" panose="020B0604020202020204" pitchFamily="34" charset="0"/>
                <a:ea typeface="Arial" panose="020B0604020202020204" pitchFamily="34" charset="0"/>
              </a:rPr>
              <a:t>Report immediately to ENGINEER and OWNER the occurrence of any accident.</a:t>
            </a:r>
            <a:endParaRPr lang="en-US" sz="2400" spc="0" dirty="0">
              <a:effectLst/>
              <a:latin typeface="Arial" panose="020B0604020202020204" pitchFamily="34" charset="0"/>
              <a:ea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79649884"/>
      </p:ext>
    </p:extLst>
  </p:cSld>
  <p:clrMapOvr>
    <a:masterClrMapping/>
  </p:clrMapOvr>
</p:sld>
</file>

<file path=ppt/slides/slide3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F65A1EE5-268C-4539-A5CE-68CF21EE1218}"/>
              </a:ext>
            </a:extLst>
          </p:cNvPr>
          <p:cNvSpPr>
            <a:spLocks noGrp="1"/>
          </p:cNvSpPr>
          <p:nvPr>
            <p:ph idx="1"/>
          </p:nvPr>
        </p:nvSpPr>
        <p:spPr/>
        <p:txBody>
          <a:bodyPr/>
          <a:lstStyle/>
          <a:p>
            <a:pPr marL="457200" marR="0" indent="0" fontAlgn="base">
              <a:spcBef>
                <a:spcPts val="0"/>
              </a:spcBef>
              <a:spcAft>
                <a:spcPts val="1200"/>
              </a:spcAft>
              <a:buNone/>
            </a:pPr>
            <a:r>
              <a:rPr lang="en-US" sz="2400" i="1" spc="-20" dirty="0">
                <a:solidFill>
                  <a:srgbClr val="000000"/>
                </a:solidFill>
                <a:effectLst/>
                <a:latin typeface="Arial" panose="020B0604020202020204" pitchFamily="34" charset="0"/>
                <a:ea typeface="Calibri" panose="020F0502020204030204" pitchFamily="34" charset="0"/>
              </a:rPr>
              <a:t>10.       Completion:</a:t>
            </a:r>
            <a:endParaRPr lang="en-US" sz="2400" i="1" dirty="0">
              <a:effectLst/>
              <a:latin typeface="Calibri" panose="020F0502020204030204" pitchFamily="34" charset="0"/>
              <a:ea typeface="Calibri" panose="020F0502020204030204" pitchFamily="34" charset="0"/>
            </a:endParaRPr>
          </a:p>
          <a:p>
            <a:pPr marL="457200" marR="137160" lvl="0" indent="-1371600" fontAlgn="base">
              <a:spcBef>
                <a:spcPts val="0"/>
              </a:spcBef>
              <a:spcAft>
                <a:spcPts val="1200"/>
              </a:spcAft>
              <a:buClr>
                <a:srgbClr val="000000"/>
              </a:buClr>
              <a:buSzPts val="1150"/>
              <a:buNone/>
              <a:tabLst>
                <a:tab pos="502920" algn="l"/>
              </a:tabLst>
            </a:pPr>
            <a:r>
              <a:rPr lang="en-US" sz="2400" spc="-30" dirty="0">
                <a:solidFill>
                  <a:srgbClr val="000000"/>
                </a:solidFill>
                <a:effectLst/>
                <a:latin typeface="Arial" panose="020B0604020202020204" pitchFamily="34" charset="0"/>
                <a:ea typeface="Arial" panose="020B0604020202020204" pitchFamily="34" charset="0"/>
              </a:rPr>
              <a:t>				A.	Before ENGINEER issues a Certificate of Substantial Completion, submit to Contractor a list of observed items requiring completion or correction.</a:t>
            </a:r>
            <a:endParaRPr lang="en-US" sz="2400" spc="-30" dirty="0">
              <a:effectLst/>
              <a:latin typeface="Arial" panose="020B0604020202020204" pitchFamily="34" charset="0"/>
              <a:ea typeface="Arial" panose="020B0604020202020204" pitchFamily="34" charset="0"/>
            </a:endParaRPr>
          </a:p>
          <a:p>
            <a:pPr marL="457200" marR="137160" lvl="0" indent="-1371600" algn="just" fontAlgn="base">
              <a:spcBef>
                <a:spcPts val="0"/>
              </a:spcBef>
              <a:spcAft>
                <a:spcPts val="1200"/>
              </a:spcAft>
              <a:buClr>
                <a:srgbClr val="000000"/>
              </a:buClr>
              <a:buSzPts val="1150"/>
              <a:buNone/>
              <a:tabLst>
                <a:tab pos="502920" algn="l"/>
              </a:tabLst>
            </a:pPr>
            <a:r>
              <a:rPr lang="en-US" sz="2400" spc="-30" dirty="0">
                <a:solidFill>
                  <a:srgbClr val="000000"/>
                </a:solidFill>
                <a:effectLst/>
                <a:latin typeface="Arial" panose="020B0604020202020204" pitchFamily="34" charset="0"/>
                <a:ea typeface="Arial" panose="020B0604020202020204" pitchFamily="34" charset="0"/>
              </a:rPr>
              <a:t>				B.	Observe whether Contractor has performed inspections required by laws, rules, regulations, ordinances, codes, or orders applicable to the Work, including but not limited to those to be performed by public agencies having jurisdiction over the Work.</a:t>
            </a:r>
            <a:endParaRPr lang="en-US" sz="2400" spc="-30" dirty="0">
              <a:effectLst/>
              <a:latin typeface="Arial" panose="020B0604020202020204" pitchFamily="34" charset="0"/>
              <a:ea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371748223"/>
      </p:ext>
    </p:extLst>
  </p:cSld>
  <p:clrMapOvr>
    <a:masterClrMapping/>
  </p:clrMapOvr>
</p:sld>
</file>

<file path=ppt/slides/slide3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464EF7C4-EECB-4507-A4F6-2724D6D2BE3E}"/>
              </a:ext>
            </a:extLst>
          </p:cNvPr>
          <p:cNvSpPr>
            <a:spLocks noGrp="1"/>
          </p:cNvSpPr>
          <p:nvPr>
            <p:ph idx="1"/>
          </p:nvPr>
        </p:nvSpPr>
        <p:spPr/>
        <p:txBody>
          <a:bodyPr/>
          <a:lstStyle/>
          <a:p>
            <a:pPr marL="0" indent="0">
              <a:buNone/>
            </a:pPr>
            <a:endParaRPr lang="en-US" dirty="0"/>
          </a:p>
          <a:p>
            <a:pPr marL="457200" marR="137160" lvl="0" indent="-1371600" fontAlgn="base">
              <a:spcBef>
                <a:spcPts val="0"/>
              </a:spcBef>
              <a:spcAft>
                <a:spcPts val="1800"/>
              </a:spcAft>
              <a:buClr>
                <a:srgbClr val="000000"/>
              </a:buClr>
              <a:buSzPts val="1150"/>
              <a:buNone/>
              <a:tabLst>
                <a:tab pos="502920" algn="l"/>
              </a:tabLst>
            </a:pPr>
            <a:r>
              <a:rPr lang="en-US" sz="2400" spc="-20" dirty="0">
                <a:solidFill>
                  <a:srgbClr val="000000"/>
                </a:solidFill>
                <a:effectLst/>
                <a:latin typeface="Arial" panose="020B0604020202020204" pitchFamily="34" charset="0"/>
                <a:ea typeface="Arial" panose="020B0604020202020204" pitchFamily="34" charset="0"/>
              </a:rPr>
              <a:t>				C.	Conduct a final inspection in the company of ENGINEER, OWNER, and Contractor and prepare a final list of items to be completed or corrected.</a:t>
            </a:r>
            <a:endParaRPr lang="en-US" sz="2400" spc="-30" dirty="0">
              <a:effectLst/>
              <a:latin typeface="Arial" panose="020B0604020202020204" pitchFamily="34" charset="0"/>
              <a:ea typeface="Arial" panose="020B0604020202020204" pitchFamily="34" charset="0"/>
            </a:endParaRPr>
          </a:p>
          <a:p>
            <a:pPr marL="457200" marR="137160" lvl="0" indent="-1371600" algn="just" fontAlgn="base">
              <a:spcBef>
                <a:spcPts val="0"/>
              </a:spcBef>
              <a:spcAft>
                <a:spcPts val="1200"/>
              </a:spcAft>
              <a:buClr>
                <a:srgbClr val="000000"/>
              </a:buClr>
              <a:buSzPts val="1150"/>
              <a:buNone/>
              <a:tabLst>
                <a:tab pos="502920" algn="l"/>
              </a:tabLst>
            </a:pPr>
            <a:r>
              <a:rPr lang="en-US" sz="2400" spc="-20" dirty="0">
                <a:solidFill>
                  <a:srgbClr val="000000"/>
                </a:solidFill>
                <a:effectLst/>
                <a:latin typeface="Arial" panose="020B0604020202020204" pitchFamily="34" charset="0"/>
                <a:ea typeface="Arial" panose="020B0604020202020204" pitchFamily="34" charset="0"/>
              </a:rPr>
              <a:t>				D.	Observe whether all items on final list have been completed or corrected and make recommendations to ENGINEER concerning acceptance and issuance of the notice of acceptability of the Work.</a:t>
            </a:r>
            <a:endParaRPr lang="en-US" sz="2400" spc="-30" dirty="0">
              <a:effectLst/>
              <a:latin typeface="Arial" panose="020B0604020202020204" pitchFamily="34" charset="0"/>
              <a:ea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516978797"/>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DC734127-CD60-482D-B7F8-60EE10ACE0D8}"/>
              </a:ext>
            </a:extLst>
          </p:cNvPr>
          <p:cNvSpPr>
            <a:spLocks noGrp="1"/>
          </p:cNvSpPr>
          <p:nvPr>
            <p:ph type="ctrTitle"/>
          </p:nvPr>
        </p:nvSpPr>
        <p:spPr/>
        <p:txBody>
          <a:bodyPr/>
          <a:lstStyle/>
          <a:p>
            <a:r>
              <a:rPr lang="en-US" b="1" dirty="0"/>
              <a:t>ENGINEERING SERVICES</a:t>
            </a:r>
          </a:p>
        </p:txBody>
      </p:sp>
    </p:spTree>
    <p:extLst>
      <p:ext uri="{BB962C8B-B14F-4D97-AF65-F5344CB8AC3E}">
        <p14:creationId xmlns:p14="http://schemas.microsoft.com/office/powerpoint/2010/main" val="3246550822"/>
      </p:ext>
    </p:extLst>
  </p:cSld>
  <p:clrMapOvr>
    <a:masterClrMapping/>
  </p:clrMapOvr>
</p:sld>
</file>

<file path=ppt/slides/slide4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BEA1D321-494F-4A6D-8245-FFC15BC219FD}"/>
              </a:ext>
            </a:extLst>
          </p:cNvPr>
          <p:cNvSpPr>
            <a:spLocks noGrp="1"/>
          </p:cNvSpPr>
          <p:nvPr>
            <p:ph idx="1"/>
          </p:nvPr>
        </p:nvSpPr>
        <p:spPr>
          <a:xfrm>
            <a:off x="609600" y="1222625"/>
            <a:ext cx="10972800" cy="4849402"/>
          </a:xfrm>
        </p:spPr>
        <p:txBody>
          <a:bodyPr/>
          <a:lstStyle/>
          <a:p>
            <a:pPr marL="457200" indent="-1371600">
              <a:spcBef>
                <a:spcPts val="0"/>
              </a:spcBef>
              <a:spcAft>
                <a:spcPts val="2400"/>
              </a:spcAft>
              <a:buNone/>
            </a:pPr>
            <a:r>
              <a:rPr lang="en-US" sz="2400" spc="0" dirty="0">
                <a:solidFill>
                  <a:srgbClr val="000000"/>
                </a:solidFill>
                <a:effectLst/>
                <a:latin typeface="Arial" panose="020B0604020202020204" pitchFamily="34" charset="0"/>
                <a:ea typeface="Arial" panose="020B0604020202020204" pitchFamily="34" charset="0"/>
              </a:rPr>
              <a:t>		</a:t>
            </a:r>
            <a:r>
              <a:rPr lang="en-US" sz="1800" dirty="0">
                <a:solidFill>
                  <a:srgbClr val="000000"/>
                </a:solidFill>
                <a:latin typeface="Arial" panose="020B0604020202020204" pitchFamily="34" charset="0"/>
                <a:ea typeface="Calibri" panose="020F0502020204030204" pitchFamily="34" charset="0"/>
              </a:rPr>
              <a:t>C.		Limitations of Authority by </a:t>
            </a:r>
            <a:r>
              <a:rPr lang="en-US" sz="1800" dirty="0" err="1">
                <a:solidFill>
                  <a:srgbClr val="000000"/>
                </a:solidFill>
                <a:latin typeface="Arial" panose="020B0604020202020204" pitchFamily="34" charset="0"/>
                <a:ea typeface="Calibri" panose="020F0502020204030204" pitchFamily="34" charset="0"/>
              </a:rPr>
              <a:t>RPR</a:t>
            </a:r>
            <a:r>
              <a:rPr lang="en-US" sz="1800" dirty="0">
                <a:solidFill>
                  <a:srgbClr val="000000"/>
                </a:solidFill>
                <a:latin typeface="Arial" panose="020B0604020202020204" pitchFamily="34" charset="0"/>
                <a:ea typeface="Calibri" panose="020F0502020204030204" pitchFamily="34" charset="0"/>
              </a:rPr>
              <a:t> </a:t>
            </a:r>
          </a:p>
          <a:p>
            <a:pPr marL="914400" indent="-1371600">
              <a:spcBef>
                <a:spcPts val="0"/>
              </a:spcBef>
              <a:spcAft>
                <a:spcPts val="2400"/>
              </a:spcAft>
              <a:buNone/>
            </a:pPr>
            <a:r>
              <a:rPr lang="en-US" sz="1800" dirty="0">
                <a:solidFill>
                  <a:srgbClr val="000000"/>
                </a:solidFill>
                <a:latin typeface="Arial" panose="020B0604020202020204" pitchFamily="34" charset="0"/>
                <a:ea typeface="Calibri" panose="020F0502020204030204" pitchFamily="34" charset="0"/>
              </a:rPr>
              <a:t>	Residential Project Representative:</a:t>
            </a:r>
            <a:endParaRPr lang="en-US" sz="1800" dirty="0">
              <a:latin typeface="Times New Roman" panose="02020603050405020304" pitchFamily="18" charset="0"/>
              <a:ea typeface="Calibri" panose="020F0502020204030204" pitchFamily="34" charset="0"/>
            </a:endParaRPr>
          </a:p>
          <a:p>
            <a:pPr marL="457200" marR="137160" lvl="0" indent="-1371600" algn="just">
              <a:spcBef>
                <a:spcPts val="0"/>
              </a:spcBef>
              <a:spcAft>
                <a:spcPts val="1200"/>
              </a:spcAft>
              <a:buClr>
                <a:srgbClr val="000000"/>
              </a:buClr>
              <a:buSzPts val="1150"/>
              <a:buNone/>
              <a:tabLst>
                <a:tab pos="411480" algn="l"/>
              </a:tabLst>
            </a:pPr>
            <a:r>
              <a:rPr lang="en-US" sz="1800" dirty="0">
                <a:solidFill>
                  <a:srgbClr val="000000"/>
                </a:solidFill>
                <a:latin typeface="Arial" panose="020B0604020202020204" pitchFamily="34" charset="0"/>
                <a:ea typeface="Arial" panose="020B0604020202020204" pitchFamily="34" charset="0"/>
              </a:rPr>
              <a:t>			1.	Shall not authorize any deviation from the Contract Documents or substitution of materials or equipment (including "or-equal" items), unless authorized by ENGINEER and approved by OWNER.</a:t>
            </a:r>
            <a:endParaRPr lang="en-US" sz="1800" dirty="0">
              <a:latin typeface="Arial" panose="020B0604020202020204" pitchFamily="34" charset="0"/>
              <a:ea typeface="Arial" panose="020B0604020202020204" pitchFamily="34" charset="0"/>
            </a:endParaRPr>
          </a:p>
          <a:p>
            <a:pPr marL="457200" marR="137160" lvl="0" indent="-1371600" fontAlgn="base">
              <a:spcBef>
                <a:spcPts val="0"/>
              </a:spcBef>
              <a:spcAft>
                <a:spcPts val="1200"/>
              </a:spcAft>
              <a:buClr>
                <a:srgbClr val="000000"/>
              </a:buClr>
              <a:buSzPts val="1150"/>
              <a:buNone/>
              <a:tabLst>
                <a:tab pos="411480" algn="l"/>
              </a:tabLst>
            </a:pPr>
            <a:endParaRPr lang="en-US" sz="1800" dirty="0">
              <a:latin typeface="Arial" panose="020B0604020202020204" pitchFamily="34" charset="0"/>
              <a:ea typeface="Arial" panose="020B0604020202020204" pitchFamily="34" charset="0"/>
            </a:endParaRPr>
          </a:p>
          <a:p>
            <a:pPr marL="457200" marR="137160" indent="-1371600">
              <a:spcBef>
                <a:spcPts val="0"/>
              </a:spcBef>
              <a:spcAft>
                <a:spcPts val="1200"/>
              </a:spcAft>
              <a:buClr>
                <a:srgbClr val="000000"/>
              </a:buClr>
              <a:buSzPts val="1150"/>
              <a:buNone/>
              <a:tabLst>
                <a:tab pos="411480" algn="l"/>
              </a:tabLst>
            </a:pPr>
            <a:r>
              <a:rPr lang="en-US" sz="1800" spc="0" dirty="0">
                <a:solidFill>
                  <a:srgbClr val="000000"/>
                </a:solidFill>
                <a:effectLst/>
                <a:latin typeface="Arial" panose="020B0604020202020204" pitchFamily="34" charset="0"/>
                <a:ea typeface="Arial" panose="020B0604020202020204" pitchFamily="34" charset="0"/>
              </a:rPr>
              <a:t>			1.	Shall not authorize any deviation from the Contract Documents or substitution of materials or equipment (including "or-equal" items), unless authorized by ENGINEER and approved by OWNER.</a:t>
            </a:r>
            <a:r>
              <a:rPr lang="en-US" sz="1800" dirty="0">
                <a:latin typeface="Arial" panose="020B0604020202020204" pitchFamily="34" charset="0"/>
                <a:ea typeface="Arial" panose="020B0604020202020204" pitchFamily="34" charset="0"/>
              </a:rPr>
              <a:t>  </a:t>
            </a:r>
            <a:r>
              <a:rPr lang="en-US" sz="1800" b="1" u="sng" dirty="0" err="1">
                <a:solidFill>
                  <a:srgbClr val="0070C0"/>
                </a:solidFill>
                <a:effectLst/>
                <a:latin typeface="Arial" panose="020B0604020202020204" pitchFamily="34" charset="0"/>
                <a:ea typeface="Calibri" panose="020F0502020204030204" pitchFamily="34" charset="0"/>
              </a:rPr>
              <a:t>RPR’s</a:t>
            </a:r>
            <a:r>
              <a:rPr lang="en-US" sz="1800" b="1" u="sng" dirty="0">
                <a:solidFill>
                  <a:srgbClr val="0070C0"/>
                </a:solidFill>
                <a:effectLst/>
                <a:latin typeface="Arial" panose="020B0604020202020204" pitchFamily="34" charset="0"/>
                <a:ea typeface="Calibri" panose="020F0502020204030204" pitchFamily="34" charset="0"/>
              </a:rPr>
              <a:t> observation of work by Contractor that fails to conform to the Contract Drawings, Specifications, Shop Drawings, constitutes a substitution of materials or equipment or any other deviation by Contractor from the requirements of the Contract Documents shall not constitute an acceptance by </a:t>
            </a:r>
            <a:r>
              <a:rPr lang="en-US" sz="1800" b="1" u="sng" dirty="0" err="1">
                <a:solidFill>
                  <a:srgbClr val="0070C0"/>
                </a:solidFill>
                <a:effectLst/>
                <a:latin typeface="Arial" panose="020B0604020202020204" pitchFamily="34" charset="0"/>
                <a:ea typeface="Calibri" panose="020F0502020204030204" pitchFamily="34" charset="0"/>
              </a:rPr>
              <a:t>RPR</a:t>
            </a:r>
            <a:r>
              <a:rPr lang="en-US" sz="1800" b="1" u="sng" dirty="0">
                <a:solidFill>
                  <a:srgbClr val="0070C0"/>
                </a:solidFill>
                <a:effectLst/>
                <a:latin typeface="Arial" panose="020B0604020202020204" pitchFamily="34" charset="0"/>
                <a:ea typeface="Calibri" panose="020F0502020204030204" pitchFamily="34" charset="0"/>
              </a:rPr>
              <a:t>, Engineer or Owner of such act or omission by Contractor and Contractor shall remain fully responsible for any and all consequences resulting therefrom.</a:t>
            </a:r>
            <a:endParaRPr lang="en-US" b="1" u="sng" dirty="0">
              <a:solidFill>
                <a:srgbClr val="0070C0"/>
              </a:solidFill>
            </a:endParaRPr>
          </a:p>
        </p:txBody>
      </p:sp>
      <p:sp>
        <p:nvSpPr>
          <p:cNvPr id="2" name="Arrow: Down 1" descr="" title="">
            <a:extLst>
              <a:ext uri="{FF2B5EF4-FFF2-40B4-BE49-F238E27FC236}">
                <a16:creationId xmlns:a16="http://schemas.microsoft.com/office/drawing/2014/main" id="{E6DDC242-64B1-4A8D-829E-7D0184A16397}"/>
              </a:ext>
            </a:extLst>
          </p:cNvPr>
          <p:cNvSpPr/>
          <p:nvPr/>
        </p:nvSpPr>
        <p:spPr>
          <a:xfrm>
            <a:off x="5853684" y="3192694"/>
            <a:ext cx="484632" cy="577922"/>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272149"/>
      </p:ext>
    </p:extLst>
  </p:cSld>
  <p:clrMapOvr>
    <a:masterClrMapping/>
  </p:clrMapOvr>
</p:sld>
</file>

<file path=ppt/slides/slide4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Content Placeholder 2" descr="" title="">
            <a:extLst>
              <a:ext uri="{FF2B5EF4-FFF2-40B4-BE49-F238E27FC236}">
                <a16:creationId xmlns:a16="http://schemas.microsoft.com/office/drawing/2014/main" id="{EB3D8A07-F302-4E6F-A203-517B20604A66}"/>
              </a:ext>
            </a:extLst>
          </p:cNvPr>
          <p:cNvSpPr>
            <a:spLocks noGrp="1"/>
          </p:cNvSpPr>
          <p:nvPr>
            <p:ph idx="1"/>
          </p:nvPr>
        </p:nvSpPr>
        <p:spPr>
          <a:xfrm>
            <a:off x="609600" y="2075380"/>
            <a:ext cx="10972800" cy="3563420"/>
          </a:xfrm>
        </p:spPr>
        <p:txBody>
          <a:bodyPr/>
          <a:lstStyle/>
          <a:p>
            <a:pPr marL="457200" marR="137160" lvl="0" indent="-1371600" fontAlgn="base">
              <a:spcBef>
                <a:spcPts val="0"/>
              </a:spcBef>
              <a:spcAft>
                <a:spcPts val="1200"/>
              </a:spcAft>
              <a:buClr>
                <a:srgbClr val="000000"/>
              </a:buClr>
              <a:buSzPts val="1150"/>
              <a:buNone/>
              <a:tabLst>
                <a:tab pos="411480" algn="l"/>
              </a:tabLst>
            </a:pPr>
            <a:r>
              <a:rPr lang="en-US" sz="2400" spc="0" dirty="0">
                <a:solidFill>
                  <a:srgbClr val="000000"/>
                </a:solidFill>
                <a:effectLst/>
                <a:latin typeface="Arial" panose="020B0604020202020204" pitchFamily="34" charset="0"/>
                <a:ea typeface="Arial" panose="020B0604020202020204" pitchFamily="34" charset="0"/>
              </a:rPr>
              <a:t>			2.	Shall not exceed limitations of </a:t>
            </a:r>
            <a:r>
              <a:rPr lang="en-US" sz="2400" spc="0" dirty="0" err="1">
                <a:solidFill>
                  <a:srgbClr val="000000"/>
                </a:solidFill>
                <a:effectLst/>
                <a:latin typeface="Arial" panose="020B0604020202020204" pitchFamily="34" charset="0"/>
                <a:ea typeface="Arial" panose="020B0604020202020204" pitchFamily="34" charset="0"/>
              </a:rPr>
              <a:t>ENGINEER's</a:t>
            </a:r>
            <a:r>
              <a:rPr lang="en-US" sz="2400" spc="0" dirty="0">
                <a:solidFill>
                  <a:srgbClr val="000000"/>
                </a:solidFill>
                <a:effectLst/>
                <a:latin typeface="Arial" panose="020B0604020202020204" pitchFamily="34" charset="0"/>
                <a:ea typeface="Arial" panose="020B0604020202020204" pitchFamily="34" charset="0"/>
              </a:rPr>
              <a:t> authority as set forth in the Agreement or the Contract Documents.</a:t>
            </a:r>
          </a:p>
          <a:p>
            <a:pPr marL="457200" marR="137160" lvl="0" indent="-1371600" fontAlgn="base">
              <a:spcBef>
                <a:spcPts val="0"/>
              </a:spcBef>
              <a:spcAft>
                <a:spcPts val="1200"/>
              </a:spcAft>
              <a:buClr>
                <a:srgbClr val="000000"/>
              </a:buClr>
              <a:buSzPts val="1150"/>
              <a:buNone/>
              <a:tabLst>
                <a:tab pos="411480" algn="l"/>
              </a:tabLst>
            </a:pPr>
            <a:endParaRPr lang="en-US" sz="2400" spc="0" dirty="0">
              <a:effectLst/>
              <a:latin typeface="Arial" panose="020B0604020202020204" pitchFamily="34" charset="0"/>
              <a:ea typeface="Arial" panose="020B0604020202020204" pitchFamily="34" charset="0"/>
            </a:endParaRPr>
          </a:p>
          <a:p>
            <a:pPr marL="457200" marR="137160" lvl="0" indent="-1371600" algn="just" fontAlgn="base">
              <a:spcBef>
                <a:spcPts val="0"/>
              </a:spcBef>
              <a:spcAft>
                <a:spcPts val="1200"/>
              </a:spcAft>
              <a:buClr>
                <a:srgbClr val="000000"/>
              </a:buClr>
              <a:buSzPts val="1150"/>
              <a:buNone/>
              <a:tabLst>
                <a:tab pos="411480" algn="l"/>
              </a:tabLst>
            </a:pPr>
            <a:r>
              <a:rPr lang="en-US" sz="2400" spc="0" dirty="0">
                <a:solidFill>
                  <a:srgbClr val="000000"/>
                </a:solidFill>
                <a:effectLst/>
                <a:latin typeface="Arial" panose="020B0604020202020204" pitchFamily="34" charset="0"/>
                <a:ea typeface="Arial" panose="020B0604020202020204" pitchFamily="34" charset="0"/>
              </a:rPr>
              <a:t>			3.	Shall not undertake any of the responsibilities of Contractor, Subcontractors, Suppliers, or Contractor's superintendent.</a:t>
            </a:r>
            <a:endParaRPr lang="en-US" sz="2400" spc="0" dirty="0">
              <a:effectLst/>
              <a:latin typeface="Arial" panose="020B0604020202020204" pitchFamily="34" charset="0"/>
              <a:ea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065425198"/>
      </p:ext>
    </p:extLst>
  </p:cSld>
  <p:clrMapOvr>
    <a:masterClrMapping/>
  </p:clrMapOvr>
</p:sld>
</file>

<file path=ppt/slides/slide4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C2A0F0C2-9AA0-48A0-BD8C-F96A9E59B9ED}"/>
              </a:ext>
            </a:extLst>
          </p:cNvPr>
          <p:cNvSpPr>
            <a:spLocks noGrp="1"/>
          </p:cNvSpPr>
          <p:nvPr>
            <p:ph idx="1"/>
          </p:nvPr>
        </p:nvSpPr>
        <p:spPr>
          <a:xfrm>
            <a:off x="609600" y="1447799"/>
            <a:ext cx="10972800" cy="4630271"/>
          </a:xfrm>
        </p:spPr>
        <p:txBody>
          <a:bodyPr/>
          <a:lstStyle/>
          <a:p>
            <a:pPr marL="457200" indent="-1371600">
              <a:spcBef>
                <a:spcPts val="0"/>
              </a:spcBef>
              <a:spcAft>
                <a:spcPts val="1200"/>
              </a:spcAft>
              <a:buNone/>
            </a:pPr>
            <a:r>
              <a:rPr lang="en-US" sz="1800" dirty="0">
                <a:solidFill>
                  <a:srgbClr val="000000"/>
                </a:solidFill>
                <a:effectLst/>
                <a:latin typeface="Arial" panose="020B0604020202020204" pitchFamily="34" charset="0"/>
                <a:ea typeface="Calibri" panose="020F0502020204030204" pitchFamily="34" charset="0"/>
              </a:rPr>
              <a:t>		</a:t>
            </a:r>
            <a:r>
              <a:rPr lang="en-US" sz="2400" dirty="0">
                <a:solidFill>
                  <a:srgbClr val="000000"/>
                </a:solidFill>
                <a:effectLst/>
                <a:latin typeface="Arial" panose="020B0604020202020204" pitchFamily="34" charset="0"/>
                <a:ea typeface="Calibri" panose="020F0502020204030204" pitchFamily="34" charset="0"/>
              </a:rPr>
              <a:t>4.	Shall not advise on, issue directions relative to or assume control over any aspect of the means, methods, techniques, sequences or procedures of construction unless such advice or directions are specifically required by the Contract Documents or unless absent such advice, any work will not produce a completed Project that conforms generally to the Contract Documents or will prejudice the integrity of the design concept of the completed Project as a functioning whole as indicated on the Contract Documents.</a:t>
            </a:r>
          </a:p>
        </p:txBody>
      </p:sp>
      <p:sp>
        <p:nvSpPr>
          <p:cNvPr id="4" name="Arrow: Down 3" descr="" title="">
            <a:extLst>
              <a:ext uri="{FF2B5EF4-FFF2-40B4-BE49-F238E27FC236}">
                <a16:creationId xmlns:a16="http://schemas.microsoft.com/office/drawing/2014/main" id="{BFCBDCCF-1D5C-4923-87CD-187634FDD68F}"/>
              </a:ext>
            </a:extLst>
          </p:cNvPr>
          <p:cNvSpPr/>
          <p:nvPr/>
        </p:nvSpPr>
        <p:spPr>
          <a:xfrm>
            <a:off x="5853684" y="4828854"/>
            <a:ext cx="484632" cy="978408"/>
          </a:xfrm>
          <a:prstGeom prst="downArrow">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139201"/>
      </p:ext>
    </p:extLst>
  </p:cSld>
  <p:clrMapOvr>
    <a:masterClrMapping/>
  </p:clrMapOvr>
</p:sld>
</file>

<file path=ppt/slides/slide4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D4A497CE-121D-4924-9C15-60B866FB1D9B}"/>
              </a:ext>
            </a:extLst>
          </p:cNvPr>
          <p:cNvSpPr>
            <a:spLocks noGrp="1"/>
          </p:cNvSpPr>
          <p:nvPr>
            <p:ph idx="1"/>
          </p:nvPr>
        </p:nvSpPr>
        <p:spPr>
          <a:xfrm>
            <a:off x="609600" y="1447800"/>
            <a:ext cx="10972800" cy="4562582"/>
          </a:xfrm>
        </p:spPr>
        <p:txBody>
          <a:bodyPr/>
          <a:lstStyle/>
          <a:p>
            <a:pPr marL="457200" indent="-1371600">
              <a:spcBef>
                <a:spcPts val="0"/>
              </a:spcBef>
              <a:buNone/>
            </a:pPr>
            <a:r>
              <a:rPr lang="en-US" sz="2400" dirty="0">
                <a:solidFill>
                  <a:srgbClr val="000000"/>
                </a:solidFill>
                <a:effectLst/>
                <a:latin typeface="Arial" panose="020B0604020202020204" pitchFamily="34" charset="0"/>
                <a:ea typeface="Calibri" panose="020F0502020204030204" pitchFamily="34" charset="0"/>
              </a:rPr>
              <a:t>		4.	Shall not advise on, issue directions relative to or assume control over any aspect of the means, methods, techniques, sequences or procedures of construction</a:t>
            </a:r>
            <a:r>
              <a:rPr lang="en-US" sz="2400" b="1" u="sng" dirty="0">
                <a:solidFill>
                  <a:srgbClr val="0070C0"/>
                </a:solidFill>
                <a:effectLst/>
                <a:latin typeface="Arial" panose="020B0604020202020204" pitchFamily="34" charset="0"/>
                <a:ea typeface="Calibri" panose="020F0502020204030204" pitchFamily="34" charset="0"/>
              </a:rPr>
              <a:t>.  Neither </a:t>
            </a:r>
            <a:r>
              <a:rPr lang="en-US" sz="2400" b="1" u="sng" dirty="0" err="1">
                <a:solidFill>
                  <a:srgbClr val="0070C0"/>
                </a:solidFill>
                <a:effectLst/>
                <a:latin typeface="Arial" panose="020B0604020202020204" pitchFamily="34" charset="0"/>
                <a:ea typeface="Calibri" panose="020F0502020204030204" pitchFamily="34" charset="0"/>
              </a:rPr>
              <a:t>RPR</a:t>
            </a:r>
            <a:r>
              <a:rPr lang="en-US" sz="2400" b="1" u="sng" dirty="0">
                <a:solidFill>
                  <a:srgbClr val="0070C0"/>
                </a:solidFill>
                <a:effectLst/>
                <a:latin typeface="Arial" panose="020B0604020202020204" pitchFamily="34" charset="0"/>
                <a:ea typeface="Calibri" panose="020F0502020204030204" pitchFamily="34" charset="0"/>
              </a:rPr>
              <a:t> nor ENGINEER shall have any right or obligation to at any time order or demand that Contractor stop or alter the course of the Work.  The ability to stop or demand that Contractor alter the course of the work lies solely within the purview of Owner. </a:t>
            </a:r>
            <a:r>
              <a:rPr lang="en-US" sz="2400" b="1" strike="sngStrike" dirty="0">
                <a:solidFill>
                  <a:srgbClr val="C00000"/>
                </a:solidFill>
                <a:effectLst/>
                <a:latin typeface="Arial" panose="020B0604020202020204" pitchFamily="34" charset="0"/>
                <a:ea typeface="Calibri" panose="020F0502020204030204" pitchFamily="34" charset="0"/>
              </a:rPr>
              <a:t> unless such advice or directions are specifically required by the Contract Documents or unless absent such advice, any work will not produce a completed Project that conforms generally to the Contract Documents or will prejudice the integrity of the design concept of the completed Project as a functioning whole as indicated on the Contract Documents.</a:t>
            </a:r>
            <a:endParaRPr lang="en-US" dirty="0"/>
          </a:p>
        </p:txBody>
      </p:sp>
    </p:spTree>
    <p:extLst>
      <p:ext uri="{BB962C8B-B14F-4D97-AF65-F5344CB8AC3E}">
        <p14:creationId xmlns:p14="http://schemas.microsoft.com/office/powerpoint/2010/main" val="2740181192"/>
      </p:ext>
    </p:extLst>
  </p:cSld>
  <p:clrMapOvr>
    <a:masterClrMapping/>
  </p:clrMapOvr>
</p:sld>
</file>

<file path=ppt/slides/slide4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39B7C3D8-BB34-4B58-9BC0-62A00C1C092A}"/>
              </a:ext>
            </a:extLst>
          </p:cNvPr>
          <p:cNvSpPr>
            <a:spLocks noGrp="1"/>
          </p:cNvSpPr>
          <p:nvPr>
            <p:ph idx="1"/>
          </p:nvPr>
        </p:nvSpPr>
        <p:spPr>
          <a:xfrm>
            <a:off x="609600" y="1447799"/>
            <a:ext cx="10972800" cy="4500937"/>
          </a:xfrm>
        </p:spPr>
        <p:txBody>
          <a:bodyPr/>
          <a:lstStyle/>
          <a:p>
            <a:pPr marL="0" marR="45720" lvl="0" indent="0" algn="just" fontAlgn="base">
              <a:spcBef>
                <a:spcPts val="1200"/>
              </a:spcBef>
              <a:spcAft>
                <a:spcPts val="1200"/>
              </a:spcAft>
              <a:buClr>
                <a:srgbClr val="000000"/>
              </a:buClr>
              <a:buSzPts val="1150"/>
              <a:buNone/>
              <a:tabLst>
                <a:tab pos="411480" algn="l"/>
              </a:tabLst>
            </a:pPr>
            <a:r>
              <a:rPr lang="en-US" sz="1800" dirty="0">
                <a:solidFill>
                  <a:srgbClr val="000000"/>
                </a:solidFill>
                <a:latin typeface="Arial" panose="020B0604020202020204" pitchFamily="34" charset="0"/>
                <a:ea typeface="Arial" panose="020B0604020202020204" pitchFamily="34" charset="0"/>
              </a:rPr>
              <a:t>			</a:t>
            </a:r>
            <a:r>
              <a:rPr lang="en-US" sz="2000" dirty="0">
                <a:solidFill>
                  <a:srgbClr val="000000"/>
                </a:solidFill>
                <a:latin typeface="Arial" panose="020B0604020202020204" pitchFamily="34" charset="0"/>
                <a:ea typeface="Arial" panose="020B0604020202020204" pitchFamily="34" charset="0"/>
              </a:rPr>
              <a:t>5.	</a:t>
            </a:r>
            <a:r>
              <a:rPr lang="en-US" sz="2000" spc="0" dirty="0">
                <a:solidFill>
                  <a:srgbClr val="000000"/>
                </a:solidFill>
                <a:effectLst/>
                <a:latin typeface="Arial" panose="020B0604020202020204" pitchFamily="34" charset="0"/>
                <a:ea typeface="Arial" panose="020B0604020202020204" pitchFamily="34" charset="0"/>
              </a:rPr>
              <a:t>Shall not advise on, issue directions regarding or assume control over safety precautions and programs in connection with the Work. However, if </a:t>
            </a:r>
            <a:r>
              <a:rPr lang="en-US" sz="2000" spc="0" dirty="0" err="1">
                <a:solidFill>
                  <a:srgbClr val="000000"/>
                </a:solidFill>
                <a:effectLst/>
                <a:latin typeface="Arial" panose="020B0604020202020204" pitchFamily="34" charset="0"/>
                <a:ea typeface="Arial" panose="020B0604020202020204" pitchFamily="34" charset="0"/>
              </a:rPr>
              <a:t>RPR</a:t>
            </a:r>
            <a:r>
              <a:rPr lang="en-US" sz="2000" spc="0" dirty="0">
                <a:solidFill>
                  <a:srgbClr val="000000"/>
                </a:solidFill>
                <a:effectLst/>
                <a:latin typeface="Arial" panose="020B0604020202020204" pitchFamily="34" charset="0"/>
                <a:ea typeface="Arial" panose="020B0604020202020204" pitchFamily="34" charset="0"/>
              </a:rPr>
              <a:t> observes and recognizes a life-threatening situation arising from the Work, as the </a:t>
            </a:r>
            <a:r>
              <a:rPr lang="en-US" sz="2000" spc="0" dirty="0" err="1">
                <a:solidFill>
                  <a:srgbClr val="000000"/>
                </a:solidFill>
                <a:effectLst/>
                <a:latin typeface="Arial" panose="020B0604020202020204" pitchFamily="34" charset="0"/>
                <a:ea typeface="Arial" panose="020B0604020202020204" pitchFamily="34" charset="0"/>
              </a:rPr>
              <a:t>OWNER's</a:t>
            </a:r>
            <a:r>
              <a:rPr lang="en-US" sz="2000" spc="0" dirty="0">
                <a:solidFill>
                  <a:srgbClr val="000000"/>
                </a:solidFill>
                <a:effectLst/>
                <a:latin typeface="Arial" panose="020B0604020202020204" pitchFamily="34" charset="0"/>
                <a:ea typeface="Arial" panose="020B0604020202020204" pitchFamily="34" charset="0"/>
              </a:rPr>
              <a:t> representative, </a:t>
            </a:r>
            <a:r>
              <a:rPr lang="en-US" sz="2000" spc="0" dirty="0" err="1">
                <a:solidFill>
                  <a:srgbClr val="000000"/>
                </a:solidFill>
                <a:effectLst/>
                <a:latin typeface="Arial" panose="020B0604020202020204" pitchFamily="34" charset="0"/>
                <a:ea typeface="Arial" panose="020B0604020202020204" pitchFamily="34" charset="0"/>
              </a:rPr>
              <a:t>RPR</a:t>
            </a:r>
            <a:r>
              <a:rPr lang="en-US" sz="2000" spc="0" dirty="0">
                <a:solidFill>
                  <a:srgbClr val="000000"/>
                </a:solidFill>
                <a:effectLst/>
                <a:latin typeface="Arial" panose="020B0604020202020204" pitchFamily="34" charset="0"/>
                <a:ea typeface="Arial" panose="020B0604020202020204" pitchFamily="34" charset="0"/>
              </a:rPr>
              <a:t> shall have the authority to stop the progress of the Work to protect the safety of any persons, or to protect against property damage. ENGINEER shall not be responsible for any Contractor delay claims as a result of issuing such directive(s), unless such claims arise out of or relate to a negligent act, error or omission of ENGINEER or its </a:t>
            </a:r>
            <a:r>
              <a:rPr lang="en-US" sz="2000" spc="0" dirty="0" err="1">
                <a:solidFill>
                  <a:srgbClr val="000000"/>
                </a:solidFill>
                <a:effectLst/>
                <a:latin typeface="Arial" panose="020B0604020202020204" pitchFamily="34" charset="0"/>
                <a:ea typeface="Arial" panose="020B0604020202020204" pitchFamily="34" charset="0"/>
              </a:rPr>
              <a:t>RPR</a:t>
            </a:r>
            <a:r>
              <a:rPr lang="en-US" sz="2000" spc="0" dirty="0">
                <a:solidFill>
                  <a:srgbClr val="000000"/>
                </a:solidFill>
                <a:effectLst/>
                <a:latin typeface="Arial" panose="020B0604020202020204" pitchFamily="34" charset="0"/>
                <a:ea typeface="Arial" panose="020B0604020202020204" pitchFamily="34" charset="0"/>
              </a:rPr>
              <a:t>.</a:t>
            </a:r>
            <a:endParaRPr lang="en-US" sz="2000" dirty="0">
              <a:latin typeface="Arial" panose="020B0604020202020204" pitchFamily="34" charset="0"/>
              <a:ea typeface="Arial" panose="020B0604020202020204" pitchFamily="34" charset="0"/>
            </a:endParaRPr>
          </a:p>
          <a:p>
            <a:pPr marL="0" marR="45720" lvl="0" indent="0" algn="just" fontAlgn="base">
              <a:spcBef>
                <a:spcPts val="1200"/>
              </a:spcBef>
              <a:spcAft>
                <a:spcPts val="1200"/>
              </a:spcAft>
              <a:buClr>
                <a:srgbClr val="000000"/>
              </a:buClr>
              <a:buSzPts val="1150"/>
              <a:buNone/>
              <a:tabLst>
                <a:tab pos="411480" algn="l"/>
              </a:tabLst>
            </a:pPr>
            <a:r>
              <a:rPr lang="en-US" sz="2000" spc="0" dirty="0">
                <a:solidFill>
                  <a:srgbClr val="000000"/>
                </a:solidFill>
                <a:effectLst/>
                <a:latin typeface="Arial" panose="020B0604020202020204" pitchFamily="34" charset="0"/>
                <a:ea typeface="Arial" panose="020B0604020202020204" pitchFamily="34" charset="0"/>
              </a:rPr>
              <a:t>			6.	Shall not accept Shop Drawing or Sample submittals from anyone other than Contractor.</a:t>
            </a:r>
            <a:endParaRPr lang="en-US" sz="2000" spc="0" dirty="0">
              <a:effectLst/>
              <a:latin typeface="Arial" panose="020B0604020202020204" pitchFamily="34" charset="0"/>
              <a:ea typeface="Arial" panose="020B0604020202020204" pitchFamily="34" charset="0"/>
            </a:endParaRPr>
          </a:p>
          <a:p>
            <a:pPr marL="0" indent="0">
              <a:spcAft>
                <a:spcPts val="1200"/>
              </a:spcAft>
              <a:buNone/>
            </a:pPr>
            <a:r>
              <a:rPr lang="en-US" sz="2000" dirty="0">
                <a:solidFill>
                  <a:srgbClr val="000000"/>
                </a:solidFill>
                <a:effectLst/>
                <a:latin typeface="Arial" panose="020B0604020202020204" pitchFamily="34" charset="0"/>
                <a:ea typeface="Calibri" panose="020F0502020204030204" pitchFamily="34" charset="0"/>
              </a:rPr>
              <a:t>		7.	Shall not participate in specialized field or laboratory tests or inspections conducted by others except as specifically authorized by ENGINEER. </a:t>
            </a:r>
            <a:endParaRPr lang="en-US" sz="2000" dirty="0"/>
          </a:p>
        </p:txBody>
      </p:sp>
    </p:spTree>
    <p:extLst>
      <p:ext uri="{BB962C8B-B14F-4D97-AF65-F5344CB8AC3E}">
        <p14:creationId xmlns:p14="http://schemas.microsoft.com/office/powerpoint/2010/main" val="1741625807"/>
      </p:ext>
    </p:extLst>
  </p:cSld>
  <p:clrMapOvr>
    <a:masterClrMapping/>
  </p:clrMapOvr>
</p:sld>
</file>

<file path=ppt/slides/slide4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a:extLst>
              <a:ext uri="{FF2B5EF4-FFF2-40B4-BE49-F238E27FC236}">
                <a16:creationId xmlns:a16="http://schemas.microsoft.com/office/drawing/2014/main" id="{BD75AE5F-FF53-4970-A230-41CF2F721997}"/>
              </a:ext>
            </a:extLst>
          </p:cNvPr>
          <p:cNvSpPr>
            <a:spLocks noGrp="1"/>
          </p:cNvSpPr>
          <p:nvPr>
            <p:ph type="ctrTitle"/>
          </p:nvPr>
        </p:nvSpPr>
        <p:spPr/>
        <p:txBody>
          <a:bodyPr/>
          <a:lstStyle/>
          <a:p>
            <a:r>
              <a:rPr lang="en-US" b="1" dirty="0"/>
              <a:t>ADDITIONAL SERVICES</a:t>
            </a:r>
          </a:p>
        </p:txBody>
      </p:sp>
    </p:spTree>
    <p:extLst>
      <p:ext uri="{BB962C8B-B14F-4D97-AF65-F5344CB8AC3E}">
        <p14:creationId xmlns:p14="http://schemas.microsoft.com/office/powerpoint/2010/main" val="3784413748"/>
      </p:ext>
    </p:extLst>
  </p:cSld>
  <p:clrMapOvr>
    <a:masterClrMapping/>
  </p:clrMapOvr>
</p:sld>
</file>

<file path=ppt/slides/slide4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3031334-41C5-4A8C-B9A0-F7F39E3DF59F}"/>
              </a:ext>
            </a:extLst>
          </p:cNvPr>
          <p:cNvSpPr>
            <a:spLocks noGrp="1"/>
          </p:cNvSpPr>
          <p:nvPr>
            <p:ph type="title"/>
          </p:nvPr>
        </p:nvSpPr>
        <p:spPr/>
        <p:txBody>
          <a:bodyPr/>
          <a:lstStyle/>
          <a:p>
            <a:r>
              <a:rPr lang="en-US" b="1" dirty="0"/>
              <a:t>ADDITIONAL SERVICES</a:t>
            </a:r>
          </a:p>
        </p:txBody>
      </p:sp>
      <p:sp>
        <p:nvSpPr>
          <p:cNvPr id="3" name="Content Placeholder 2" descr="" title="">
            <a:extLst>
              <a:ext uri="{FF2B5EF4-FFF2-40B4-BE49-F238E27FC236}">
                <a16:creationId xmlns:a16="http://schemas.microsoft.com/office/drawing/2014/main" id="{76D61678-76AB-4C55-8F93-2562C756F3C1}"/>
              </a:ext>
            </a:extLst>
          </p:cNvPr>
          <p:cNvSpPr>
            <a:spLocks noGrp="1"/>
          </p:cNvSpPr>
          <p:nvPr>
            <p:ph idx="1"/>
          </p:nvPr>
        </p:nvSpPr>
        <p:spPr>
          <a:xfrm>
            <a:off x="609600" y="1181528"/>
            <a:ext cx="10972800" cy="4457272"/>
          </a:xfrm>
        </p:spPr>
        <p:txBody>
          <a:bodyPr/>
          <a:lstStyle/>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400" dirty="0">
                <a:solidFill>
                  <a:srgbClr val="000000"/>
                </a:solidFill>
                <a:effectLst/>
                <a:latin typeface="Arial" panose="020B0604020202020204" pitchFamily="34" charset="0"/>
                <a:ea typeface="Calibri" panose="020F0502020204030204" pitchFamily="34" charset="0"/>
              </a:rPr>
              <a:t>Any other services resulting from significant changes in the scope, extent or character of the portions of the Project designed or specified by ENGINEER or its design requirements when such changes are issued as a result of some action or inaction on the part of OWNER, including, but not limited to, changes in size, complexity, </a:t>
            </a:r>
            <a:r>
              <a:rPr lang="en-US" sz="2400" dirty="0" err="1">
                <a:solidFill>
                  <a:srgbClr val="000000"/>
                </a:solidFill>
                <a:effectLst/>
                <a:latin typeface="Arial" panose="020B0604020202020204" pitchFamily="34" charset="0"/>
                <a:ea typeface="Calibri" panose="020F0502020204030204" pitchFamily="34" charset="0"/>
              </a:rPr>
              <a:t>OWNER's</a:t>
            </a:r>
            <a:r>
              <a:rPr lang="en-US" sz="2400" dirty="0">
                <a:solidFill>
                  <a:srgbClr val="000000"/>
                </a:solidFill>
                <a:effectLst/>
                <a:latin typeface="Arial" panose="020B0604020202020204" pitchFamily="34" charset="0"/>
                <a:ea typeface="Calibri" panose="020F0502020204030204" pitchFamily="34" charset="0"/>
              </a:rPr>
              <a:t> schedule, character of construction or method of financing; and revising previously accepted studies, reports, Drawings, Specifications or Contract Documents when such revisions are required by changes in laws, rules, regulations, ordinances, codes or orders enacted subsequent to the preparation of such studies, reports, drawings, specifications, or Contract Documents, or are due to other causes beyond </a:t>
            </a:r>
            <a:r>
              <a:rPr lang="en-US" sz="2400" dirty="0" err="1">
                <a:solidFill>
                  <a:srgbClr val="000000"/>
                </a:solidFill>
                <a:effectLst/>
                <a:latin typeface="Arial" panose="020B0604020202020204" pitchFamily="34" charset="0"/>
                <a:ea typeface="Calibri" panose="020F0502020204030204" pitchFamily="34" charset="0"/>
              </a:rPr>
              <a:t>ENGINEER's</a:t>
            </a:r>
            <a:r>
              <a:rPr lang="en-US" sz="2400" dirty="0">
                <a:solidFill>
                  <a:srgbClr val="000000"/>
                </a:solidFill>
                <a:effectLst/>
                <a:latin typeface="Arial" panose="020B0604020202020204" pitchFamily="34" charset="0"/>
                <a:ea typeface="Calibri" panose="020F0502020204030204" pitchFamily="34" charset="0"/>
              </a:rPr>
              <a:t> control.</a:t>
            </a:r>
            <a:endParaRPr lang="en-US" sz="2400"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883076900"/>
      </p:ext>
    </p:extLst>
  </p:cSld>
  <p:clrMapOvr>
    <a:masterClrMapping/>
  </p:clrMapOvr>
</p:sld>
</file>

<file path=ppt/slides/slide4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a:extLst>
              <a:ext uri="{FF2B5EF4-FFF2-40B4-BE49-F238E27FC236}">
                <a16:creationId xmlns:a16="http://schemas.microsoft.com/office/drawing/2014/main" id="{9D13C2CE-D5FB-4871-AAA7-1358175AEC6D}"/>
              </a:ext>
            </a:extLst>
          </p:cNvPr>
          <p:cNvSpPr>
            <a:spLocks noGrp="1"/>
          </p:cNvSpPr>
          <p:nvPr>
            <p:ph type="ctrTitle"/>
          </p:nvPr>
        </p:nvSpPr>
        <p:spPr/>
        <p:txBody>
          <a:bodyPr/>
          <a:lstStyle/>
          <a:p>
            <a:r>
              <a:rPr lang="en-US" b="1" dirty="0"/>
              <a:t>OWNER’S OBLIGATIONS</a:t>
            </a:r>
          </a:p>
        </p:txBody>
      </p:sp>
    </p:spTree>
    <p:extLst>
      <p:ext uri="{BB962C8B-B14F-4D97-AF65-F5344CB8AC3E}">
        <p14:creationId xmlns:p14="http://schemas.microsoft.com/office/powerpoint/2010/main" val="770640954"/>
      </p:ext>
    </p:extLst>
  </p:cSld>
  <p:clrMapOvr>
    <a:masterClrMapping/>
  </p:clrMapOvr>
</p:sld>
</file>

<file path=ppt/slides/slide4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9FA8C54E-98FD-4BE2-AFAC-94AF6DA91598}"/>
              </a:ext>
            </a:extLst>
          </p:cNvPr>
          <p:cNvSpPr>
            <a:spLocks noGrp="1"/>
          </p:cNvSpPr>
          <p:nvPr>
            <p:ph type="title"/>
          </p:nvPr>
        </p:nvSpPr>
        <p:spPr/>
        <p:txBody>
          <a:bodyPr/>
          <a:lstStyle/>
          <a:p>
            <a:r>
              <a:rPr lang="en-US" b="1" dirty="0"/>
              <a:t>OWNER’S OBLIGATIONS	</a:t>
            </a:r>
          </a:p>
        </p:txBody>
      </p:sp>
      <p:sp>
        <p:nvSpPr>
          <p:cNvPr id="3" name="Content Placeholder 2" descr="" title="">
            <a:extLst>
              <a:ext uri="{FF2B5EF4-FFF2-40B4-BE49-F238E27FC236}">
                <a16:creationId xmlns:a16="http://schemas.microsoft.com/office/drawing/2014/main" id="{4D6B468C-0D22-4F91-8FD0-6F3804503CFE}"/>
              </a:ext>
            </a:extLst>
          </p:cNvPr>
          <p:cNvSpPr>
            <a:spLocks noGrp="1"/>
          </p:cNvSpPr>
          <p:nvPr>
            <p:ph idx="1"/>
          </p:nvPr>
        </p:nvSpPr>
        <p:spPr>
          <a:xfrm>
            <a:off x="609600" y="1221768"/>
            <a:ext cx="10972800" cy="4891355"/>
          </a:xfrm>
        </p:spPr>
        <p:txBody>
          <a:bodyPr/>
          <a:lstStyle/>
          <a:p>
            <a:pPr marL="0" indent="0">
              <a:buNone/>
            </a:pPr>
            <a:r>
              <a:rPr lang="en-US" sz="1800" spc="0" dirty="0">
                <a:solidFill>
                  <a:srgbClr val="000000"/>
                </a:solidFill>
                <a:effectLst/>
                <a:latin typeface="Arial" panose="020B0604020202020204" pitchFamily="34" charset="0"/>
                <a:ea typeface="Arial" panose="020B0604020202020204" pitchFamily="34" charset="0"/>
              </a:rPr>
              <a:t>Review and comment on submitted reports, plans, Drawings and Specifications, if necessary, and render timely decisions pertaining thereto. The </a:t>
            </a:r>
            <a:r>
              <a:rPr lang="en-US" sz="1800" spc="0" dirty="0" err="1">
                <a:solidFill>
                  <a:srgbClr val="000000"/>
                </a:solidFill>
                <a:effectLst/>
                <a:latin typeface="Arial" panose="020B0604020202020204" pitchFamily="34" charset="0"/>
                <a:ea typeface="Arial" panose="020B0604020202020204" pitchFamily="34" charset="0"/>
              </a:rPr>
              <a:t>ENGINEER's</a:t>
            </a:r>
            <a:r>
              <a:rPr lang="en-US" sz="1800" spc="0" dirty="0">
                <a:solidFill>
                  <a:srgbClr val="000000"/>
                </a:solidFill>
                <a:effectLst/>
                <a:latin typeface="Arial" panose="020B0604020202020204" pitchFamily="34" charset="0"/>
                <a:ea typeface="Arial" panose="020B0604020202020204" pitchFamily="34" charset="0"/>
              </a:rPr>
              <a:t> duties as set forth in the Agreement shall at no time be in any way diminished by reason of any approval by OWNER of the reports, plans, Drawings and Specifications submitted by ENGINEER nor shall the ENGINEER be released from any liability by reason of such approval by OWNER, it being understood that OWNER at all times is ultimately relying upon the </a:t>
            </a:r>
            <a:r>
              <a:rPr lang="en-US" sz="1800" spc="0" dirty="0" err="1">
                <a:solidFill>
                  <a:srgbClr val="000000"/>
                </a:solidFill>
                <a:effectLst/>
                <a:latin typeface="Arial" panose="020B0604020202020204" pitchFamily="34" charset="0"/>
                <a:ea typeface="Arial" panose="020B0604020202020204" pitchFamily="34" charset="0"/>
              </a:rPr>
              <a:t>ENGINEER's</a:t>
            </a:r>
            <a:r>
              <a:rPr lang="en-US" sz="1800" spc="0" dirty="0">
                <a:solidFill>
                  <a:srgbClr val="000000"/>
                </a:solidFill>
                <a:effectLst/>
                <a:latin typeface="Arial" panose="020B0604020202020204" pitchFamily="34" charset="0"/>
                <a:ea typeface="Arial" panose="020B0604020202020204" pitchFamily="34" charset="0"/>
              </a:rPr>
              <a:t> skill and knowledge in preparing its reports, plans, Drawings and Specifications.</a:t>
            </a:r>
            <a:endParaRPr lang="en-US" sz="1800" spc="0" dirty="0">
              <a:effectLst/>
              <a:latin typeface="Arial" panose="020B0604020202020204" pitchFamily="34" charset="0"/>
              <a:ea typeface="Arial" panose="020B0604020202020204" pitchFamily="34" charset="0"/>
            </a:endParaRPr>
          </a:p>
          <a:p>
            <a:pPr marL="0" indent="0">
              <a:buNone/>
            </a:pPr>
            <a:endParaRPr lang="en-US" sz="1800" dirty="0"/>
          </a:p>
          <a:p>
            <a:pPr marL="0" indent="0">
              <a:buNone/>
            </a:pPr>
            <a:endParaRPr lang="en-US" sz="1800" dirty="0"/>
          </a:p>
          <a:p>
            <a:pPr marL="0" indent="0">
              <a:buNone/>
            </a:pPr>
            <a:r>
              <a:rPr lang="en-US" sz="1800" spc="0" dirty="0">
                <a:solidFill>
                  <a:srgbClr val="000000"/>
                </a:solidFill>
                <a:effectLst/>
                <a:latin typeface="Arial" panose="020B0604020202020204" pitchFamily="34" charset="0"/>
                <a:ea typeface="Arial" panose="020B0604020202020204" pitchFamily="34" charset="0"/>
              </a:rPr>
              <a:t>Review and comment on submitted reports, plans, Drawings and Specifications, if necessary, and render timely decisions pertaining thereto. </a:t>
            </a:r>
            <a:r>
              <a:rPr lang="en-US" sz="1800" b="1" u="sng" spc="0" dirty="0">
                <a:solidFill>
                  <a:srgbClr val="0070C0"/>
                </a:solidFill>
                <a:effectLst/>
                <a:latin typeface="Arial" panose="020B0604020202020204" pitchFamily="34" charset="0"/>
                <a:ea typeface="Arial" panose="020B0604020202020204" pitchFamily="34" charset="0"/>
              </a:rPr>
              <a:t>Except where Owner’s in-house engineering staff has the requisite expertise to comprehend and analyze the information being provided, t</a:t>
            </a:r>
            <a:r>
              <a:rPr lang="en-US" sz="1800" spc="0" dirty="0">
                <a:solidFill>
                  <a:srgbClr val="000000"/>
                </a:solidFill>
                <a:effectLst/>
                <a:latin typeface="Arial" panose="020B0604020202020204" pitchFamily="34" charset="0"/>
                <a:ea typeface="Arial" panose="020B0604020202020204" pitchFamily="34" charset="0"/>
              </a:rPr>
              <a:t>he </a:t>
            </a:r>
            <a:r>
              <a:rPr lang="en-US" sz="1800" spc="0" dirty="0" err="1">
                <a:solidFill>
                  <a:srgbClr val="000000"/>
                </a:solidFill>
                <a:effectLst/>
                <a:latin typeface="Arial" panose="020B0604020202020204" pitchFamily="34" charset="0"/>
                <a:ea typeface="Arial" panose="020B0604020202020204" pitchFamily="34" charset="0"/>
              </a:rPr>
              <a:t>ENGINEER's</a:t>
            </a:r>
            <a:r>
              <a:rPr lang="en-US" sz="1800" spc="0" dirty="0">
                <a:solidFill>
                  <a:srgbClr val="000000"/>
                </a:solidFill>
                <a:effectLst/>
                <a:latin typeface="Arial" panose="020B0604020202020204" pitchFamily="34" charset="0"/>
                <a:ea typeface="Arial" panose="020B0604020202020204" pitchFamily="34" charset="0"/>
              </a:rPr>
              <a:t> duties as set forth in the Agreement shall at no time be in any way diminished by reason of any approval by OWNER of the reports, plans, Drawings and Specifications submitted by ENGINEER nor shall the ENGINEER be released from any liability by reason of such approval by OWNER, it being understood that OWNER at all times is ultimately relying upon the </a:t>
            </a:r>
            <a:r>
              <a:rPr lang="en-US" sz="1800" spc="0" dirty="0" err="1">
                <a:solidFill>
                  <a:srgbClr val="000000"/>
                </a:solidFill>
                <a:effectLst/>
                <a:latin typeface="Arial" panose="020B0604020202020204" pitchFamily="34" charset="0"/>
                <a:ea typeface="Arial" panose="020B0604020202020204" pitchFamily="34" charset="0"/>
              </a:rPr>
              <a:t>ENGINEER's</a:t>
            </a:r>
            <a:r>
              <a:rPr lang="en-US" sz="1800" spc="0" dirty="0">
                <a:solidFill>
                  <a:srgbClr val="000000"/>
                </a:solidFill>
                <a:effectLst/>
                <a:latin typeface="Arial" panose="020B0604020202020204" pitchFamily="34" charset="0"/>
                <a:ea typeface="Arial" panose="020B0604020202020204" pitchFamily="34" charset="0"/>
              </a:rPr>
              <a:t> skill and knowledge in preparing its reports, plans, Drawings and Specifications.</a:t>
            </a:r>
            <a:endParaRPr lang="en-US" sz="1800" spc="0" dirty="0">
              <a:effectLst/>
              <a:latin typeface="Arial" panose="020B0604020202020204" pitchFamily="34" charset="0"/>
              <a:ea typeface="Arial" panose="020B0604020202020204" pitchFamily="34" charset="0"/>
            </a:endParaRPr>
          </a:p>
          <a:p>
            <a:pPr marL="0" indent="0">
              <a:buNone/>
            </a:pPr>
            <a:endParaRPr lang="en-US" dirty="0"/>
          </a:p>
        </p:txBody>
      </p:sp>
      <p:sp>
        <p:nvSpPr>
          <p:cNvPr id="4" name="Arrow: Down 3" descr="" title="">
            <a:extLst>
              <a:ext uri="{FF2B5EF4-FFF2-40B4-BE49-F238E27FC236}">
                <a16:creationId xmlns:a16="http://schemas.microsoft.com/office/drawing/2014/main" id="{34B0A5B2-665F-416C-88FA-6F5C46A50688}"/>
              </a:ext>
            </a:extLst>
          </p:cNvPr>
          <p:cNvSpPr/>
          <p:nvPr/>
        </p:nvSpPr>
        <p:spPr>
          <a:xfrm>
            <a:off x="5853684" y="3061699"/>
            <a:ext cx="484632" cy="565079"/>
          </a:xfrm>
          <a:prstGeom prst="downArrow">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0191575"/>
      </p:ext>
    </p:extLst>
  </p:cSld>
  <p:clrMapOvr>
    <a:masterClrMapping/>
  </p:clrMapOvr>
</p:sld>
</file>

<file path=ppt/slides/slide4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049E3586-6106-4588-BECC-205986653C54}"/>
              </a:ext>
            </a:extLst>
          </p:cNvPr>
          <p:cNvSpPr>
            <a:spLocks noGrp="1"/>
          </p:cNvSpPr>
          <p:nvPr>
            <p:ph idx="1"/>
          </p:nvPr>
        </p:nvSpPr>
        <p:spPr/>
        <p:txBody>
          <a:bodyPr/>
          <a:lstStyle/>
          <a:p>
            <a:pPr marL="0" indent="0">
              <a:buNone/>
            </a:pPr>
            <a:r>
              <a:rPr lang="en-US" sz="2000" spc="0" dirty="0">
                <a:solidFill>
                  <a:srgbClr val="000000"/>
                </a:solidFill>
                <a:effectLst/>
                <a:latin typeface="Arial" panose="020B0604020202020204" pitchFamily="34" charset="0"/>
                <a:ea typeface="Arial" panose="020B0604020202020204" pitchFamily="34" charset="0"/>
              </a:rPr>
              <a:t>Designate in writing a person to act as </a:t>
            </a:r>
            <a:r>
              <a:rPr lang="en-US" sz="2000" spc="0" dirty="0" err="1">
                <a:solidFill>
                  <a:srgbClr val="000000"/>
                </a:solidFill>
                <a:effectLst/>
                <a:latin typeface="Arial" panose="020B0604020202020204" pitchFamily="34" charset="0"/>
                <a:ea typeface="Arial" panose="020B0604020202020204" pitchFamily="34" charset="0"/>
              </a:rPr>
              <a:t>OWNER's</a:t>
            </a:r>
            <a:r>
              <a:rPr lang="en-US" sz="2000" spc="0" dirty="0">
                <a:solidFill>
                  <a:srgbClr val="000000"/>
                </a:solidFill>
                <a:effectLst/>
                <a:latin typeface="Arial" panose="020B0604020202020204" pitchFamily="34" charset="0"/>
                <a:ea typeface="Arial" panose="020B0604020202020204" pitchFamily="34" charset="0"/>
              </a:rPr>
              <a:t> representative with respect to the services to be rendered under this Agreement. Such person shall have complete authority to transmit instructions, receive information, interpret and define </a:t>
            </a:r>
            <a:r>
              <a:rPr lang="en-US" sz="2000" spc="0" dirty="0" err="1">
                <a:solidFill>
                  <a:srgbClr val="000000"/>
                </a:solidFill>
                <a:effectLst/>
                <a:latin typeface="Arial" panose="020B0604020202020204" pitchFamily="34" charset="0"/>
                <a:ea typeface="Arial" panose="020B0604020202020204" pitchFamily="34" charset="0"/>
              </a:rPr>
              <a:t>OWNER's</a:t>
            </a:r>
            <a:r>
              <a:rPr lang="en-US" sz="2000" spc="0" dirty="0">
                <a:solidFill>
                  <a:srgbClr val="000000"/>
                </a:solidFill>
                <a:effectLst/>
                <a:latin typeface="Arial" panose="020B0604020202020204" pitchFamily="34" charset="0"/>
                <a:ea typeface="Arial" panose="020B0604020202020204" pitchFamily="34" charset="0"/>
              </a:rPr>
              <a:t> policies and decisions with respect to materials, equipment, elements and systems pertinent to </a:t>
            </a:r>
            <a:r>
              <a:rPr lang="en-US" sz="2000" spc="0" dirty="0" err="1">
                <a:solidFill>
                  <a:srgbClr val="000000"/>
                </a:solidFill>
                <a:effectLst/>
                <a:latin typeface="Arial" panose="020B0604020202020204" pitchFamily="34" charset="0"/>
                <a:ea typeface="Arial" panose="020B0604020202020204" pitchFamily="34" charset="0"/>
              </a:rPr>
              <a:t>ENGINEER's</a:t>
            </a:r>
            <a:r>
              <a:rPr lang="en-US" sz="2000" spc="0" dirty="0">
                <a:solidFill>
                  <a:srgbClr val="000000"/>
                </a:solidFill>
                <a:effectLst/>
                <a:latin typeface="Arial" panose="020B0604020202020204" pitchFamily="34" charset="0"/>
                <a:ea typeface="Arial" panose="020B0604020202020204" pitchFamily="34" charset="0"/>
              </a:rPr>
              <a:t> services.</a:t>
            </a:r>
            <a:endParaRPr lang="en-US" sz="2000" spc="0" dirty="0">
              <a:effectLst/>
              <a:latin typeface="Arial" panose="020B0604020202020204" pitchFamily="34" charset="0"/>
              <a:ea typeface="Arial" panose="020B0604020202020204" pitchFamily="34" charset="0"/>
            </a:endParaRPr>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spc="0" dirty="0">
                <a:solidFill>
                  <a:srgbClr val="000000"/>
                </a:solidFill>
                <a:effectLst/>
                <a:latin typeface="Arial" panose="020B0604020202020204" pitchFamily="34" charset="0"/>
                <a:ea typeface="Arial" panose="020B0604020202020204" pitchFamily="34" charset="0"/>
              </a:rPr>
              <a:t>Designate in writing a person to act as </a:t>
            </a:r>
            <a:r>
              <a:rPr lang="en-US" sz="2000" spc="0" dirty="0" err="1">
                <a:solidFill>
                  <a:srgbClr val="000000"/>
                </a:solidFill>
                <a:effectLst/>
                <a:latin typeface="Arial" panose="020B0604020202020204" pitchFamily="34" charset="0"/>
                <a:ea typeface="Arial" panose="020B0604020202020204" pitchFamily="34" charset="0"/>
              </a:rPr>
              <a:t>OWNER's</a:t>
            </a:r>
            <a:r>
              <a:rPr lang="en-US" sz="2000" spc="0" dirty="0">
                <a:solidFill>
                  <a:srgbClr val="000000"/>
                </a:solidFill>
                <a:effectLst/>
                <a:latin typeface="Arial" panose="020B0604020202020204" pitchFamily="34" charset="0"/>
                <a:ea typeface="Arial" panose="020B0604020202020204" pitchFamily="34" charset="0"/>
              </a:rPr>
              <a:t> representative with respect to the services to be rendered under this Agreement. Such person shall have complete authority to transmit instructions, receive information, interpret and define </a:t>
            </a:r>
            <a:r>
              <a:rPr lang="en-US" sz="2000" spc="0" dirty="0" err="1">
                <a:solidFill>
                  <a:srgbClr val="000000"/>
                </a:solidFill>
                <a:effectLst/>
                <a:latin typeface="Arial" panose="020B0604020202020204" pitchFamily="34" charset="0"/>
                <a:ea typeface="Arial" panose="020B0604020202020204" pitchFamily="34" charset="0"/>
              </a:rPr>
              <a:t>OWNER's</a:t>
            </a:r>
            <a:r>
              <a:rPr lang="en-US" sz="2000" spc="0" dirty="0">
                <a:solidFill>
                  <a:srgbClr val="000000"/>
                </a:solidFill>
                <a:effectLst/>
                <a:latin typeface="Arial" panose="020B0604020202020204" pitchFamily="34" charset="0"/>
                <a:ea typeface="Arial" panose="020B0604020202020204" pitchFamily="34" charset="0"/>
              </a:rPr>
              <a:t> policies and decisions with respect to </a:t>
            </a:r>
            <a:r>
              <a:rPr lang="en-US" sz="2000" b="1" u="sng" dirty="0">
                <a:solidFill>
                  <a:srgbClr val="0070C0"/>
                </a:solidFill>
                <a:latin typeface="Arial" panose="020B0604020202020204" pitchFamily="34" charset="0"/>
                <a:ea typeface="Arial" panose="020B0604020202020204" pitchFamily="34" charset="0"/>
              </a:rPr>
              <a:t>Contractor’s activities on the site,</a:t>
            </a:r>
            <a:r>
              <a:rPr lang="en-US" sz="2000" spc="0" dirty="0">
                <a:solidFill>
                  <a:srgbClr val="000000"/>
                </a:solidFill>
                <a:effectLst/>
                <a:latin typeface="Arial" panose="020B0604020202020204" pitchFamily="34" charset="0"/>
                <a:ea typeface="Arial" panose="020B0604020202020204" pitchFamily="34" charset="0"/>
              </a:rPr>
              <a:t> materials, equipment, elements and systems pertinent to </a:t>
            </a:r>
            <a:r>
              <a:rPr lang="en-US" sz="2000" spc="0" dirty="0" err="1">
                <a:solidFill>
                  <a:srgbClr val="000000"/>
                </a:solidFill>
                <a:effectLst/>
                <a:latin typeface="Arial" panose="020B0604020202020204" pitchFamily="34" charset="0"/>
                <a:ea typeface="Arial" panose="020B0604020202020204" pitchFamily="34" charset="0"/>
              </a:rPr>
              <a:t>ENGINEER's</a:t>
            </a:r>
            <a:r>
              <a:rPr lang="en-US" sz="2000" spc="0" dirty="0">
                <a:solidFill>
                  <a:srgbClr val="000000"/>
                </a:solidFill>
                <a:effectLst/>
                <a:latin typeface="Arial" panose="020B0604020202020204" pitchFamily="34" charset="0"/>
                <a:ea typeface="Arial" panose="020B0604020202020204" pitchFamily="34" charset="0"/>
              </a:rPr>
              <a:t> services.</a:t>
            </a:r>
            <a:endParaRPr lang="en-US" sz="2000" spc="0" dirty="0">
              <a:effectLst/>
              <a:latin typeface="Arial" panose="020B0604020202020204" pitchFamily="34" charset="0"/>
              <a:ea typeface="Arial" panose="020B0604020202020204" pitchFamily="34" charset="0"/>
            </a:endParaRPr>
          </a:p>
          <a:p>
            <a:pPr marL="0" indent="0">
              <a:buNone/>
            </a:pPr>
            <a:endParaRPr lang="en-US" dirty="0"/>
          </a:p>
        </p:txBody>
      </p:sp>
      <p:sp>
        <p:nvSpPr>
          <p:cNvPr id="4" name="Arrow: Down 3" descr="" title="">
            <a:extLst>
              <a:ext uri="{FF2B5EF4-FFF2-40B4-BE49-F238E27FC236}">
                <a16:creationId xmlns:a16="http://schemas.microsoft.com/office/drawing/2014/main" id="{EF59FBB7-DD41-442B-BC67-4A277C229D16}"/>
              </a:ext>
            </a:extLst>
          </p:cNvPr>
          <p:cNvSpPr/>
          <p:nvPr/>
        </p:nvSpPr>
        <p:spPr>
          <a:xfrm>
            <a:off x="5801893" y="2897312"/>
            <a:ext cx="588213" cy="725509"/>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716198"/>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8E3C1E1F-EB30-4974-8074-79BB415D945E}"/>
              </a:ext>
            </a:extLst>
          </p:cNvPr>
          <p:cNvSpPr>
            <a:spLocks noGrp="1"/>
          </p:cNvSpPr>
          <p:nvPr>
            <p:ph idx="1"/>
          </p:nvPr>
        </p:nvSpPr>
        <p:spPr>
          <a:xfrm>
            <a:off x="476036" y="899987"/>
            <a:ext cx="10972800" cy="4894637"/>
          </a:xfrm>
        </p:spPr>
        <p:txBody>
          <a:bodyPr/>
          <a:lstStyle/>
          <a:p>
            <a:pPr marL="0" indent="0">
              <a:buNone/>
            </a:pPr>
            <a:endParaRPr lang="en-US" dirty="0"/>
          </a:p>
          <a:p>
            <a:pPr marL="137160" marR="137160" indent="0" algn="just" fontAlgn="base">
              <a:spcBef>
                <a:spcPts val="0"/>
              </a:spcBef>
              <a:spcAft>
                <a:spcPts val="1200"/>
              </a:spcAft>
              <a:buNone/>
            </a:pPr>
            <a:r>
              <a:rPr lang="en-US" sz="1800" dirty="0">
                <a:solidFill>
                  <a:srgbClr val="000000"/>
                </a:solidFill>
                <a:effectLst/>
                <a:latin typeface="Arial" panose="020B0604020202020204" pitchFamily="34" charset="0"/>
                <a:ea typeface="Calibri" panose="020F0502020204030204" pitchFamily="34" charset="0"/>
              </a:rPr>
              <a:t>OWNER does hereby employ ENGINEER and ENGINEER does hereby agree to perform the following services on the terms and conditions hereinafter set forth.</a:t>
            </a:r>
            <a:endParaRPr lang="en-US" sz="1800" dirty="0">
              <a:effectLst/>
              <a:latin typeface="Times New Roman" panose="02020603050405020304" pitchFamily="18" charset="0"/>
              <a:ea typeface="Calibri" panose="020F0502020204030204" pitchFamily="34" charset="0"/>
            </a:endParaRPr>
          </a:p>
          <a:p>
            <a:pPr marL="137160" marR="137160" indent="0" algn="just" fontAlgn="base">
              <a:spcBef>
                <a:spcPts val="0"/>
              </a:spcBef>
              <a:spcAft>
                <a:spcPts val="1200"/>
              </a:spcAft>
              <a:buNone/>
            </a:pPr>
            <a:r>
              <a:rPr lang="en-US" sz="1800" dirty="0">
                <a:solidFill>
                  <a:srgbClr val="000000"/>
                </a:solidFill>
                <a:effectLst/>
                <a:latin typeface="Arial" panose="020B0604020202020204" pitchFamily="34" charset="0"/>
                <a:ea typeface="Calibri" panose="020F0502020204030204" pitchFamily="34" charset="0"/>
              </a:rPr>
              <a:t>The services to be provided by ENGINEER comprise the professional disciplines and expertise necessary to achieve the Project in the best interest of, and within the amount authorized by, the OWNER for this purpose.</a:t>
            </a:r>
            <a:endParaRPr lang="en-US" sz="1800" dirty="0">
              <a:effectLst/>
              <a:latin typeface="Times New Roman" panose="02020603050405020304" pitchFamily="18" charset="0"/>
              <a:ea typeface="Calibri" panose="020F0502020204030204" pitchFamily="34" charset="0"/>
            </a:endParaRPr>
          </a:p>
          <a:p>
            <a:pPr marL="137160" marR="137160" indent="0" algn="just" fontAlgn="base">
              <a:spcBef>
                <a:spcPts val="0"/>
              </a:spcBef>
              <a:spcAft>
                <a:spcPts val="0"/>
              </a:spcAft>
              <a:buNone/>
            </a:pPr>
            <a:r>
              <a:rPr lang="en-US" sz="1800" dirty="0">
                <a:solidFill>
                  <a:srgbClr val="000000"/>
                </a:solidFill>
                <a:effectLst/>
                <a:latin typeface="Arial" panose="020B0604020202020204" pitchFamily="34" charset="0"/>
                <a:ea typeface="Calibri" panose="020F0502020204030204" pitchFamily="34" charset="0"/>
              </a:rPr>
              <a:t>The description of each phase of Engineering Services in the Agreement intends to define, but not exclude, any regular or normal service necessary to accomplish an effective, efficient, and economical Project within accepted requisites and standards of professional practice in the profession.</a:t>
            </a:r>
          </a:p>
          <a:p>
            <a:pPr marL="137160" marR="137160" indent="0" algn="just" fontAlgn="base">
              <a:spcBef>
                <a:spcPts val="0"/>
              </a:spcBef>
              <a:spcAft>
                <a:spcPts val="0"/>
              </a:spcAft>
              <a:buNone/>
            </a:pPr>
            <a:endParaRPr lang="en-US" sz="1800" dirty="0">
              <a:solidFill>
                <a:srgbClr val="000000"/>
              </a:solidFill>
              <a:effectLst/>
              <a:latin typeface="Arial" panose="020B0604020202020204" pitchFamily="34" charset="0"/>
              <a:ea typeface="Calibri" panose="020F0502020204030204" pitchFamily="34" charset="0"/>
            </a:endParaRPr>
          </a:p>
          <a:p>
            <a:pPr marL="137160" marR="137160" indent="457200" algn="just" fontAlgn="base">
              <a:spcBef>
                <a:spcPts val="0"/>
              </a:spcBef>
              <a:spcAft>
                <a:spcPts val="0"/>
              </a:spcAft>
            </a:pPr>
            <a:endParaRPr lang="en-US" sz="1800" dirty="0">
              <a:solidFill>
                <a:srgbClr val="000000"/>
              </a:solidFill>
              <a:latin typeface="Arial" panose="020B0604020202020204" pitchFamily="34" charset="0"/>
              <a:ea typeface="Calibri" panose="020F0502020204030204" pitchFamily="34" charset="0"/>
            </a:endParaRPr>
          </a:p>
          <a:p>
            <a:pPr marL="137160" marR="137160" indent="0" algn="just">
              <a:spcBef>
                <a:spcPts val="0"/>
              </a:spcBef>
              <a:spcAft>
                <a:spcPts val="0"/>
              </a:spcAft>
              <a:buNone/>
            </a:pPr>
            <a:endParaRPr lang="en-US" sz="1800" dirty="0">
              <a:solidFill>
                <a:srgbClr val="000000"/>
              </a:solidFill>
              <a:effectLst/>
              <a:latin typeface="Arial" panose="020B0604020202020204" pitchFamily="34" charset="0"/>
              <a:ea typeface="Calibri" panose="020F0502020204030204" pitchFamily="34" charset="0"/>
            </a:endParaRPr>
          </a:p>
          <a:p>
            <a:pPr marL="137160" marR="137160" indent="0" algn="just">
              <a:spcBef>
                <a:spcPts val="0"/>
              </a:spcBef>
              <a:spcAft>
                <a:spcPts val="0"/>
              </a:spcAft>
              <a:buNone/>
            </a:pPr>
            <a:r>
              <a:rPr lang="en-US" sz="1800" dirty="0">
                <a:solidFill>
                  <a:srgbClr val="000000"/>
                </a:solidFill>
                <a:effectLst/>
                <a:latin typeface="Arial" panose="020B0604020202020204" pitchFamily="34" charset="0"/>
                <a:ea typeface="Calibri" panose="020F0502020204030204" pitchFamily="34" charset="0"/>
              </a:rPr>
              <a:t>The description of each phase of Engineering Services in the Agreement intends to define</a:t>
            </a:r>
            <a:r>
              <a:rPr lang="en-US" sz="1800" b="1" strike="sngStrike" dirty="0">
                <a:solidFill>
                  <a:srgbClr val="C00000"/>
                </a:solidFill>
                <a:effectLst/>
                <a:latin typeface="Arial" panose="020B0604020202020204" pitchFamily="34" charset="0"/>
                <a:ea typeface="Calibri" panose="020F0502020204030204" pitchFamily="34" charset="0"/>
              </a:rPr>
              <a:t>, but not exclude,</a:t>
            </a:r>
            <a:r>
              <a:rPr lang="en-US" sz="1800" dirty="0">
                <a:solidFill>
                  <a:srgbClr val="000000"/>
                </a:solidFill>
                <a:effectLst/>
                <a:latin typeface="Arial" panose="020B0604020202020204" pitchFamily="34" charset="0"/>
                <a:ea typeface="Calibri" panose="020F0502020204030204" pitchFamily="34" charset="0"/>
              </a:rPr>
              <a:t> any regular or normal service necessary to accomplish an effective, efficient, and economical Project within accepted requisites and standards of professional practice in the profession.</a:t>
            </a:r>
          </a:p>
          <a:p>
            <a:pPr marL="137160" marR="137160" indent="0" algn="just" fontAlgn="base">
              <a:spcBef>
                <a:spcPts val="0"/>
              </a:spcBef>
              <a:spcAft>
                <a:spcPts val="0"/>
              </a:spcAft>
              <a:buNone/>
            </a:pPr>
            <a:endParaRPr lang="en-US" sz="1800" dirty="0">
              <a:effectLst/>
              <a:latin typeface="Times New Roman" panose="02020603050405020304" pitchFamily="18" charset="0"/>
              <a:ea typeface="Calibri" panose="020F0502020204030204" pitchFamily="34" charset="0"/>
            </a:endParaRPr>
          </a:p>
          <a:p>
            <a:pPr marL="0" indent="0">
              <a:buNone/>
            </a:pPr>
            <a:endParaRPr lang="en-US" dirty="0"/>
          </a:p>
        </p:txBody>
      </p:sp>
      <p:sp>
        <p:nvSpPr>
          <p:cNvPr id="4" name="Arrow: Down 3" descr="" title="">
            <a:extLst>
              <a:ext uri="{FF2B5EF4-FFF2-40B4-BE49-F238E27FC236}">
                <a16:creationId xmlns:a16="http://schemas.microsoft.com/office/drawing/2014/main" id="{1165890D-0B60-4668-B4D5-28BEFD77C0BD}"/>
              </a:ext>
            </a:extLst>
          </p:cNvPr>
          <p:cNvSpPr/>
          <p:nvPr/>
        </p:nvSpPr>
        <p:spPr>
          <a:xfrm>
            <a:off x="5813460" y="4058292"/>
            <a:ext cx="565079" cy="544530"/>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655211"/>
      </p:ext>
    </p:extLst>
  </p:cSld>
  <p:clrMapOvr>
    <a:masterClrMapping/>
  </p:clrMapOvr>
</p:sld>
</file>

<file path=ppt/slides/slide5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F59A1177-C5B4-471A-8542-A5DB709977AF}"/>
              </a:ext>
            </a:extLst>
          </p:cNvPr>
          <p:cNvSpPr>
            <a:spLocks noGrp="1"/>
          </p:cNvSpPr>
          <p:nvPr>
            <p:ph idx="1"/>
          </p:nvPr>
        </p:nvSpPr>
        <p:spPr>
          <a:xfrm>
            <a:off x="609600" y="1756025"/>
            <a:ext cx="10972800" cy="4191000"/>
          </a:xfrm>
        </p:spPr>
        <p:txBody>
          <a:bodyPr/>
          <a:lstStyle/>
          <a:p>
            <a:pPr marL="0" indent="0">
              <a:buNone/>
            </a:pPr>
            <a:r>
              <a:rPr lang="en-US" sz="2400" dirty="0">
                <a:solidFill>
                  <a:srgbClr val="000000"/>
                </a:solidFill>
                <a:effectLst/>
                <a:latin typeface="Arial" panose="020B0604020202020204" pitchFamily="34" charset="0"/>
                <a:ea typeface="Calibri" panose="020F0502020204030204" pitchFamily="34" charset="0"/>
              </a:rPr>
              <a:t>ENGINEER shall be entitled to use and rely upon all such information and services provided by OWNER or others in performing </a:t>
            </a:r>
            <a:r>
              <a:rPr lang="en-US" sz="2400" dirty="0" err="1">
                <a:solidFill>
                  <a:srgbClr val="000000"/>
                </a:solidFill>
                <a:effectLst/>
                <a:latin typeface="Arial" panose="020B0604020202020204" pitchFamily="34" charset="0"/>
                <a:ea typeface="Calibri" panose="020F0502020204030204" pitchFamily="34" charset="0"/>
              </a:rPr>
              <a:t>ENGINEER's</a:t>
            </a:r>
            <a:r>
              <a:rPr lang="en-US" sz="2400" dirty="0">
                <a:solidFill>
                  <a:srgbClr val="000000"/>
                </a:solidFill>
                <a:effectLst/>
                <a:latin typeface="Arial" panose="020B0604020202020204" pitchFamily="34" charset="0"/>
                <a:ea typeface="Calibri" panose="020F0502020204030204" pitchFamily="34" charset="0"/>
              </a:rPr>
              <a:t> services under the Agreement. Nothing contained herein shall relieve ENGINEER of its responsibility to appropriately verify any such information received when such verification would be appropriate for ENGINEER in order to perform his duties in accordance with professional engineering standards of practice of the profession.</a:t>
            </a:r>
            <a:endParaRPr lang="en-US" sz="2400" dirty="0">
              <a:effectLst/>
              <a:latin typeface="Times New Roman" panose="02020603050405020304" pitchFamily="18"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725142787"/>
      </p:ext>
    </p:extLst>
  </p:cSld>
  <p:clrMapOvr>
    <a:masterClrMapping/>
  </p:clrMapOvr>
</p:sld>
</file>

<file path=ppt/slides/slide5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a:extLst>
              <a:ext uri="{FF2B5EF4-FFF2-40B4-BE49-F238E27FC236}">
                <a16:creationId xmlns:a16="http://schemas.microsoft.com/office/drawing/2014/main" id="{080D2EBA-6EA2-4BA4-B364-1510758B2CBF}"/>
              </a:ext>
            </a:extLst>
          </p:cNvPr>
          <p:cNvSpPr>
            <a:spLocks noGrp="1"/>
          </p:cNvSpPr>
          <p:nvPr>
            <p:ph type="ctrTitle"/>
          </p:nvPr>
        </p:nvSpPr>
        <p:spPr/>
        <p:txBody>
          <a:bodyPr/>
          <a:lstStyle/>
          <a:p>
            <a:r>
              <a:rPr lang="en-US" b="1" dirty="0"/>
              <a:t>ADDITIONAL CONDITIONS</a:t>
            </a:r>
          </a:p>
        </p:txBody>
      </p:sp>
    </p:spTree>
    <p:extLst>
      <p:ext uri="{BB962C8B-B14F-4D97-AF65-F5344CB8AC3E}">
        <p14:creationId xmlns:p14="http://schemas.microsoft.com/office/powerpoint/2010/main" val="3790616799"/>
      </p:ext>
    </p:extLst>
  </p:cSld>
  <p:clrMapOvr>
    <a:masterClrMapping/>
  </p:clrMapOvr>
</p:sld>
</file>

<file path=ppt/slides/slide5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3D973EF8-7F51-4E4A-B87B-9EDC01F2103B}"/>
              </a:ext>
            </a:extLst>
          </p:cNvPr>
          <p:cNvSpPr>
            <a:spLocks noGrp="1"/>
          </p:cNvSpPr>
          <p:nvPr>
            <p:ph type="title"/>
          </p:nvPr>
        </p:nvSpPr>
        <p:spPr>
          <a:xfrm>
            <a:off x="609600" y="520700"/>
            <a:ext cx="10972800" cy="698500"/>
          </a:xfrm>
        </p:spPr>
        <p:txBody>
          <a:bodyPr/>
          <a:lstStyle/>
          <a:p>
            <a:r>
              <a:rPr lang="en-US" sz="2400" b="1" dirty="0"/>
              <a:t>NO WAIVER OF RIGHTS/PROVISION OF LEGAL DEFENSE OF CLAIMS</a:t>
            </a:r>
          </a:p>
        </p:txBody>
      </p:sp>
      <p:sp>
        <p:nvSpPr>
          <p:cNvPr id="3" name="Content Placeholder 2" descr="" title="">
            <a:extLst>
              <a:ext uri="{FF2B5EF4-FFF2-40B4-BE49-F238E27FC236}">
                <a16:creationId xmlns:a16="http://schemas.microsoft.com/office/drawing/2014/main" id="{C0D11A69-EE02-4A82-ADAF-75BFDEA7A9E2}"/>
              </a:ext>
            </a:extLst>
          </p:cNvPr>
          <p:cNvSpPr>
            <a:spLocks noGrp="1"/>
          </p:cNvSpPr>
          <p:nvPr>
            <p:ph idx="1"/>
          </p:nvPr>
        </p:nvSpPr>
        <p:spPr/>
        <p:txBody>
          <a:bodyPr/>
          <a:lstStyle/>
          <a:p>
            <a:pPr marL="0" marR="91440" indent="0" fontAlgn="base">
              <a:spcBef>
                <a:spcPts val="0"/>
              </a:spcBef>
              <a:spcAft>
                <a:spcPts val="1200"/>
              </a:spcAft>
              <a:buNone/>
            </a:pPr>
            <a:r>
              <a:rPr lang="en-US" sz="1800" spc="-20" dirty="0" err="1">
                <a:solidFill>
                  <a:srgbClr val="000000"/>
                </a:solidFill>
                <a:effectLst/>
                <a:latin typeface="Arial" panose="020B0604020202020204" pitchFamily="34" charset="0"/>
                <a:ea typeface="Calibri" panose="020F0502020204030204" pitchFamily="34" charset="0"/>
              </a:rPr>
              <a:t>OWNER's</a:t>
            </a:r>
            <a:r>
              <a:rPr lang="en-US" sz="1800" spc="-20" dirty="0">
                <a:solidFill>
                  <a:srgbClr val="000000"/>
                </a:solidFill>
                <a:effectLst/>
                <a:latin typeface="Arial" panose="020B0604020202020204" pitchFamily="34" charset="0"/>
                <a:ea typeface="Calibri" panose="020F0502020204030204" pitchFamily="34" charset="0"/>
              </a:rPr>
              <a:t> review, approval, acceptance of, or payment for any of the services required under the Agreement shall not be construed to operate as a waiver by OWNER of the rights under the Agreement or of any cause of action arising out of the performance of the Agreement by the ENGINEER. ENGINEER shall be liable to OWNER in accordance with applicable law for all damages to OWNER caused in whole or part by </a:t>
            </a:r>
            <a:r>
              <a:rPr lang="en-US" sz="1800" spc="-20" dirty="0" err="1">
                <a:solidFill>
                  <a:srgbClr val="000000"/>
                </a:solidFill>
                <a:effectLst/>
                <a:latin typeface="Arial" panose="020B0604020202020204" pitchFamily="34" charset="0"/>
                <a:ea typeface="Calibri" panose="020F0502020204030204" pitchFamily="34" charset="0"/>
              </a:rPr>
              <a:t>ENGINEER's</a:t>
            </a:r>
            <a:r>
              <a:rPr lang="en-US" sz="1800" spc="-20" dirty="0">
                <a:solidFill>
                  <a:srgbClr val="000000"/>
                </a:solidFill>
                <a:effectLst/>
                <a:latin typeface="Arial" panose="020B0604020202020204" pitchFamily="34" charset="0"/>
                <a:ea typeface="Calibri" panose="020F0502020204030204" pitchFamily="34" charset="0"/>
              </a:rPr>
              <a:t> negligent acts, errors, or omissions in the performance of any of the services furnished under the Agreement which constitutes a breach of this agreement.</a:t>
            </a:r>
          </a:p>
          <a:p>
            <a:pPr marL="0" marR="91440" indent="0" fontAlgn="base">
              <a:spcBef>
                <a:spcPts val="0"/>
              </a:spcBef>
              <a:spcAft>
                <a:spcPts val="1200"/>
              </a:spcAft>
              <a:buNone/>
            </a:pPr>
            <a:endParaRPr lang="en-US" sz="1800" dirty="0">
              <a:effectLst/>
              <a:latin typeface="Times New Roman" panose="02020603050405020304" pitchFamily="18" charset="0"/>
              <a:ea typeface="Calibri" panose="020F0502020204030204" pitchFamily="34" charset="0"/>
            </a:endParaRPr>
          </a:p>
          <a:p>
            <a:pPr marL="0" indent="0">
              <a:buNone/>
            </a:pPr>
            <a:r>
              <a:rPr lang="en-US" sz="1800" b="1" strike="sngStrike" spc="-20" dirty="0" err="1">
                <a:solidFill>
                  <a:srgbClr val="C00000"/>
                </a:solidFill>
                <a:effectLst/>
                <a:latin typeface="Arial" panose="020B0604020202020204" pitchFamily="34" charset="0"/>
                <a:ea typeface="Calibri" panose="020F0502020204030204" pitchFamily="34" charset="0"/>
              </a:rPr>
              <a:t>OWNER's</a:t>
            </a:r>
            <a:r>
              <a:rPr lang="en-US" sz="1800" b="1" strike="sngStrike" spc="-20" dirty="0">
                <a:solidFill>
                  <a:srgbClr val="C00000"/>
                </a:solidFill>
                <a:effectLst/>
                <a:latin typeface="Arial" panose="020B0604020202020204" pitchFamily="34" charset="0"/>
                <a:ea typeface="Calibri" panose="020F0502020204030204" pitchFamily="34" charset="0"/>
              </a:rPr>
              <a:t> review, approval, acceptance of, or payment for any of the services required under the Agreement shall not be construed to operate as a waiver by OWNER of the rights under the Agreement or of any cause of action arising out of the performance of the Agreement by the ENGINEER.</a:t>
            </a:r>
            <a:r>
              <a:rPr lang="en-US" sz="1800" spc="-20" dirty="0">
                <a:solidFill>
                  <a:srgbClr val="000000"/>
                </a:solidFill>
                <a:effectLst/>
                <a:latin typeface="Arial" panose="020B0604020202020204" pitchFamily="34" charset="0"/>
                <a:ea typeface="Calibri" panose="020F0502020204030204" pitchFamily="34" charset="0"/>
              </a:rPr>
              <a:t> ENGINEER shall be liable to OWNER in accordance with applicable law for all damages to OWNER caused </a:t>
            </a:r>
            <a:r>
              <a:rPr lang="en-US" sz="1800" b="1" strike="sngStrike" spc="-20" dirty="0">
                <a:solidFill>
                  <a:srgbClr val="C00000"/>
                </a:solidFill>
                <a:effectLst/>
                <a:latin typeface="Arial" panose="020B0604020202020204" pitchFamily="34" charset="0"/>
                <a:ea typeface="Calibri" panose="020F0502020204030204" pitchFamily="34" charset="0"/>
              </a:rPr>
              <a:t>in whole or part </a:t>
            </a:r>
            <a:r>
              <a:rPr lang="en-US" sz="1800" spc="-20" dirty="0">
                <a:solidFill>
                  <a:srgbClr val="000000"/>
                </a:solidFill>
                <a:effectLst/>
                <a:latin typeface="Arial" panose="020B0604020202020204" pitchFamily="34" charset="0"/>
                <a:ea typeface="Calibri" panose="020F0502020204030204" pitchFamily="34" charset="0"/>
              </a:rPr>
              <a:t>by </a:t>
            </a:r>
            <a:r>
              <a:rPr lang="en-US" sz="1800" spc="-20" dirty="0" err="1">
                <a:solidFill>
                  <a:srgbClr val="000000"/>
                </a:solidFill>
                <a:effectLst/>
                <a:latin typeface="Arial" panose="020B0604020202020204" pitchFamily="34" charset="0"/>
                <a:ea typeface="Calibri" panose="020F0502020204030204" pitchFamily="34" charset="0"/>
              </a:rPr>
              <a:t>ENGINEER's</a:t>
            </a:r>
            <a:r>
              <a:rPr lang="en-US" sz="1800" spc="-20" dirty="0">
                <a:solidFill>
                  <a:srgbClr val="000000"/>
                </a:solidFill>
                <a:effectLst/>
                <a:latin typeface="Arial" panose="020B0604020202020204" pitchFamily="34" charset="0"/>
                <a:ea typeface="Calibri" panose="020F0502020204030204" pitchFamily="34" charset="0"/>
              </a:rPr>
              <a:t> negligent acts, errors, or omissions in the performance of any of the services furnished under the Agreement</a:t>
            </a:r>
            <a:r>
              <a:rPr lang="en-US" sz="1800" b="1" strike="sngStrike" spc="-20" dirty="0">
                <a:solidFill>
                  <a:srgbClr val="C00000"/>
                </a:solidFill>
                <a:effectLst/>
                <a:latin typeface="Arial" panose="020B0604020202020204" pitchFamily="34" charset="0"/>
                <a:ea typeface="Calibri" panose="020F0502020204030204" pitchFamily="34" charset="0"/>
              </a:rPr>
              <a:t> which constitutes a breach of this agreement</a:t>
            </a:r>
            <a:r>
              <a:rPr lang="en-US" sz="1800" spc="-20" dirty="0">
                <a:solidFill>
                  <a:srgbClr val="000000"/>
                </a:solidFill>
                <a:effectLst/>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Calibri" panose="020F0502020204030204" pitchFamily="34" charset="0"/>
            </a:endParaRPr>
          </a:p>
          <a:p>
            <a:pPr marL="0" indent="0">
              <a:buNone/>
            </a:pPr>
            <a:endParaRPr lang="en-US" dirty="0"/>
          </a:p>
        </p:txBody>
      </p:sp>
      <p:sp>
        <p:nvSpPr>
          <p:cNvPr id="4" name="Arrow: Down 3" descr="" title="">
            <a:extLst>
              <a:ext uri="{FF2B5EF4-FFF2-40B4-BE49-F238E27FC236}">
                <a16:creationId xmlns:a16="http://schemas.microsoft.com/office/drawing/2014/main" id="{B0980671-11A3-4C22-84BD-AF626C403D50}"/>
              </a:ext>
            </a:extLst>
          </p:cNvPr>
          <p:cNvSpPr/>
          <p:nvPr/>
        </p:nvSpPr>
        <p:spPr>
          <a:xfrm>
            <a:off x="5853684" y="3246634"/>
            <a:ext cx="484632" cy="503433"/>
          </a:xfrm>
          <a:prstGeom prst="down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83400"/>
      </p:ext>
    </p:extLst>
  </p:cSld>
  <p:clrMapOvr>
    <a:masterClrMapping/>
  </p:clrMapOvr>
</p:sld>
</file>

<file path=ppt/slides/slide5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85C1E7A8-ADB5-4EF0-8762-6965F3A4E05D}"/>
              </a:ext>
            </a:extLst>
          </p:cNvPr>
          <p:cNvSpPr>
            <a:spLocks noGrp="1"/>
          </p:cNvSpPr>
          <p:nvPr>
            <p:ph idx="1"/>
          </p:nvPr>
        </p:nvSpPr>
        <p:spPr/>
        <p:txBody>
          <a:bodyPr/>
          <a:lstStyle/>
          <a:p>
            <a:pPr marL="0" indent="0">
              <a:buNone/>
            </a:pPr>
            <a:r>
              <a:rPr lang="en-US" sz="2400" spc="-15" dirty="0">
                <a:solidFill>
                  <a:srgbClr val="000000"/>
                </a:solidFill>
                <a:effectLst/>
                <a:latin typeface="Arial" panose="020B0604020202020204" pitchFamily="34" charset="0"/>
                <a:ea typeface="Calibri" panose="020F0502020204030204" pitchFamily="34" charset="0"/>
              </a:rPr>
              <a:t>Notwithstanding any other provision in this Agreement, no provision in this Agreement is intended, nor shall any such provision be construed, as either waiving or constituting a waiver of any public or governmental immunity afforded to the OWNER, and/or OWNER'S agents, employees, representatives as provided by applicable statutes and/or court decisions.</a:t>
            </a:r>
            <a:endParaRPr lang="en-US" sz="2400" dirty="0">
              <a:effectLst/>
              <a:latin typeface="Times New Roman" panose="02020603050405020304" pitchFamily="18"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581888160"/>
      </p:ext>
    </p:extLst>
  </p:cSld>
  <p:clrMapOvr>
    <a:masterClrMapping/>
  </p:clrMapOvr>
</p:sld>
</file>

<file path=ppt/slides/slide5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DAC124AC-AF09-4E1B-969E-C917EDBDAF48}"/>
              </a:ext>
            </a:extLst>
          </p:cNvPr>
          <p:cNvSpPr>
            <a:spLocks noGrp="1"/>
          </p:cNvSpPr>
          <p:nvPr>
            <p:ph idx="1"/>
          </p:nvPr>
        </p:nvSpPr>
        <p:spPr/>
        <p:txBody>
          <a:bodyPr/>
          <a:lstStyle/>
          <a:p>
            <a:pPr marL="0" indent="0">
              <a:buNone/>
            </a:pPr>
            <a:r>
              <a:rPr lang="en-US" sz="2000" spc="-20" dirty="0">
                <a:solidFill>
                  <a:srgbClr val="000000"/>
                </a:solidFill>
                <a:effectLst/>
                <a:latin typeface="Arial" panose="020B0604020202020204" pitchFamily="34" charset="0"/>
                <a:ea typeface="Calibri" panose="020F0502020204030204" pitchFamily="34" charset="0"/>
              </a:rPr>
              <a:t>Except as otherwise provided herein, at no cost to the OWNER, ENGINEER shall assist and cooperate with OWNER in the investigation and defense of any claims which arise in whole or part from the designs prepared by ENGINEER or which are alleged to have occurred in whole or in part as a result of the negligent acts, errors, or omissions of ENGINEER in the performance of any of the services furnished under the Agreement.</a:t>
            </a:r>
            <a:endParaRPr lang="en-US" sz="2000" dirty="0">
              <a:effectLst/>
              <a:latin typeface="Times New Roman" panose="02020603050405020304" pitchFamily="18" charset="0"/>
              <a:ea typeface="Calibri" panose="020F0502020204030204" pitchFamily="34" charset="0"/>
            </a:endParaRPr>
          </a:p>
          <a:p>
            <a:pPr marL="0" indent="0">
              <a:buNone/>
            </a:pPr>
            <a:endParaRPr lang="en-US" sz="2000" dirty="0"/>
          </a:p>
          <a:p>
            <a:pPr marL="0" indent="0">
              <a:buNone/>
            </a:pPr>
            <a:endParaRPr lang="en-US" sz="2000" dirty="0"/>
          </a:p>
          <a:p>
            <a:pPr marL="0" indent="0">
              <a:buNone/>
            </a:pPr>
            <a:r>
              <a:rPr lang="en-US" sz="2000" spc="-20" dirty="0">
                <a:solidFill>
                  <a:srgbClr val="000000"/>
                </a:solidFill>
                <a:effectLst/>
                <a:latin typeface="Arial" panose="020B0604020202020204" pitchFamily="34" charset="0"/>
                <a:ea typeface="Calibri" panose="020F0502020204030204" pitchFamily="34" charset="0"/>
              </a:rPr>
              <a:t>Except as otherwise provided herein, at no cost to the OWNER, ENGINEER shall assist and cooperate with OWNER in the investigation and defense of any claims which arise </a:t>
            </a:r>
            <a:r>
              <a:rPr lang="en-US" sz="2000" b="1" strike="sngStrike" spc="-20" dirty="0">
                <a:solidFill>
                  <a:srgbClr val="C00000"/>
                </a:solidFill>
                <a:effectLst/>
                <a:latin typeface="Arial" panose="020B0604020202020204" pitchFamily="34" charset="0"/>
                <a:ea typeface="Calibri" panose="020F0502020204030204" pitchFamily="34" charset="0"/>
              </a:rPr>
              <a:t>in whole or part</a:t>
            </a:r>
            <a:r>
              <a:rPr lang="en-US" sz="2000" spc="-20" dirty="0">
                <a:solidFill>
                  <a:srgbClr val="000000"/>
                </a:solidFill>
                <a:effectLst/>
                <a:latin typeface="Arial" panose="020B0604020202020204" pitchFamily="34" charset="0"/>
                <a:ea typeface="Calibri" panose="020F0502020204030204" pitchFamily="34" charset="0"/>
              </a:rPr>
              <a:t> from the designs prepared by ENGINEER or which are alleged to have occurred </a:t>
            </a:r>
            <a:r>
              <a:rPr lang="en-US" sz="2000" b="1" strike="sngStrike" spc="-20" dirty="0">
                <a:solidFill>
                  <a:srgbClr val="C00000"/>
                </a:solidFill>
                <a:effectLst/>
                <a:latin typeface="Arial" panose="020B0604020202020204" pitchFamily="34" charset="0"/>
                <a:ea typeface="Calibri" panose="020F0502020204030204" pitchFamily="34" charset="0"/>
              </a:rPr>
              <a:t>in whole or in part</a:t>
            </a:r>
            <a:r>
              <a:rPr lang="en-US" sz="2000" spc="-20" dirty="0">
                <a:solidFill>
                  <a:srgbClr val="000000"/>
                </a:solidFill>
                <a:effectLst/>
                <a:latin typeface="Arial" panose="020B0604020202020204" pitchFamily="34" charset="0"/>
                <a:ea typeface="Calibri" panose="020F0502020204030204" pitchFamily="34" charset="0"/>
              </a:rPr>
              <a:t> as a result of the negligent acts, errors, or omissions of ENGINEER in the performance of any of the services furnished under the Agreement.</a:t>
            </a:r>
            <a:endParaRPr lang="en-US" sz="2000" dirty="0">
              <a:effectLst/>
              <a:latin typeface="Times New Roman" panose="02020603050405020304" pitchFamily="18" charset="0"/>
              <a:ea typeface="Calibri" panose="020F0502020204030204" pitchFamily="34" charset="0"/>
            </a:endParaRPr>
          </a:p>
          <a:p>
            <a:pPr marL="0" indent="0">
              <a:buNone/>
            </a:pPr>
            <a:endParaRPr lang="en-US" dirty="0"/>
          </a:p>
        </p:txBody>
      </p:sp>
      <p:sp>
        <p:nvSpPr>
          <p:cNvPr id="4" name="Arrow: Down 3" descr="" title="">
            <a:extLst>
              <a:ext uri="{FF2B5EF4-FFF2-40B4-BE49-F238E27FC236}">
                <a16:creationId xmlns:a16="http://schemas.microsoft.com/office/drawing/2014/main" id="{3C8E7F69-A776-442F-895E-1940E753F7A1}"/>
              </a:ext>
            </a:extLst>
          </p:cNvPr>
          <p:cNvSpPr/>
          <p:nvPr/>
        </p:nvSpPr>
        <p:spPr>
          <a:xfrm>
            <a:off x="5853684" y="3164440"/>
            <a:ext cx="484632" cy="616450"/>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321269"/>
      </p:ext>
    </p:extLst>
  </p:cSld>
  <p:clrMapOvr>
    <a:masterClrMapping/>
  </p:clrMapOvr>
</p:sld>
</file>

<file path=ppt/slides/slide5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1B9910A9-E160-48B5-AE8E-C74D64FE3DC8}"/>
              </a:ext>
            </a:extLst>
          </p:cNvPr>
          <p:cNvSpPr>
            <a:spLocks noGrp="1"/>
          </p:cNvSpPr>
          <p:nvPr>
            <p:ph idx="1"/>
          </p:nvPr>
        </p:nvSpPr>
        <p:spPr>
          <a:xfrm>
            <a:off x="609600" y="1334784"/>
            <a:ext cx="10972800" cy="4459840"/>
          </a:xfrm>
        </p:spPr>
        <p:txBody>
          <a:bodyPr/>
          <a:lstStyle/>
          <a:p>
            <a:pPr marL="0" indent="0">
              <a:buNone/>
            </a:pPr>
            <a:r>
              <a:rPr lang="en-US" sz="1800" spc="-15" dirty="0">
                <a:solidFill>
                  <a:srgbClr val="000000"/>
                </a:solidFill>
                <a:effectLst/>
                <a:latin typeface="Arial" panose="020B0604020202020204" pitchFamily="34" charset="0"/>
                <a:ea typeface="Calibri" panose="020F0502020204030204" pitchFamily="34" charset="0"/>
              </a:rPr>
              <a:t>In the event of litigation that includes any claim or third-party Claim or counter claim that arises out of, is related to, or is connected with, in whole or in part, </a:t>
            </a:r>
            <a:r>
              <a:rPr lang="en-US" sz="1800" spc="-15" dirty="0" err="1">
                <a:solidFill>
                  <a:srgbClr val="000000"/>
                </a:solidFill>
                <a:effectLst/>
                <a:latin typeface="Arial" panose="020B0604020202020204" pitchFamily="34" charset="0"/>
                <a:ea typeface="Calibri" panose="020F0502020204030204" pitchFamily="34" charset="0"/>
              </a:rPr>
              <a:t>ENGINEER's</a:t>
            </a:r>
            <a:r>
              <a:rPr lang="en-US" sz="1800" spc="-15" dirty="0">
                <a:solidFill>
                  <a:srgbClr val="000000"/>
                </a:solidFill>
                <a:effectLst/>
                <a:latin typeface="Arial" panose="020B0604020202020204" pitchFamily="34" charset="0"/>
                <a:ea typeface="Calibri" panose="020F0502020204030204" pitchFamily="34" charset="0"/>
              </a:rPr>
              <a:t> obligations hereunder, or the negligent acts, errors, or omissions of ENGINEER, its agents, consultants, employees or representatives, whether actually or alleged to have </a:t>
            </a:r>
            <a:r>
              <a:rPr lang="en-US" sz="1800" spc="-30" dirty="0">
                <a:solidFill>
                  <a:srgbClr val="000000"/>
                </a:solidFill>
                <a:effectLst/>
                <a:latin typeface="Arial" panose="020B0604020202020204" pitchFamily="34" charset="0"/>
                <a:ea typeface="Calibri" panose="020F0502020204030204" pitchFamily="34" charset="0"/>
              </a:rPr>
              <a:t>occurred, and regardless of whether or not such claim, loss, liability, damage, cost or expense is caused or contributed to, in part, by OWNER, ENGINEER, shall provide a legal defense to OWNER, whether that defense is provided by </a:t>
            </a:r>
            <a:r>
              <a:rPr lang="en-US" sz="1800" spc="-30" dirty="0" err="1">
                <a:solidFill>
                  <a:srgbClr val="000000"/>
                </a:solidFill>
                <a:effectLst/>
                <a:latin typeface="Arial" panose="020B0604020202020204" pitchFamily="34" charset="0"/>
                <a:ea typeface="Calibri" panose="020F0502020204030204" pitchFamily="34" charset="0"/>
              </a:rPr>
              <a:t>ENGINEER's</a:t>
            </a:r>
            <a:r>
              <a:rPr lang="en-US" sz="1800" spc="-30" dirty="0">
                <a:solidFill>
                  <a:srgbClr val="000000"/>
                </a:solidFill>
                <a:effectLst/>
                <a:latin typeface="Arial" panose="020B0604020202020204" pitchFamily="34" charset="0"/>
                <a:ea typeface="Calibri" panose="020F0502020204030204" pitchFamily="34" charset="0"/>
              </a:rPr>
              <a:t> insurance carrier or at ENGINEER'S own expense.</a:t>
            </a:r>
            <a:endParaRPr lang="en-US" sz="1800" dirty="0">
              <a:effectLst/>
              <a:latin typeface="Times New Roman" panose="02020603050405020304" pitchFamily="18" charset="0"/>
              <a:ea typeface="Calibri" panose="020F0502020204030204" pitchFamily="34" charset="0"/>
            </a:endParaRPr>
          </a:p>
          <a:p>
            <a:pPr marL="0" indent="0">
              <a:buNone/>
            </a:pPr>
            <a:endParaRPr lang="en-US" sz="1800" dirty="0"/>
          </a:p>
          <a:p>
            <a:pPr marL="0" indent="0">
              <a:buNone/>
            </a:pPr>
            <a:r>
              <a:rPr lang="en-US" sz="1800" b="1" strike="sngStrike" spc="-15" dirty="0">
                <a:solidFill>
                  <a:srgbClr val="C00000"/>
                </a:solidFill>
                <a:effectLst/>
                <a:latin typeface="Arial" panose="020B0604020202020204" pitchFamily="34" charset="0"/>
                <a:ea typeface="Calibri" panose="020F0502020204030204" pitchFamily="34" charset="0"/>
              </a:rPr>
              <a:t>In the event of litigation that includes any claim or third-party Claim or counter claim that arises out of, is related to, or is connected with, in whole or in part, </a:t>
            </a:r>
            <a:r>
              <a:rPr lang="en-US" sz="1800" b="1" strike="sngStrike" spc="-15" dirty="0" err="1">
                <a:solidFill>
                  <a:srgbClr val="C00000"/>
                </a:solidFill>
                <a:effectLst/>
                <a:latin typeface="Arial" panose="020B0604020202020204" pitchFamily="34" charset="0"/>
                <a:ea typeface="Calibri" panose="020F0502020204030204" pitchFamily="34" charset="0"/>
              </a:rPr>
              <a:t>ENGINEER's</a:t>
            </a:r>
            <a:r>
              <a:rPr lang="en-US" sz="1800" b="1" strike="sngStrike" spc="-15" dirty="0">
                <a:solidFill>
                  <a:srgbClr val="C00000"/>
                </a:solidFill>
                <a:effectLst/>
                <a:latin typeface="Arial" panose="020B0604020202020204" pitchFamily="34" charset="0"/>
                <a:ea typeface="Calibri" panose="020F0502020204030204" pitchFamily="34" charset="0"/>
              </a:rPr>
              <a:t> obligations hereunder, or the negligent acts, errors, or omissions of ENGINEER, its agents, consultants, employees or representatives, whether actually or alleged to have </a:t>
            </a:r>
            <a:r>
              <a:rPr lang="en-US" sz="1800" b="1" strike="sngStrike" spc="-30" dirty="0">
                <a:solidFill>
                  <a:srgbClr val="C00000"/>
                </a:solidFill>
                <a:effectLst/>
                <a:latin typeface="Arial" panose="020B0604020202020204" pitchFamily="34" charset="0"/>
                <a:ea typeface="Calibri" panose="020F0502020204030204" pitchFamily="34" charset="0"/>
              </a:rPr>
              <a:t>occurred, and regardless of whether or not such claim, loss, liability, damage, cost or expense is caused or contributed to, in part, by OWNER, ENGINEER, shall provide a legal defense to OWNER, whether that defense is provided by </a:t>
            </a:r>
            <a:r>
              <a:rPr lang="en-US" sz="1800" b="1" strike="sngStrike" spc="-30" dirty="0" err="1">
                <a:solidFill>
                  <a:srgbClr val="C00000"/>
                </a:solidFill>
                <a:effectLst/>
                <a:latin typeface="Arial" panose="020B0604020202020204" pitchFamily="34" charset="0"/>
                <a:ea typeface="Calibri" panose="020F0502020204030204" pitchFamily="34" charset="0"/>
              </a:rPr>
              <a:t>ENGINEER's</a:t>
            </a:r>
            <a:r>
              <a:rPr lang="en-US" sz="1800" b="1" strike="sngStrike" spc="-30" dirty="0">
                <a:solidFill>
                  <a:srgbClr val="C00000"/>
                </a:solidFill>
                <a:effectLst/>
                <a:latin typeface="Arial" panose="020B0604020202020204" pitchFamily="34" charset="0"/>
                <a:ea typeface="Calibri" panose="020F0502020204030204" pitchFamily="34" charset="0"/>
              </a:rPr>
              <a:t> insurance carrier or at ENGINEER'S own expense.</a:t>
            </a:r>
            <a:endParaRPr lang="en-US" sz="1800" b="1" strike="sngStrike" dirty="0">
              <a:solidFill>
                <a:srgbClr val="C00000"/>
              </a:solidFill>
              <a:effectLst/>
              <a:latin typeface="Times New Roman" panose="02020603050405020304" pitchFamily="18"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552095289"/>
      </p:ext>
    </p:extLst>
  </p:cSld>
  <p:clrMapOvr>
    <a:masterClrMapping/>
  </p:clrMapOvr>
</p:sld>
</file>

<file path=ppt/slides/slide5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B7E8F176-F6E3-44AF-B333-FD2ED35F0796}"/>
              </a:ext>
            </a:extLst>
          </p:cNvPr>
          <p:cNvSpPr>
            <a:spLocks noGrp="1"/>
          </p:cNvSpPr>
          <p:nvPr>
            <p:ph idx="1"/>
          </p:nvPr>
        </p:nvSpPr>
        <p:spPr>
          <a:xfrm>
            <a:off x="609600" y="1160123"/>
            <a:ext cx="10972800" cy="5148210"/>
          </a:xfrm>
        </p:spPr>
        <p:txBody>
          <a:bodyPr/>
          <a:lstStyle/>
          <a:p>
            <a:pPr marL="0" indent="0">
              <a:buNone/>
            </a:pPr>
            <a:r>
              <a:rPr lang="en-US" sz="1600" spc="-20" dirty="0">
                <a:solidFill>
                  <a:srgbClr val="000000"/>
                </a:solidFill>
                <a:effectLst/>
                <a:latin typeface="Arial" panose="020B0604020202020204" pitchFamily="34" charset="0"/>
                <a:ea typeface="Calibri" panose="020F0502020204030204" pitchFamily="34" charset="0"/>
              </a:rPr>
              <a:t>Notwithstanding the above, </a:t>
            </a:r>
            <a:r>
              <a:rPr lang="en-US" sz="1600" spc="-20" dirty="0" err="1">
                <a:solidFill>
                  <a:srgbClr val="000000"/>
                </a:solidFill>
                <a:effectLst/>
                <a:latin typeface="Arial" panose="020B0604020202020204" pitchFamily="34" charset="0"/>
                <a:ea typeface="Calibri" panose="020F0502020204030204" pitchFamily="34" charset="0"/>
              </a:rPr>
              <a:t>ENGINEER's</a:t>
            </a:r>
            <a:r>
              <a:rPr lang="en-US" sz="1600" spc="-20" dirty="0">
                <a:solidFill>
                  <a:srgbClr val="000000"/>
                </a:solidFill>
                <a:effectLst/>
                <a:latin typeface="Arial" panose="020B0604020202020204" pitchFamily="34" charset="0"/>
                <a:ea typeface="Calibri" panose="020F0502020204030204" pitchFamily="34" charset="0"/>
              </a:rPr>
              <a:t> indemnity obligation for </a:t>
            </a:r>
            <a:r>
              <a:rPr lang="en-US" sz="1600" spc="-20" dirty="0" err="1">
                <a:solidFill>
                  <a:srgbClr val="000000"/>
                </a:solidFill>
                <a:effectLst/>
                <a:latin typeface="Arial" panose="020B0604020202020204" pitchFamily="34" charset="0"/>
                <a:ea typeface="Calibri" panose="020F0502020204030204" pitchFamily="34" charset="0"/>
              </a:rPr>
              <a:t>OWNER's</a:t>
            </a:r>
            <a:r>
              <a:rPr lang="en-US" sz="1600" spc="-20" dirty="0">
                <a:solidFill>
                  <a:srgbClr val="000000"/>
                </a:solidFill>
                <a:effectLst/>
                <a:latin typeface="Arial" panose="020B0604020202020204" pitchFamily="34" charset="0"/>
                <a:ea typeface="Calibri" panose="020F0502020204030204" pitchFamily="34" charset="0"/>
              </a:rPr>
              <a:t> attorney fees, only, and not otherwise covered and paid by </a:t>
            </a:r>
            <a:r>
              <a:rPr lang="en-US" sz="1600" spc="-20" dirty="0" err="1">
                <a:solidFill>
                  <a:srgbClr val="000000"/>
                </a:solidFill>
                <a:effectLst/>
                <a:latin typeface="Arial" panose="020B0604020202020204" pitchFamily="34" charset="0"/>
                <a:ea typeface="Calibri" panose="020F0502020204030204" pitchFamily="34" charset="0"/>
              </a:rPr>
              <a:t>ENGINEER's</a:t>
            </a:r>
            <a:r>
              <a:rPr lang="en-US" sz="1600" spc="-20" dirty="0">
                <a:solidFill>
                  <a:srgbClr val="000000"/>
                </a:solidFill>
                <a:effectLst/>
                <a:latin typeface="Arial" panose="020B0604020202020204" pitchFamily="34" charset="0"/>
                <a:ea typeface="Calibri" panose="020F0502020204030204" pitchFamily="34" charset="0"/>
              </a:rPr>
              <a:t> professional liability insurance, shall be limited to 15% of </a:t>
            </a:r>
            <a:r>
              <a:rPr lang="en-US" sz="1600" spc="-20" dirty="0" err="1">
                <a:solidFill>
                  <a:srgbClr val="000000"/>
                </a:solidFill>
                <a:effectLst/>
                <a:latin typeface="Arial" panose="020B0604020202020204" pitchFamily="34" charset="0"/>
                <a:ea typeface="Calibri" panose="020F0502020204030204" pitchFamily="34" charset="0"/>
              </a:rPr>
              <a:t>ENGINEER's</a:t>
            </a:r>
            <a:r>
              <a:rPr lang="en-US" sz="1600" spc="-20" dirty="0">
                <a:solidFill>
                  <a:srgbClr val="000000"/>
                </a:solidFill>
                <a:effectLst/>
                <a:latin typeface="Arial" panose="020B0604020202020204" pitchFamily="34" charset="0"/>
                <a:ea typeface="Calibri" panose="020F0502020204030204" pitchFamily="34" charset="0"/>
              </a:rPr>
              <a:t> design fee for services under this contract, however, the ENGINEER shall not be obligated to pay any portion of a decision, order or award issued by a final and unappealable ruling of a court having jurisdiction of the Claim(s) to a third party for which the court has determined that the OWNER and/or </a:t>
            </a:r>
            <a:r>
              <a:rPr lang="en-US" sz="1600" spc="-20" dirty="0" err="1">
                <a:solidFill>
                  <a:srgbClr val="000000"/>
                </a:solidFill>
                <a:effectLst/>
                <a:latin typeface="Arial" panose="020B0604020202020204" pitchFamily="34" charset="0"/>
                <a:ea typeface="Calibri" panose="020F0502020204030204" pitchFamily="34" charset="0"/>
              </a:rPr>
              <a:t>OWNER's</a:t>
            </a:r>
            <a:r>
              <a:rPr lang="en-US" sz="1600" spc="-20" dirty="0">
                <a:solidFill>
                  <a:srgbClr val="000000"/>
                </a:solidFill>
                <a:effectLst/>
                <a:latin typeface="Arial" panose="020B0604020202020204" pitchFamily="34" charset="0"/>
                <a:ea typeface="Calibri" panose="020F0502020204030204" pitchFamily="34" charset="0"/>
              </a:rPr>
              <a:t> agents, employees, or representatives were negligent or at fault. To the extent that the OWNER is found negligent or at fault, the ENGINEER shall be reimbursed for those costs associated with the defense of the OWNER in a percentage consistent with the </a:t>
            </a:r>
            <a:r>
              <a:rPr lang="en-US" sz="1600" spc="-20" dirty="0" err="1">
                <a:solidFill>
                  <a:srgbClr val="000000"/>
                </a:solidFill>
                <a:effectLst/>
                <a:latin typeface="Arial" panose="020B0604020202020204" pitchFamily="34" charset="0"/>
                <a:ea typeface="Calibri" panose="020F0502020204030204" pitchFamily="34" charset="0"/>
              </a:rPr>
              <a:t>OWNER's</a:t>
            </a:r>
            <a:r>
              <a:rPr lang="en-US" sz="1600" spc="-20" dirty="0">
                <a:solidFill>
                  <a:srgbClr val="000000"/>
                </a:solidFill>
                <a:effectLst/>
                <a:latin typeface="Arial" panose="020B0604020202020204" pitchFamily="34" charset="0"/>
                <a:ea typeface="Calibri" panose="020F0502020204030204" pitchFamily="34" charset="0"/>
              </a:rPr>
              <a:t> degree of fault as determined by the court.</a:t>
            </a:r>
            <a:endParaRPr lang="en-US" sz="1600" dirty="0">
              <a:effectLst/>
              <a:latin typeface="Times New Roman" panose="02020603050405020304" pitchFamily="18" charset="0"/>
              <a:ea typeface="Calibri" panose="020F0502020204030204" pitchFamily="34" charset="0"/>
            </a:endParaRPr>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b="1" strike="sngStrike" spc="-20" dirty="0">
                <a:solidFill>
                  <a:srgbClr val="C00000"/>
                </a:solidFill>
                <a:latin typeface="Arial" panose="020B0604020202020204" pitchFamily="34" charset="0"/>
                <a:ea typeface="Calibri" panose="020F0502020204030204" pitchFamily="34" charset="0"/>
              </a:rPr>
              <a:t>Notwithstanding the above, </a:t>
            </a:r>
            <a:r>
              <a:rPr lang="en-US" sz="1600" b="1" strike="sngStrike" spc="-20" dirty="0" err="1">
                <a:solidFill>
                  <a:srgbClr val="C00000"/>
                </a:solidFill>
                <a:latin typeface="Arial" panose="020B0604020202020204" pitchFamily="34" charset="0"/>
                <a:ea typeface="Calibri" panose="020F0502020204030204" pitchFamily="34" charset="0"/>
              </a:rPr>
              <a:t>ENGINEER's</a:t>
            </a:r>
            <a:r>
              <a:rPr lang="en-US" sz="1600" b="1" strike="sngStrike" spc="-20" dirty="0">
                <a:solidFill>
                  <a:srgbClr val="C00000"/>
                </a:solidFill>
                <a:latin typeface="Arial" panose="020B0604020202020204" pitchFamily="34" charset="0"/>
                <a:ea typeface="Calibri" panose="020F0502020204030204" pitchFamily="34" charset="0"/>
              </a:rPr>
              <a:t> indemnity obligation for </a:t>
            </a:r>
            <a:r>
              <a:rPr lang="en-US" sz="1600" b="1" strike="sngStrike" spc="-20" dirty="0" err="1">
                <a:solidFill>
                  <a:srgbClr val="C00000"/>
                </a:solidFill>
                <a:latin typeface="Arial" panose="020B0604020202020204" pitchFamily="34" charset="0"/>
                <a:ea typeface="Calibri" panose="020F0502020204030204" pitchFamily="34" charset="0"/>
              </a:rPr>
              <a:t>OWNER's</a:t>
            </a:r>
            <a:r>
              <a:rPr lang="en-US" sz="1600" b="1" strike="sngStrike" spc="-20" dirty="0">
                <a:solidFill>
                  <a:srgbClr val="C00000"/>
                </a:solidFill>
                <a:latin typeface="Arial" panose="020B0604020202020204" pitchFamily="34" charset="0"/>
                <a:ea typeface="Calibri" panose="020F0502020204030204" pitchFamily="34" charset="0"/>
              </a:rPr>
              <a:t> attorney fees, only, and not otherwise covered and paid by </a:t>
            </a:r>
            <a:r>
              <a:rPr lang="en-US" sz="1600" b="1" strike="sngStrike" spc="-20" dirty="0" err="1">
                <a:solidFill>
                  <a:srgbClr val="C00000"/>
                </a:solidFill>
                <a:latin typeface="Arial" panose="020B0604020202020204" pitchFamily="34" charset="0"/>
                <a:ea typeface="Calibri" panose="020F0502020204030204" pitchFamily="34" charset="0"/>
              </a:rPr>
              <a:t>ENGINEER's</a:t>
            </a:r>
            <a:r>
              <a:rPr lang="en-US" sz="1600" b="1" strike="sngStrike" spc="-20" dirty="0">
                <a:solidFill>
                  <a:srgbClr val="C00000"/>
                </a:solidFill>
                <a:latin typeface="Arial" panose="020B0604020202020204" pitchFamily="34" charset="0"/>
                <a:ea typeface="Calibri" panose="020F0502020204030204" pitchFamily="34" charset="0"/>
              </a:rPr>
              <a:t> professional liability insurance, shall be limited to 15% of </a:t>
            </a:r>
            <a:r>
              <a:rPr lang="en-US" sz="1600" b="1" strike="sngStrike" spc="-20" dirty="0" err="1">
                <a:solidFill>
                  <a:srgbClr val="C00000"/>
                </a:solidFill>
                <a:latin typeface="Arial" panose="020B0604020202020204" pitchFamily="34" charset="0"/>
                <a:ea typeface="Calibri" panose="020F0502020204030204" pitchFamily="34" charset="0"/>
              </a:rPr>
              <a:t>ENGINEER's</a:t>
            </a:r>
            <a:r>
              <a:rPr lang="en-US" sz="1600" b="1" strike="sngStrike" spc="-20" dirty="0">
                <a:solidFill>
                  <a:srgbClr val="C00000"/>
                </a:solidFill>
                <a:latin typeface="Arial" panose="020B0604020202020204" pitchFamily="34" charset="0"/>
                <a:ea typeface="Calibri" panose="020F0502020204030204" pitchFamily="34" charset="0"/>
              </a:rPr>
              <a:t> design fee for services under this contract, however, </a:t>
            </a:r>
            <a:r>
              <a:rPr lang="en-US" sz="1600" b="1" u="sng" spc="-20" dirty="0">
                <a:solidFill>
                  <a:srgbClr val="0070C0"/>
                </a:solidFill>
                <a:latin typeface="Arial" panose="020B0604020202020204" pitchFamily="34" charset="0"/>
                <a:ea typeface="Calibri" panose="020F0502020204030204" pitchFamily="34" charset="0"/>
              </a:rPr>
              <a:t>T</a:t>
            </a:r>
            <a:r>
              <a:rPr lang="en-US" sz="1600" spc="-20" dirty="0">
                <a:solidFill>
                  <a:srgbClr val="000000"/>
                </a:solidFill>
                <a:effectLst/>
                <a:latin typeface="Arial" panose="020B0604020202020204" pitchFamily="34" charset="0"/>
                <a:ea typeface="Calibri" panose="020F0502020204030204" pitchFamily="34" charset="0"/>
              </a:rPr>
              <a:t>he ENGINEER shall not be obligated to pay any portion of a decision, order or award issued by a final and unappealable ruling of a court having jurisdiction of the Claim(s) to a third party for which the court has determined that the OWNER and/or </a:t>
            </a:r>
            <a:r>
              <a:rPr lang="en-US" sz="1600" spc="-20" dirty="0" err="1">
                <a:solidFill>
                  <a:srgbClr val="000000"/>
                </a:solidFill>
                <a:effectLst/>
                <a:latin typeface="Arial" panose="020B0604020202020204" pitchFamily="34" charset="0"/>
                <a:ea typeface="Calibri" panose="020F0502020204030204" pitchFamily="34" charset="0"/>
              </a:rPr>
              <a:t>OWNER's</a:t>
            </a:r>
            <a:r>
              <a:rPr lang="en-US" sz="1600" spc="-20" dirty="0">
                <a:solidFill>
                  <a:srgbClr val="000000"/>
                </a:solidFill>
                <a:effectLst/>
                <a:latin typeface="Arial" panose="020B0604020202020204" pitchFamily="34" charset="0"/>
                <a:ea typeface="Calibri" panose="020F0502020204030204" pitchFamily="34" charset="0"/>
              </a:rPr>
              <a:t> agents, employees, or representatives were negligent or at fault. </a:t>
            </a:r>
            <a:r>
              <a:rPr lang="en-US" sz="1600" b="1" strike="sngStrike" spc="-20" dirty="0">
                <a:solidFill>
                  <a:srgbClr val="C00000"/>
                </a:solidFill>
                <a:effectLst/>
                <a:latin typeface="Arial" panose="020B0604020202020204" pitchFamily="34" charset="0"/>
                <a:ea typeface="Calibri" panose="020F0502020204030204" pitchFamily="34" charset="0"/>
              </a:rPr>
              <a:t>To the extent that the OWNER is found negligent or at fault, the ENGINEER shall be reimbursed for those costs associated with the defense of the OWNER in a percentage consistent with the </a:t>
            </a:r>
            <a:r>
              <a:rPr lang="en-US" sz="1600" b="1" strike="sngStrike" spc="-20" dirty="0" err="1">
                <a:solidFill>
                  <a:srgbClr val="C00000"/>
                </a:solidFill>
                <a:effectLst/>
                <a:latin typeface="Arial" panose="020B0604020202020204" pitchFamily="34" charset="0"/>
                <a:ea typeface="Calibri" panose="020F0502020204030204" pitchFamily="34" charset="0"/>
              </a:rPr>
              <a:t>OWNER's</a:t>
            </a:r>
            <a:r>
              <a:rPr lang="en-US" sz="1600" b="1" strike="sngStrike" spc="-20" dirty="0">
                <a:solidFill>
                  <a:srgbClr val="C00000"/>
                </a:solidFill>
                <a:effectLst/>
                <a:latin typeface="Arial" panose="020B0604020202020204" pitchFamily="34" charset="0"/>
                <a:ea typeface="Calibri" panose="020F0502020204030204" pitchFamily="34" charset="0"/>
              </a:rPr>
              <a:t> degree of fault as determined by the court.</a:t>
            </a:r>
            <a:endParaRPr lang="en-US" sz="1600" b="1" strike="sngStrike" dirty="0">
              <a:solidFill>
                <a:srgbClr val="C00000"/>
              </a:solidFill>
              <a:effectLst/>
              <a:latin typeface="Times New Roman" panose="02020603050405020304" pitchFamily="18" charset="0"/>
              <a:ea typeface="Calibri" panose="020F0502020204030204" pitchFamily="34" charset="0"/>
            </a:endParaRPr>
          </a:p>
          <a:p>
            <a:pPr marL="0" indent="0">
              <a:buNone/>
            </a:pPr>
            <a:endParaRPr lang="en-US" dirty="0"/>
          </a:p>
        </p:txBody>
      </p:sp>
      <p:sp>
        <p:nvSpPr>
          <p:cNvPr id="4" name="Arrow: Down 3" descr="" title="">
            <a:extLst>
              <a:ext uri="{FF2B5EF4-FFF2-40B4-BE49-F238E27FC236}">
                <a16:creationId xmlns:a16="http://schemas.microsoft.com/office/drawing/2014/main" id="{6E5E1D52-F5DD-4C81-84B3-6CDDF7E64800}"/>
              </a:ext>
            </a:extLst>
          </p:cNvPr>
          <p:cNvSpPr/>
          <p:nvPr/>
        </p:nvSpPr>
        <p:spPr>
          <a:xfrm>
            <a:off x="5803186" y="3082247"/>
            <a:ext cx="585627" cy="598470"/>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956649"/>
      </p:ext>
    </p:extLst>
  </p:cSld>
  <p:clrMapOvr>
    <a:masterClrMapping/>
  </p:clrMapOvr>
</p:sld>
</file>

<file path=ppt/slides/slide5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a:extLst>
              <a:ext uri="{FF2B5EF4-FFF2-40B4-BE49-F238E27FC236}">
                <a16:creationId xmlns:a16="http://schemas.microsoft.com/office/drawing/2014/main" id="{9FDE1D6A-2F52-40AC-9F18-ADCF07492191}"/>
              </a:ext>
            </a:extLst>
          </p:cNvPr>
          <p:cNvSpPr>
            <a:spLocks noGrp="1"/>
          </p:cNvSpPr>
          <p:nvPr>
            <p:ph type="ctrTitle"/>
          </p:nvPr>
        </p:nvSpPr>
        <p:spPr/>
        <p:txBody>
          <a:bodyPr/>
          <a:lstStyle/>
          <a:p>
            <a:r>
              <a:rPr lang="en-US" b="1" dirty="0"/>
              <a:t>INDEMNIFICATION</a:t>
            </a:r>
          </a:p>
        </p:txBody>
      </p:sp>
    </p:spTree>
    <p:extLst>
      <p:ext uri="{BB962C8B-B14F-4D97-AF65-F5344CB8AC3E}">
        <p14:creationId xmlns:p14="http://schemas.microsoft.com/office/powerpoint/2010/main" val="3794425084"/>
      </p:ext>
    </p:extLst>
  </p:cSld>
  <p:clrMapOvr>
    <a:masterClrMapping/>
  </p:clrMapOvr>
</p:sld>
</file>

<file path=ppt/slides/slide5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EFB10D53-0422-466C-A10F-CCE36AC55BFB}"/>
              </a:ext>
            </a:extLst>
          </p:cNvPr>
          <p:cNvSpPr>
            <a:spLocks noGrp="1"/>
          </p:cNvSpPr>
          <p:nvPr>
            <p:ph type="title"/>
          </p:nvPr>
        </p:nvSpPr>
        <p:spPr/>
        <p:txBody>
          <a:bodyPr/>
          <a:lstStyle/>
          <a:p>
            <a:r>
              <a:rPr lang="en-US" b="1" dirty="0"/>
              <a:t>INDEMNIFICATION</a:t>
            </a:r>
          </a:p>
        </p:txBody>
      </p:sp>
      <p:sp>
        <p:nvSpPr>
          <p:cNvPr id="3" name="Content Placeholder 2" descr="" title="">
            <a:extLst>
              <a:ext uri="{FF2B5EF4-FFF2-40B4-BE49-F238E27FC236}">
                <a16:creationId xmlns:a16="http://schemas.microsoft.com/office/drawing/2014/main" id="{B9EA0D7C-0CD8-436A-B2AF-F9A2E19F130F}"/>
              </a:ext>
            </a:extLst>
          </p:cNvPr>
          <p:cNvSpPr>
            <a:spLocks noGrp="1"/>
          </p:cNvSpPr>
          <p:nvPr>
            <p:ph idx="1"/>
          </p:nvPr>
        </p:nvSpPr>
        <p:spPr>
          <a:xfrm>
            <a:off x="609600" y="1212351"/>
            <a:ext cx="10972800" cy="4798031"/>
          </a:xfrm>
        </p:spPr>
        <p:txBody>
          <a:bodyPr/>
          <a:lstStyle/>
          <a:p>
            <a:pPr marL="0" indent="0">
              <a:buNone/>
            </a:pPr>
            <a:r>
              <a:rPr lang="en-US" sz="1600" dirty="0">
                <a:solidFill>
                  <a:srgbClr val="000000"/>
                </a:solidFill>
                <a:effectLst/>
                <a:latin typeface="Arial" panose="020B0604020202020204" pitchFamily="34" charset="0"/>
                <a:ea typeface="Calibri" panose="020F0502020204030204" pitchFamily="34" charset="0"/>
              </a:rPr>
              <a:t>ENGINEER agrees to indemnify, defend and hold harmless the OWNER and OWNER'S agents, employees, against any and all Claims, loss, liability, damages, costs and expenses, including, but not limited to, all reasonable fees and charges of engineers, architects, attorney and other professionals, all internal engineering and other time and expenses incurred by OWNER using its own. staff, and all court or other dispute resolution costs, that arise out of and to the extent caused by the negligent acts, errors or omissions of the ENGINEER, its agents, consultants, employees or representatives, regardless of whether or not such claim, loss, liability, damage, costs or expense is caused or contributed to, in part, by a party hereunder. The ENGINEER shall not be required to indemnify or hold harmless the OWNER or other indemnified parties for their own negligence or breach of this agreement.</a:t>
            </a:r>
          </a:p>
          <a:p>
            <a:pPr marL="0" indent="0">
              <a:buNone/>
            </a:pPr>
            <a:endParaRPr lang="en-US" sz="1600" dirty="0">
              <a:effectLst/>
              <a:latin typeface="Times New Roman" panose="02020603050405020304" pitchFamily="18" charset="0"/>
              <a:ea typeface="Calibri" panose="020F0502020204030204" pitchFamily="34" charset="0"/>
            </a:endParaRPr>
          </a:p>
          <a:p>
            <a:pPr marL="0" indent="0">
              <a:buNone/>
            </a:pPr>
            <a:endParaRPr lang="en-US" sz="1600" dirty="0">
              <a:effectLst/>
              <a:latin typeface="Times New Roman" panose="02020603050405020304" pitchFamily="18" charset="0"/>
              <a:ea typeface="Calibri" panose="020F0502020204030204" pitchFamily="34" charset="0"/>
            </a:endParaRPr>
          </a:p>
          <a:p>
            <a:pPr marL="0" indent="0">
              <a:buNone/>
            </a:pPr>
            <a:r>
              <a:rPr lang="en-US" sz="1600" dirty="0">
                <a:solidFill>
                  <a:srgbClr val="000000"/>
                </a:solidFill>
                <a:effectLst/>
                <a:latin typeface="Arial" panose="020B0604020202020204" pitchFamily="34" charset="0"/>
                <a:ea typeface="Calibri" panose="020F0502020204030204" pitchFamily="34" charset="0"/>
              </a:rPr>
              <a:t>ENGINEER agrees to indemnify, </a:t>
            </a:r>
            <a:r>
              <a:rPr lang="en-US" sz="1600" b="1" strike="sngStrike" dirty="0">
                <a:solidFill>
                  <a:srgbClr val="C00000"/>
                </a:solidFill>
                <a:effectLst/>
                <a:latin typeface="Arial" panose="020B0604020202020204" pitchFamily="34" charset="0"/>
                <a:ea typeface="Calibri" panose="020F0502020204030204" pitchFamily="34" charset="0"/>
              </a:rPr>
              <a:t>defend</a:t>
            </a:r>
            <a:r>
              <a:rPr lang="en-US" sz="1600" dirty="0">
                <a:solidFill>
                  <a:srgbClr val="000000"/>
                </a:solidFill>
                <a:effectLst/>
                <a:latin typeface="Arial" panose="020B0604020202020204" pitchFamily="34" charset="0"/>
                <a:ea typeface="Calibri" panose="020F0502020204030204" pitchFamily="34" charset="0"/>
              </a:rPr>
              <a:t> and hold harmless the OWNER and OWNER'S agents, employees, against any and all Claims, loss, liability, damages, </a:t>
            </a:r>
            <a:r>
              <a:rPr lang="en-US" sz="1600" b="1" strike="sngStrike" dirty="0">
                <a:solidFill>
                  <a:srgbClr val="C00000"/>
                </a:solidFill>
                <a:effectLst/>
                <a:latin typeface="Arial" panose="020B0604020202020204" pitchFamily="34" charset="0"/>
                <a:ea typeface="Calibri" panose="020F0502020204030204" pitchFamily="34" charset="0"/>
              </a:rPr>
              <a:t>costs and expenses, including, but not limited to, all reasonable fees and charges of engineers, architects, attorney and other professionals, all internal engineering and other time and expenses incurred by OWNER using its own. staff, and all court or other dispute resolution costs,</a:t>
            </a:r>
            <a:r>
              <a:rPr lang="en-US" sz="1600" dirty="0">
                <a:solidFill>
                  <a:srgbClr val="000000"/>
                </a:solidFill>
                <a:effectLst/>
                <a:latin typeface="Arial" panose="020B0604020202020204" pitchFamily="34" charset="0"/>
                <a:ea typeface="Calibri" panose="020F0502020204030204" pitchFamily="34" charset="0"/>
              </a:rPr>
              <a:t> that arise out of and to the extent caused by the negligent acts, errors or omissions of the ENGINEER, its agents, consultants, employees or representatives</a:t>
            </a:r>
            <a:r>
              <a:rPr lang="en-US" sz="1600" b="1" u="sng" dirty="0">
                <a:solidFill>
                  <a:srgbClr val="0070C0"/>
                </a:solidFill>
                <a:effectLst/>
                <a:latin typeface="Arial" panose="020B0604020202020204" pitchFamily="34" charset="0"/>
                <a:ea typeface="Calibri" panose="020F0502020204030204" pitchFamily="34" charset="0"/>
              </a:rPr>
              <a:t>. </a:t>
            </a:r>
            <a:r>
              <a:rPr lang="en-US" sz="1600" b="1" strike="sngStrike" dirty="0">
                <a:solidFill>
                  <a:srgbClr val="C00000"/>
                </a:solidFill>
                <a:effectLst/>
                <a:latin typeface="Arial" panose="020B0604020202020204" pitchFamily="34" charset="0"/>
                <a:ea typeface="Calibri" panose="020F0502020204030204" pitchFamily="34" charset="0"/>
              </a:rPr>
              <a:t>, regardless of whether or not such claim, loss, liability, damage, costs or expense is caused or contributed to, in part, by a party hereunder. The ENGINEER shall not be required to indemnify or hold harmless the OWNER or other indemnified parties for their own negligence or breach of this agreement.</a:t>
            </a:r>
            <a:endParaRPr lang="en-US" sz="1600" b="1" strike="sngStrike" dirty="0">
              <a:solidFill>
                <a:srgbClr val="C00000"/>
              </a:solidFill>
            </a:endParaRPr>
          </a:p>
        </p:txBody>
      </p:sp>
      <p:sp>
        <p:nvSpPr>
          <p:cNvPr id="4" name="Arrow: Down 3" descr="" title="">
            <a:extLst>
              <a:ext uri="{FF2B5EF4-FFF2-40B4-BE49-F238E27FC236}">
                <a16:creationId xmlns:a16="http://schemas.microsoft.com/office/drawing/2014/main" id="{21E77098-50DB-4A4D-A621-25E84896C20A}"/>
              </a:ext>
            </a:extLst>
          </p:cNvPr>
          <p:cNvSpPr/>
          <p:nvPr/>
        </p:nvSpPr>
        <p:spPr>
          <a:xfrm>
            <a:off x="5853684" y="3303039"/>
            <a:ext cx="484632" cy="44158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560836"/>
      </p:ext>
    </p:extLst>
  </p:cSld>
  <p:clrMapOvr>
    <a:masterClrMapping/>
  </p:clrMapOvr>
</p:sld>
</file>

<file path=ppt/slides/slide5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B8362BE4-0FDA-401A-BF7B-24ABDD394410}"/>
              </a:ext>
            </a:extLst>
          </p:cNvPr>
          <p:cNvSpPr>
            <a:spLocks noGrp="1"/>
          </p:cNvSpPr>
          <p:nvPr>
            <p:ph idx="1"/>
          </p:nvPr>
        </p:nvSpPr>
        <p:spPr>
          <a:xfrm>
            <a:off x="609600" y="1232899"/>
            <a:ext cx="10972800" cy="4756935"/>
          </a:xfrm>
        </p:spPr>
        <p:txBody>
          <a:bodyPr/>
          <a:lstStyle/>
          <a:p>
            <a:pPr marL="0" indent="0">
              <a:buNone/>
            </a:pPr>
            <a:r>
              <a:rPr lang="en-US" sz="1400" dirty="0">
                <a:solidFill>
                  <a:srgbClr val="000000"/>
                </a:solidFill>
                <a:effectLst/>
                <a:latin typeface="Arial" panose="020B0604020202020204" pitchFamily="34" charset="0"/>
                <a:ea typeface="Calibri" panose="020F0502020204030204" pitchFamily="34" charset="0"/>
              </a:rPr>
              <a:t>In this contract, "Claims" means any alleged losses, claims, complaints, demands for relief or damages, suits, causes of action, proceedings, judgments, deficiencies, liability, penalties, litigation, costs, and expenses, including, but not limited to, reimbursement for reasonable attorney fees, witness fees, court costs, investigation expenses, litigation expenses, amounts paid in settlement, and/or other amounts or liabilities of any kind which are imposed on, incurred by, or asserted against the OWNER, or for which the OWNER may become legally and/or contractually obligated to pay or defend against, whether direct, indirect or consequential, whether based upon any alleged violation of the federal or the State constitution, any federal or State statute, rule, regulation, or any alleged violation of federal or State common law, whether any such claims are brought in law or equity, tort, contract, or otherwise, and/or whether commenced or threatened.</a:t>
            </a:r>
          </a:p>
          <a:p>
            <a:pPr marL="0" indent="0">
              <a:buNone/>
            </a:pPr>
            <a:endParaRPr lang="en-US" sz="1400" dirty="0">
              <a:solidFill>
                <a:srgbClr val="000000"/>
              </a:solidFill>
              <a:effectLst/>
              <a:latin typeface="Arial" panose="020B0604020202020204" pitchFamily="34" charset="0"/>
              <a:ea typeface="Calibri" panose="020F0502020204030204" pitchFamily="34" charset="0"/>
            </a:endParaRPr>
          </a:p>
          <a:p>
            <a:pPr marL="0" indent="0">
              <a:buNone/>
            </a:pPr>
            <a:endParaRPr lang="en-US" sz="1400" dirty="0">
              <a:effectLst/>
              <a:latin typeface="Times New Roman" panose="02020603050405020304" pitchFamily="18" charset="0"/>
              <a:ea typeface="Calibri" panose="020F0502020204030204" pitchFamily="34" charset="0"/>
            </a:endParaRPr>
          </a:p>
          <a:p>
            <a:pPr marL="0" indent="0">
              <a:buNone/>
            </a:pPr>
            <a:r>
              <a:rPr lang="en-US" sz="1600" dirty="0">
                <a:solidFill>
                  <a:srgbClr val="000000"/>
                </a:solidFill>
                <a:effectLst/>
                <a:latin typeface="Arial" panose="020B0604020202020204" pitchFamily="34" charset="0"/>
                <a:ea typeface="Calibri" panose="020F0502020204030204" pitchFamily="34" charset="0"/>
              </a:rPr>
              <a:t>In this contract, "Claims" means any alleged losses, claims, complaints, demands for relief </a:t>
            </a:r>
            <a:r>
              <a:rPr lang="en-US" sz="1600" b="1" u="sng" dirty="0">
                <a:solidFill>
                  <a:srgbClr val="0070C0"/>
                </a:solidFill>
                <a:effectLst/>
                <a:latin typeface="Arial" panose="020B0604020202020204" pitchFamily="34" charset="0"/>
                <a:ea typeface="Calibri" panose="020F0502020204030204" pitchFamily="34" charset="0"/>
              </a:rPr>
              <a:t>asserted against the Owner. </a:t>
            </a:r>
            <a:r>
              <a:rPr lang="en-US" sz="1600" b="1" strike="sngStrike" dirty="0">
                <a:solidFill>
                  <a:srgbClr val="C00000"/>
                </a:solidFill>
                <a:effectLst/>
                <a:latin typeface="Arial" panose="020B0604020202020204" pitchFamily="34" charset="0"/>
                <a:ea typeface="Calibri" panose="020F0502020204030204" pitchFamily="34" charset="0"/>
              </a:rPr>
              <a:t>or damages, suits, causes of action, proceedings, judgments, deficiencies, liability, penalties, litigation, costs, and expenses, including, but not limited to, reimbursement for reasonable attorney fees, witness fees, court costs, investigation expenses, litigation expenses, amounts paid in settlement, and/or other amounts or liabilities of any kind which are imposed on, incurred by, or asserted against the OWNER, or for which the OWNER may become legally and/or contractually obligated to pay or defend against, whether direct, indirect or consequential, whether based upon any alleged violation of the federal or the State constitution, any federal or State statute, rule, regulation, or any alleged violation of federal or State common law, whether any such claims are brought in law or equity, tort, contract, or otherwise, and/or whether commenced or threatened.</a:t>
            </a:r>
            <a:endParaRPr lang="en-US" sz="1600" b="1" strike="sngStrike" dirty="0">
              <a:solidFill>
                <a:srgbClr val="C00000"/>
              </a:solidFill>
              <a:effectLst/>
              <a:latin typeface="Times New Roman" panose="02020603050405020304" pitchFamily="18" charset="0"/>
              <a:ea typeface="Calibri" panose="020F0502020204030204" pitchFamily="34" charset="0"/>
            </a:endParaRPr>
          </a:p>
          <a:p>
            <a:pPr marL="0" indent="0">
              <a:buNone/>
            </a:pPr>
            <a:endParaRPr lang="en-US" dirty="0"/>
          </a:p>
        </p:txBody>
      </p:sp>
      <p:sp>
        <p:nvSpPr>
          <p:cNvPr id="5" name="Arrow: Down 4" descr="" title="">
            <a:extLst>
              <a:ext uri="{FF2B5EF4-FFF2-40B4-BE49-F238E27FC236}">
                <a16:creationId xmlns:a16="http://schemas.microsoft.com/office/drawing/2014/main" id="{C4E87230-B811-422E-9AD8-4015B69D01CF}"/>
              </a:ext>
            </a:extLst>
          </p:cNvPr>
          <p:cNvSpPr/>
          <p:nvPr/>
        </p:nvSpPr>
        <p:spPr>
          <a:xfrm>
            <a:off x="5853684" y="2887038"/>
            <a:ext cx="484632" cy="616450"/>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8930276"/>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a:extLst>
              <a:ext uri="{FF2B5EF4-FFF2-40B4-BE49-F238E27FC236}">
                <a16:creationId xmlns:a16="http://schemas.microsoft.com/office/drawing/2014/main" id="{72F66B3F-4249-49C5-90D9-D4154D7B4C08}"/>
              </a:ext>
            </a:extLst>
          </p:cNvPr>
          <p:cNvSpPr>
            <a:spLocks noGrp="1"/>
          </p:cNvSpPr>
          <p:nvPr>
            <p:ph type="ctrTitle"/>
          </p:nvPr>
        </p:nvSpPr>
        <p:spPr/>
        <p:txBody>
          <a:bodyPr/>
          <a:lstStyle/>
          <a:p>
            <a:r>
              <a:rPr lang="en-US" b="1" dirty="0"/>
              <a:t>PRELIMINARY SERVICES</a:t>
            </a:r>
          </a:p>
        </p:txBody>
      </p:sp>
    </p:spTree>
    <p:extLst>
      <p:ext uri="{BB962C8B-B14F-4D97-AF65-F5344CB8AC3E}">
        <p14:creationId xmlns:p14="http://schemas.microsoft.com/office/powerpoint/2010/main" val="3016167467"/>
      </p:ext>
    </p:extLst>
  </p:cSld>
  <p:clrMapOvr>
    <a:masterClrMapping/>
  </p:clrMapOvr>
</p:sld>
</file>

<file path=ppt/slides/slide6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CD227D79-7E17-42DF-A997-197A59A293BE}"/>
              </a:ext>
            </a:extLst>
          </p:cNvPr>
          <p:cNvSpPr>
            <a:spLocks noGrp="1"/>
          </p:cNvSpPr>
          <p:nvPr>
            <p:ph idx="1"/>
          </p:nvPr>
        </p:nvSpPr>
        <p:spPr/>
        <p:txBody>
          <a:bodyPr/>
          <a:lstStyle/>
          <a:p>
            <a:pPr marL="0" indent="0">
              <a:buNone/>
            </a:pPr>
            <a:r>
              <a:rPr lang="en-US" sz="2400" dirty="0">
                <a:solidFill>
                  <a:srgbClr val="000000"/>
                </a:solidFill>
                <a:effectLst/>
                <a:latin typeface="Arial" panose="020B0604020202020204" pitchFamily="34" charset="0"/>
                <a:ea typeface="Calibri" panose="020F0502020204030204" pitchFamily="34" charset="0"/>
              </a:rPr>
              <a:t>ENGINEER shall have no rights against the OWNER for any indemnification (e.g. contractual, equitable or by implication), contribution, subrogation and/or any other right to be reimbursed by the OWNER except as expressly provided herein.</a:t>
            </a:r>
            <a:endParaRPr lang="en-US" sz="2400" dirty="0">
              <a:effectLst/>
              <a:latin typeface="Times New Roman" panose="02020603050405020304" pitchFamily="18"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972341588"/>
      </p:ext>
    </p:extLst>
  </p:cSld>
  <p:clrMapOvr>
    <a:masterClrMapping/>
  </p:clrMapOvr>
</p:sld>
</file>

<file path=ppt/slides/slide6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a:extLst>
              <a:ext uri="{FF2B5EF4-FFF2-40B4-BE49-F238E27FC236}">
                <a16:creationId xmlns:a16="http://schemas.microsoft.com/office/drawing/2014/main" id="{F44EB78A-5C20-4441-BB84-177DC748EBD1}"/>
              </a:ext>
            </a:extLst>
          </p:cNvPr>
          <p:cNvSpPr>
            <a:spLocks noGrp="1"/>
          </p:cNvSpPr>
          <p:nvPr>
            <p:ph type="title"/>
          </p:nvPr>
        </p:nvSpPr>
        <p:spPr/>
        <p:txBody>
          <a:bodyPr/>
          <a:lstStyle/>
          <a:p>
            <a:r>
              <a:rPr lang="en-US" dirty="0"/>
              <a:t>Thank You!</a:t>
            </a:r>
          </a:p>
        </p:txBody>
      </p:sp>
      <p:sp>
        <p:nvSpPr>
          <p:cNvPr id="5" name="Content Placeholder 4" descr="" title="">
            <a:extLst>
              <a:ext uri="{FF2B5EF4-FFF2-40B4-BE49-F238E27FC236}">
                <a16:creationId xmlns:a16="http://schemas.microsoft.com/office/drawing/2014/main" id="{95117279-3FB6-43DD-9A8B-50C59BE30AA2}"/>
              </a:ext>
            </a:extLst>
          </p:cNvPr>
          <p:cNvSpPr>
            <a:spLocks noGrp="1"/>
          </p:cNvSpPr>
          <p:nvPr>
            <p:ph idx="1"/>
          </p:nvPr>
        </p:nvSpPr>
        <p:spPr>
          <a:xfrm>
            <a:off x="609600" y="4420895"/>
            <a:ext cx="3324699" cy="1384003"/>
          </a:xfrm>
        </p:spPr>
        <p:txBody>
          <a:bodyPr/>
          <a:lstStyle/>
          <a:p>
            <a:r>
              <a:rPr lang="en-US" b="1" dirty="0"/>
              <a:t>James R. Case</a:t>
            </a:r>
          </a:p>
          <a:p>
            <a:r>
              <a:rPr lang="en-US" dirty="0"/>
              <a:t>Member-Detroit</a:t>
            </a:r>
          </a:p>
          <a:p>
            <a:r>
              <a:rPr lang="en-US" dirty="0"/>
              <a:t>jcase@dykema.com</a:t>
            </a:r>
            <a:endParaRPr lang="en-US" dirty="0"/>
          </a:p>
          <a:p>
            <a:r>
              <a:rPr lang="en-US" dirty="0"/>
              <a:t>313-568-6507</a:t>
            </a:r>
          </a:p>
        </p:txBody>
      </p:sp>
      <p:pic>
        <p:nvPicPr>
          <p:cNvPr id="1026" name="Picture 2" descr="" title="">
            <a:extLst>
              <a:ext uri="{FF2B5EF4-FFF2-40B4-BE49-F238E27FC236}">
                <a16:creationId xmlns:a16="http://schemas.microsoft.com/office/drawing/2014/main" id="{39702DDD-A4C3-4414-91AC-0ED130387BA8}"/>
              </a:ext>
            </a:extLst>
          </p:cNvPr>
          <p:cNvPicPr preferRelativeResize="0">
            <a:picLocks noGrp="1" noChangeAspect="1" noChangeArrowheads="1"/>
          </p:cNvPicPr>
          <p:nvPr>
            <p:ph type="pic" idx="10"/>
          </p:nvPr>
        </p:nvPicPr>
        <p:blipFill>
          <a:blip r:embed="rId3"/>
          <a:stretch/>
        </p:blipFill>
        <p:spPr bwMode="auto">
          <a:xfrm>
            <a:off x="609600" y="1331798"/>
            <a:ext cx="2901155" cy="2901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036090"/>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1EFC3922-380E-4F31-8275-0C09B30B1847}"/>
              </a:ext>
            </a:extLst>
          </p:cNvPr>
          <p:cNvSpPr>
            <a:spLocks noGrp="1"/>
          </p:cNvSpPr>
          <p:nvPr>
            <p:ph type="title"/>
          </p:nvPr>
        </p:nvSpPr>
        <p:spPr/>
        <p:txBody>
          <a:bodyPr/>
          <a:lstStyle/>
          <a:p>
            <a:r>
              <a:rPr lang="en-US" b="1" dirty="0"/>
              <a:t>PRELIMINARY SERVICES (shall include):</a:t>
            </a:r>
          </a:p>
        </p:txBody>
      </p:sp>
      <p:sp>
        <p:nvSpPr>
          <p:cNvPr id="3" name="Content Placeholder 2" descr="" title="">
            <a:extLst>
              <a:ext uri="{FF2B5EF4-FFF2-40B4-BE49-F238E27FC236}">
                <a16:creationId xmlns:a16="http://schemas.microsoft.com/office/drawing/2014/main" id="{40E90E17-073D-487E-8621-C91D6D53B21D}"/>
              </a:ext>
            </a:extLst>
          </p:cNvPr>
          <p:cNvSpPr>
            <a:spLocks noGrp="1"/>
          </p:cNvSpPr>
          <p:nvPr>
            <p:ph idx="1"/>
          </p:nvPr>
        </p:nvSpPr>
        <p:spPr>
          <a:xfrm>
            <a:off x="609600" y="1447800"/>
            <a:ext cx="10972800" cy="4665324"/>
          </a:xfrm>
        </p:spPr>
        <p:txBody>
          <a:bodyPr/>
          <a:lstStyle/>
          <a:p>
            <a:pPr marL="0" marR="137160" indent="0" algn="just" fontAlgn="base">
              <a:spcBef>
                <a:spcPts val="0"/>
              </a:spcBef>
              <a:spcAft>
                <a:spcPts val="1200"/>
              </a:spcAft>
              <a:buNone/>
            </a:pPr>
            <a:r>
              <a:rPr lang="en-US" sz="2800" dirty="0">
                <a:solidFill>
                  <a:srgbClr val="000000"/>
                </a:solidFill>
                <a:effectLst/>
                <a:latin typeface="Arial" panose="020B0604020202020204" pitchFamily="34" charset="0"/>
                <a:ea typeface="Calibri" panose="020F0502020204030204" pitchFamily="34" charset="0"/>
              </a:rPr>
              <a:t>Other Preliminary Phase services that (1) should be provided in accordance with professional engineering standards of practice and would be expected of an engineer performing this work competently, and (ii) are reasonably necessary for the Project.</a:t>
            </a:r>
          </a:p>
          <a:p>
            <a:pPr marL="0" marR="137160" indent="0" algn="just">
              <a:spcBef>
                <a:spcPts val="0"/>
              </a:spcBef>
              <a:spcAft>
                <a:spcPts val="0"/>
              </a:spcAft>
              <a:buNone/>
            </a:pPr>
            <a:endParaRPr lang="en-US" sz="2800" dirty="0">
              <a:solidFill>
                <a:srgbClr val="000000"/>
              </a:solidFill>
              <a:latin typeface="Arial" panose="020B0604020202020204" pitchFamily="34" charset="0"/>
              <a:ea typeface="Calibri" panose="020F0502020204030204" pitchFamily="34" charset="0"/>
            </a:endParaRPr>
          </a:p>
          <a:p>
            <a:pPr marL="0" marR="137160" indent="0" algn="just">
              <a:spcBef>
                <a:spcPts val="0"/>
              </a:spcBef>
              <a:spcAft>
                <a:spcPts val="0"/>
              </a:spcAft>
              <a:buNone/>
            </a:pPr>
            <a:endParaRPr lang="en-US" sz="2800" dirty="0">
              <a:solidFill>
                <a:srgbClr val="000000"/>
              </a:solidFill>
              <a:effectLst/>
              <a:latin typeface="Arial" panose="020B0604020202020204" pitchFamily="34" charset="0"/>
              <a:ea typeface="Calibri" panose="020F0502020204030204" pitchFamily="34" charset="0"/>
            </a:endParaRPr>
          </a:p>
          <a:p>
            <a:pPr marL="0" marR="137160" indent="0" algn="just">
              <a:spcBef>
                <a:spcPts val="0"/>
              </a:spcBef>
              <a:spcAft>
                <a:spcPts val="0"/>
              </a:spcAft>
              <a:buNone/>
            </a:pPr>
            <a:r>
              <a:rPr lang="en-US" sz="2800" dirty="0">
                <a:solidFill>
                  <a:srgbClr val="000000"/>
                </a:solidFill>
                <a:effectLst/>
                <a:latin typeface="Arial" panose="020B0604020202020204" pitchFamily="34" charset="0"/>
                <a:ea typeface="Calibri" panose="020F0502020204030204" pitchFamily="34" charset="0"/>
              </a:rPr>
              <a:t>Other Preliminary Phase services that (1) should be provided in accordance with professional engineering standards of practice</a:t>
            </a:r>
            <a:r>
              <a:rPr lang="en-US" sz="2800" b="1" strike="sngStrike" dirty="0">
                <a:solidFill>
                  <a:srgbClr val="C00000"/>
                </a:solidFill>
                <a:effectLst/>
                <a:latin typeface="Arial" panose="020B0604020202020204" pitchFamily="34" charset="0"/>
                <a:ea typeface="Calibri" panose="020F0502020204030204" pitchFamily="34" charset="0"/>
              </a:rPr>
              <a:t> and would be expected of an engineer performing this work competently, and (ii) are reasonably necessary for the Project</a:t>
            </a:r>
            <a:r>
              <a:rPr lang="en-US" sz="2800" dirty="0">
                <a:solidFill>
                  <a:srgbClr val="000000"/>
                </a:solidFill>
                <a:effectLst/>
                <a:latin typeface="Arial" panose="020B0604020202020204" pitchFamily="34" charset="0"/>
                <a:ea typeface="Calibri" panose="020F0502020204030204" pitchFamily="34" charset="0"/>
              </a:rPr>
              <a:t>.</a:t>
            </a:r>
            <a:endParaRPr lang="en-US" dirty="0"/>
          </a:p>
          <a:p>
            <a:endParaRPr lang="en-US" dirty="0"/>
          </a:p>
          <a:p>
            <a:endParaRPr lang="en-US" dirty="0"/>
          </a:p>
        </p:txBody>
      </p:sp>
      <p:sp>
        <p:nvSpPr>
          <p:cNvPr id="4" name="Arrow: Down 3" descr="" title="">
            <a:extLst>
              <a:ext uri="{FF2B5EF4-FFF2-40B4-BE49-F238E27FC236}">
                <a16:creationId xmlns:a16="http://schemas.microsoft.com/office/drawing/2014/main" id="{53B71EEB-3EA1-4134-9E47-4670AE8145B3}"/>
              </a:ext>
            </a:extLst>
          </p:cNvPr>
          <p:cNvSpPr/>
          <p:nvPr/>
        </p:nvSpPr>
        <p:spPr>
          <a:xfrm>
            <a:off x="5714983" y="3308279"/>
            <a:ext cx="762034" cy="69864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2434066"/>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589E25D4-FC91-4CDC-803A-B9DA94DBD06E}"/>
              </a:ext>
            </a:extLst>
          </p:cNvPr>
          <p:cNvSpPr>
            <a:spLocks noGrp="1"/>
          </p:cNvSpPr>
          <p:nvPr>
            <p:ph type="title"/>
          </p:nvPr>
        </p:nvSpPr>
        <p:spPr/>
        <p:txBody>
          <a:bodyPr/>
          <a:lstStyle/>
          <a:p>
            <a:r>
              <a:rPr lang="en-US" b="1" dirty="0"/>
              <a:t>PRELIMINARY SERVICES</a:t>
            </a:r>
          </a:p>
        </p:txBody>
      </p:sp>
      <p:sp>
        <p:nvSpPr>
          <p:cNvPr id="3" name="Content Placeholder 2" descr="" title="">
            <a:extLst>
              <a:ext uri="{FF2B5EF4-FFF2-40B4-BE49-F238E27FC236}">
                <a16:creationId xmlns:a16="http://schemas.microsoft.com/office/drawing/2014/main" id="{676EF6DE-D8E1-4138-82EC-886B18095D5D}"/>
              </a:ext>
            </a:extLst>
          </p:cNvPr>
          <p:cNvSpPr>
            <a:spLocks noGrp="1"/>
          </p:cNvSpPr>
          <p:nvPr>
            <p:ph idx="1"/>
          </p:nvPr>
        </p:nvSpPr>
        <p:spPr>
          <a:xfrm>
            <a:off x="609600" y="1447799"/>
            <a:ext cx="10972800" cy="4500937"/>
          </a:xfrm>
        </p:spPr>
        <p:txBody>
          <a:bodyPr/>
          <a:lstStyle/>
          <a:p>
            <a:pPr marL="0" indent="0">
              <a:buNone/>
            </a:pPr>
            <a:r>
              <a:rPr lang="en-US" spc="-35" dirty="0">
                <a:solidFill>
                  <a:srgbClr val="000000"/>
                </a:solidFill>
                <a:effectLst/>
                <a:latin typeface="Arial" panose="020B0604020202020204" pitchFamily="34" charset="0"/>
                <a:ea typeface="Calibri" panose="020F0502020204030204" pitchFamily="34" charset="0"/>
              </a:rPr>
              <a:t>Should ENGINEER determine that there are additional Preliminary Phase services that should be provided that substantially increase the scope of the Preliminary Phase services to be furnished hereunder as part of the Preliminary Phase, ENGINEER shall so notify OWNER in writing and receive prior written approval from OWNER, before proceeding with the provision of such services. No payment, of any nature whatsoever, will be made to ENGINEER, for such additional services, without such prior written or verbal approval by </a:t>
            </a:r>
            <a:r>
              <a:rPr lang="en-US" spc="-35" dirty="0" err="1">
                <a:solidFill>
                  <a:srgbClr val="000000"/>
                </a:solidFill>
                <a:effectLst/>
                <a:latin typeface="Arial" panose="020B0604020202020204" pitchFamily="34" charset="0"/>
                <a:ea typeface="Calibri" panose="020F0502020204030204" pitchFamily="34" charset="0"/>
              </a:rPr>
              <a:t>OWNER's</a:t>
            </a:r>
            <a:r>
              <a:rPr lang="en-US" spc="-35" dirty="0">
                <a:solidFill>
                  <a:srgbClr val="000000"/>
                </a:solidFill>
                <a:effectLst/>
                <a:latin typeface="Arial" panose="020B0604020202020204" pitchFamily="34" charset="0"/>
                <a:ea typeface="Calibri" panose="020F0502020204030204" pitchFamily="34" charset="0"/>
              </a:rPr>
              <a:t> Chief Engineer or the Engineer assigned to the Project by OWNER, provided that any verbal approval must be confirmed, in writing, by OWNER, as soon as practicable. Authorization for such services, in accordance with this provision of this Agreement, shall be in the form of an Engineering Work Order, issued by OWNER, stating the scope of the additional services, and the basis for payment.</a:t>
            </a:r>
            <a:endParaRPr lang="en-US" dirty="0">
              <a:effectLst/>
              <a:latin typeface="Times New Roman" panose="02020603050405020304" pitchFamily="18"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4157851157"/>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D4F22A3A-22E2-4C7C-A3BA-5E764896118E}"/>
              </a:ext>
            </a:extLst>
          </p:cNvPr>
          <p:cNvSpPr>
            <a:spLocks noGrp="1"/>
          </p:cNvSpPr>
          <p:nvPr>
            <p:ph idx="1"/>
          </p:nvPr>
        </p:nvSpPr>
        <p:spPr>
          <a:xfrm>
            <a:off x="609600" y="1499171"/>
            <a:ext cx="10972800" cy="4191000"/>
          </a:xfrm>
        </p:spPr>
        <p:txBody>
          <a:bodyPr/>
          <a:lstStyle/>
          <a:p>
            <a:pPr marL="0" indent="0">
              <a:buNone/>
            </a:pPr>
            <a:r>
              <a:rPr lang="en-US" spc="-35" dirty="0">
                <a:solidFill>
                  <a:srgbClr val="000000"/>
                </a:solidFill>
                <a:effectLst/>
                <a:latin typeface="Arial" panose="020B0604020202020204" pitchFamily="34" charset="0"/>
                <a:ea typeface="Calibri" panose="020F0502020204030204" pitchFamily="34" charset="0"/>
              </a:rPr>
              <a:t>Should ENGINEER determine that there are additional Preliminary Phase services that should be provided that </a:t>
            </a:r>
            <a:r>
              <a:rPr lang="en-US" b="1" strike="sngStrike" spc="-35" dirty="0">
                <a:solidFill>
                  <a:srgbClr val="C00000"/>
                </a:solidFill>
                <a:effectLst/>
                <a:latin typeface="Arial" panose="020B0604020202020204" pitchFamily="34" charset="0"/>
                <a:ea typeface="Calibri" panose="020F0502020204030204" pitchFamily="34" charset="0"/>
              </a:rPr>
              <a:t>substantially</a:t>
            </a:r>
            <a:r>
              <a:rPr lang="en-US" spc="-35" dirty="0">
                <a:solidFill>
                  <a:srgbClr val="000000"/>
                </a:solidFill>
                <a:effectLst/>
                <a:latin typeface="Arial" panose="020B0604020202020204" pitchFamily="34" charset="0"/>
                <a:ea typeface="Calibri" panose="020F0502020204030204" pitchFamily="34" charset="0"/>
              </a:rPr>
              <a:t> increase the scope of the Preliminary Phase services to be furnished hereunder as part of the Preliminary Phase, ENGINEER shall so notify OWNER in writing and receive prior </a:t>
            </a:r>
            <a:r>
              <a:rPr lang="en-US" b="1" strike="sngStrike" spc="-35" dirty="0">
                <a:solidFill>
                  <a:srgbClr val="C00000"/>
                </a:solidFill>
                <a:effectLst/>
                <a:latin typeface="Arial" panose="020B0604020202020204" pitchFamily="34" charset="0"/>
                <a:ea typeface="Calibri" panose="020F0502020204030204" pitchFamily="34" charset="0"/>
              </a:rPr>
              <a:t>written</a:t>
            </a:r>
            <a:r>
              <a:rPr lang="en-US" spc="-35" dirty="0">
                <a:solidFill>
                  <a:srgbClr val="000000"/>
                </a:solidFill>
                <a:effectLst/>
                <a:latin typeface="Arial" panose="020B0604020202020204" pitchFamily="34" charset="0"/>
                <a:ea typeface="Calibri" panose="020F0502020204030204" pitchFamily="34" charset="0"/>
              </a:rPr>
              <a:t> approval from OWNER, before proceeding with the provision of such services. No payment, of any nature whatsoever, will be made to ENGINEER, for such additional services, without such prior written or verbal approval by </a:t>
            </a:r>
            <a:r>
              <a:rPr lang="en-US" spc="-35" dirty="0" err="1">
                <a:solidFill>
                  <a:srgbClr val="000000"/>
                </a:solidFill>
                <a:effectLst/>
                <a:latin typeface="Arial" panose="020B0604020202020204" pitchFamily="34" charset="0"/>
                <a:ea typeface="Calibri" panose="020F0502020204030204" pitchFamily="34" charset="0"/>
              </a:rPr>
              <a:t>OWNER's</a:t>
            </a:r>
            <a:r>
              <a:rPr lang="en-US" spc="-35" dirty="0">
                <a:solidFill>
                  <a:srgbClr val="000000"/>
                </a:solidFill>
                <a:effectLst/>
                <a:latin typeface="Arial" panose="020B0604020202020204" pitchFamily="34" charset="0"/>
                <a:ea typeface="Calibri" panose="020F0502020204030204" pitchFamily="34" charset="0"/>
              </a:rPr>
              <a:t> Chief Engineer or the Engineer assigned to the Project by OWNER, provided that any verbal approval must be confirmed, in writing, by OWNER, as soon as practicable </a:t>
            </a:r>
            <a:r>
              <a:rPr lang="en-US" b="1" u="sng" spc="-35" dirty="0">
                <a:solidFill>
                  <a:srgbClr val="0070C0"/>
                </a:solidFill>
                <a:effectLst/>
                <a:latin typeface="Arial" panose="020B0604020202020204" pitchFamily="34" charset="0"/>
                <a:ea typeface="Calibri" panose="020F0502020204030204" pitchFamily="34" charset="0"/>
              </a:rPr>
              <a:t>or reasonable evidence of acceptance of the services by Owner</a:t>
            </a:r>
            <a:r>
              <a:rPr lang="en-US" spc="-35" dirty="0">
                <a:solidFill>
                  <a:srgbClr val="000000"/>
                </a:solidFill>
                <a:effectLst/>
                <a:latin typeface="Arial" panose="020B0604020202020204" pitchFamily="34" charset="0"/>
                <a:ea typeface="Calibri" panose="020F0502020204030204" pitchFamily="34" charset="0"/>
              </a:rPr>
              <a:t>. Authorization for such services, in accordance with this provision of this Agreement, shall be in the form of an Engineering Work Order, issued by OWNER, stating the scope of the additional services, and the basis for payment.</a:t>
            </a:r>
            <a:endParaRPr lang="en-US" dirty="0">
              <a:effectLst/>
              <a:latin typeface="Times New Roman" panose="02020603050405020304" pitchFamily="18" charset="0"/>
              <a:ea typeface="Calibri" panose="020F0502020204030204" pitchFamily="34" charset="0"/>
            </a:endParaRPr>
          </a:p>
          <a:p>
            <a:pPr marL="0" indent="0">
              <a:buNone/>
            </a:pPr>
            <a:endParaRPr lang="en-US" dirty="0"/>
          </a:p>
        </p:txBody>
      </p:sp>
      <p:sp>
        <p:nvSpPr>
          <p:cNvPr id="4" name="Arrow: Down 3" descr="" title="">
            <a:extLst>
              <a:ext uri="{FF2B5EF4-FFF2-40B4-BE49-F238E27FC236}">
                <a16:creationId xmlns:a16="http://schemas.microsoft.com/office/drawing/2014/main" id="{3D01AC61-B08B-4E32-87A3-4C141F577A4A}"/>
              </a:ext>
            </a:extLst>
          </p:cNvPr>
          <p:cNvSpPr/>
          <p:nvPr/>
        </p:nvSpPr>
        <p:spPr>
          <a:xfrm>
            <a:off x="5772783" y="339047"/>
            <a:ext cx="646433" cy="657546"/>
          </a:xfrm>
          <a:prstGeom prst="downArrow">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333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1900-01-01T05:00:00.0000000Z</lastPrinted>
  <dcterms:modified xsi:type="dcterms:W3CDTF">1900-01-01T05:00:00.0000000Z</dcterms:modified>
</coreProperties>
</file>

<file path=docProps/custom.xml><?xml version="1.0" encoding="utf-8"?>
<op:Properties xmlns:vt="http://schemas.openxmlformats.org/officeDocument/2006/docPropsVTypes" xmlns:op="http://schemas.openxmlformats.org/officeDocument/2006/custom-properties"/>
</file>