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5"/>
    <p:sldMasterId id="2147483721" r:id="rId6"/>
    <p:sldMasterId id="2147483724" r:id="rId7"/>
    <p:sldMasterId id="2147483726" r:id="rId8"/>
  </p:sldMasterIdLst>
  <p:notesMasterIdLst>
    <p:notesMasterId r:id="rId40"/>
  </p:notesMasterIdLst>
  <p:handoutMasterIdLst>
    <p:handoutMasterId r:id="rId41"/>
  </p:handoutMasterIdLst>
  <p:sldIdLst>
    <p:sldId id="463" r:id="rId9"/>
    <p:sldId id="487" r:id="rId10"/>
    <p:sldId id="491" r:id="rId11"/>
    <p:sldId id="456" r:id="rId12"/>
    <p:sldId id="492" r:id="rId13"/>
    <p:sldId id="493" r:id="rId14"/>
    <p:sldId id="454" r:id="rId15"/>
    <p:sldId id="495" r:id="rId16"/>
    <p:sldId id="494" r:id="rId17"/>
    <p:sldId id="447" r:id="rId18"/>
    <p:sldId id="496" r:id="rId19"/>
    <p:sldId id="449" r:id="rId20"/>
    <p:sldId id="497" r:id="rId21"/>
    <p:sldId id="522" r:id="rId22"/>
    <p:sldId id="523" r:id="rId23"/>
    <p:sldId id="498" r:id="rId24"/>
    <p:sldId id="501" r:id="rId25"/>
    <p:sldId id="502" r:id="rId26"/>
    <p:sldId id="499" r:id="rId27"/>
    <p:sldId id="504" r:id="rId28"/>
    <p:sldId id="505" r:id="rId29"/>
    <p:sldId id="524" r:id="rId30"/>
    <p:sldId id="525" r:id="rId31"/>
    <p:sldId id="513" r:id="rId32"/>
    <p:sldId id="512" r:id="rId33"/>
    <p:sldId id="520" r:id="rId34"/>
    <p:sldId id="521" r:id="rId35"/>
    <p:sldId id="479" r:id="rId36"/>
    <p:sldId id="485" r:id="rId37"/>
    <p:sldId id="526" r:id="rId38"/>
    <p:sldId id="434"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mmons, Michael D" initials="SMD" lastIdx="1" clrIdx="0">
    <p:extLst>
      <p:ext uri="{19B8F6BF-5375-455C-9EA6-DF929625EA0E}">
        <p15:presenceInfo xmlns:p15="http://schemas.microsoft.com/office/powerpoint/2012/main" userId="S::MDSIMMON@travelers.com::6fda8cd6-7aa5-414a-b25a-8aeb8d130c2f" providerId="AD"/>
      </p:ext>
    </p:extLst>
  </p:cmAuthor>
  <p:cmAuthor id="2" name="Sauer, Jeremy" initials="SJ" lastIdx="13" clrIdx="1">
    <p:extLst>
      <p:ext uri="{19B8F6BF-5375-455C-9EA6-DF929625EA0E}">
        <p15:presenceInfo xmlns:p15="http://schemas.microsoft.com/office/powerpoint/2012/main" userId="S::JSAUER2@travelers.com::c675480a-17aa-44c9-a531-0961d4c0e22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0066FF"/>
    <a:srgbClr val="FF9900"/>
    <a:srgbClr val="0099FF"/>
    <a:srgbClr val="0066CC"/>
    <a:srgbClr val="CC66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814" autoAdjust="0"/>
    <p:restoredTop sz="79553" autoAdjust="0"/>
  </p:normalViewPr>
  <p:slideViewPr>
    <p:cSldViewPr snapToGrid="0">
      <p:cViewPr varScale="1">
        <p:scale>
          <a:sx n="113" d="100"/>
          <a:sy n="113" d="100"/>
        </p:scale>
        <p:origin x="1152" y="114"/>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p:scale>
          <a:sx n="100" d="100"/>
          <a:sy n="100" d="100"/>
        </p:scale>
        <p:origin x="2400" y="5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commentAuthors" Target="commentAuthors.xml"/><Relationship Id="rId7" Type="http://schemas.openxmlformats.org/officeDocument/2006/relationships/slideMaster" Target="slideMasters/slideMaster3.xml"/><Relationship Id="rId2" Type="http://schemas.openxmlformats.org/officeDocument/2006/relationships/customXml" Target="../customXml/item2.xml"/><Relationship Id="rId16" Type="http://schemas.openxmlformats.org/officeDocument/2006/relationships/slide" Target="slides/slide8.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presProps" Target="presProps.xml"/><Relationship Id="rId8" Type="http://schemas.openxmlformats.org/officeDocument/2006/relationships/slideMaster" Target="slideMasters/slideMaster4.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tableStyles" Target="tableStyles.xml"/><Relationship Id="rId20" Type="http://schemas.openxmlformats.org/officeDocument/2006/relationships/slide" Target="slides/slide12.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6173048" cy="466434"/>
          </a:xfrm>
          <a:prstGeom prst="rect">
            <a:avLst/>
          </a:prstGeom>
        </p:spPr>
        <p:txBody>
          <a:bodyPr vert="horz" lIns="93177" tIns="46589" rIns="93177" bIns="46589" rtlCol="0"/>
          <a:lstStyle>
            <a:lvl1pPr algn="l">
              <a:defRPr sz="1200"/>
            </a:lvl1pPr>
          </a:lstStyle>
          <a:p>
            <a:r>
              <a:rPr lang="en-US" dirty="0">
                <a:latin typeface="Arial Narrow" panose="020B0606020202030204" pitchFamily="34" charset="0"/>
                <a:ea typeface="Times New Roman" panose="02020603050405020304" pitchFamily="18" charset="0"/>
              </a:rPr>
              <a:t>Travelers Webinar Series for Design Professionals</a:t>
            </a:r>
          </a:p>
          <a:p>
            <a:r>
              <a:rPr lang="en-US" b="1" dirty="0">
                <a:latin typeface="Arial Narrow" panose="020B0606020202030204" pitchFamily="34" charset="0"/>
                <a:ea typeface="Times New Roman" panose="02020603050405020304" pitchFamily="18" charset="0"/>
              </a:rPr>
              <a:t>Legal Liability for Design Professionals</a:t>
            </a:r>
            <a:br>
              <a:rPr lang="en-US" dirty="0">
                <a:latin typeface="Arial Narrow" panose="020B0606020202030204" pitchFamily="34" charset="0"/>
                <a:ea typeface="Times New Roman" panose="02020603050405020304" pitchFamily="18" charset="0"/>
              </a:rPr>
            </a:br>
            <a:r>
              <a:rPr lang="en-US" dirty="0">
                <a:latin typeface="Arial Narrow" panose="020B0606020202030204" pitchFamily="34" charset="0"/>
                <a:ea typeface="Times New Roman" panose="02020603050405020304" pitchFamily="18" charset="0"/>
              </a:rPr>
              <a:t>March 13, 2019</a:t>
            </a:r>
            <a:endParaRPr lang="en-US" dirty="0"/>
          </a:p>
        </p:txBody>
      </p:sp>
      <p:sp>
        <p:nvSpPr>
          <p:cNvPr id="5" name="Slide Number Placeholder 4"/>
          <p:cNvSpPr>
            <a:spLocks noGrp="1"/>
          </p:cNvSpPr>
          <p:nvPr>
            <p:ph type="sldNum" sz="quarter" idx="3"/>
          </p:nvPr>
        </p:nvSpPr>
        <p:spPr>
          <a:xfrm>
            <a:off x="3972560" y="2"/>
            <a:ext cx="3037840" cy="466433"/>
          </a:xfrm>
          <a:prstGeom prst="rect">
            <a:avLst/>
          </a:prstGeom>
        </p:spPr>
        <p:txBody>
          <a:bodyPr vert="horz" lIns="93177" tIns="46589" rIns="93177" bIns="46589" rtlCol="0" anchor="b"/>
          <a:lstStyle>
            <a:lvl1pPr algn="r">
              <a:defRPr sz="1200"/>
            </a:lvl1pPr>
          </a:lstStyle>
          <a:p>
            <a:fld id="{C535846A-E5F6-431D-885F-92680B67EB0A}" type="slidenum">
              <a:rPr lang="en-US" smtClean="0"/>
              <a:t>‹#›</a:t>
            </a:fld>
            <a:endParaRPr lang="en-US" dirty="0"/>
          </a:p>
        </p:txBody>
      </p:sp>
      <p:sp>
        <p:nvSpPr>
          <p:cNvPr id="6" name="Footer Placeholder 3"/>
          <p:cNvSpPr>
            <a:spLocks noGrp="1"/>
          </p:cNvSpPr>
          <p:nvPr>
            <p:ph type="ftr" sz="quarter" idx="2"/>
          </p:nvPr>
        </p:nvSpPr>
        <p:spPr>
          <a:xfrm>
            <a:off x="243416" y="8471668"/>
            <a:ext cx="6533303" cy="534220"/>
          </a:xfrm>
          <a:prstGeom prst="rect">
            <a:avLst/>
          </a:prstGeom>
        </p:spPr>
        <p:txBody>
          <a:bodyPr vert="horz" lIns="93177" tIns="46589" rIns="93177" bIns="46589" rtlCol="0" anchor="t" anchorCtr="0"/>
          <a:lstStyle>
            <a:lvl1pPr algn="l">
              <a:defRPr sz="1200"/>
            </a:lvl1pPr>
          </a:lstStyle>
          <a:p>
            <a:r>
              <a:rPr lang="en-US" sz="600" b="1" dirty="0"/>
              <a:t>© 2019 Travelers  </a:t>
            </a:r>
            <a:r>
              <a:rPr lang="en-US" sz="600" dirty="0"/>
              <a:t>The views expressed in these materials are those of the author and do not necessarily reflect the views of The Travelers Companies, Inc. or any of its subsidiary insurance companies (“Travelers”). This material is for general informational purposes only and is not legal advice.  It is not designed to be comprehensive and it may not apply to your particular facts and circumstances.  Consult as needed with your own attorney or other professional adviser.  This material does not amend, or otherwise affect, the provisions of any insurance policy issued by Travelers. It is not a representation that coverage does or does not exist for any particular claim or loss under any such policy. Coverage depends on the facts and circumstances involved in the claim or loss, all applicable policy provisions, and any applicable law. Availability of coverage referenced in this document can depend on underwriting qualifications and state regulations. Claims scenarios are based on actual claims, composites of actual claims, or hypothetical situations. Resolution amounts are approximations of both actual and anticipated losses and defense costs. Facts may have been changed to protect confidentiality. </a:t>
            </a:r>
            <a:endParaRPr lang="en-US" sz="800" dirty="0"/>
          </a:p>
          <a:p>
            <a:endParaRPr lang="en-US" dirty="0"/>
          </a:p>
        </p:txBody>
      </p:sp>
    </p:spTree>
    <p:extLst>
      <p:ext uri="{BB962C8B-B14F-4D97-AF65-F5344CB8AC3E}">
        <p14:creationId xmlns:p14="http://schemas.microsoft.com/office/powerpoint/2010/main" val="1357924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7EC9538-DE63-4B0C-BBF0-03695E8A0CF5}" type="datetimeFigureOut">
              <a:rPr lang="en-US" smtClean="0"/>
              <a:t>4/18/2022</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2C1D26F-55EA-4112-9BA5-4DFF73160225}" type="slidenum">
              <a:rPr lang="en-US" smtClean="0"/>
              <a:t>‹#›</a:t>
            </a:fld>
            <a:endParaRPr lang="en-US" dirty="0"/>
          </a:p>
        </p:txBody>
      </p:sp>
    </p:spTree>
    <p:extLst>
      <p:ext uri="{BB962C8B-B14F-4D97-AF65-F5344CB8AC3E}">
        <p14:creationId xmlns:p14="http://schemas.microsoft.com/office/powerpoint/2010/main" val="484938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208088" y="696913"/>
            <a:ext cx="4751387" cy="3563937"/>
          </a:xfrm>
          <a:prstGeom prst="rect">
            <a:avLst/>
          </a:prstGeom>
          <a:noFill/>
          <a:ln>
            <a:solidFill>
              <a:srgbClr val="000000"/>
            </a:solidFill>
            <a:miter lim="800000"/>
            <a:headEnd/>
            <a:tailEnd/>
          </a:ln>
        </p:spPr>
      </p:sp>
      <p:sp>
        <p:nvSpPr>
          <p:cNvPr id="74755" name="Rectangle 3"/>
          <p:cNvSpPr>
            <a:spLocks noGrp="1" noChangeArrowheads="1"/>
          </p:cNvSpPr>
          <p:nvPr>
            <p:ph type="body" idx="1"/>
          </p:nvPr>
        </p:nvSpPr>
        <p:spPr bwMode="auto">
          <a:xfrm>
            <a:off x="934004" y="4493261"/>
            <a:ext cx="5298183" cy="4260850"/>
          </a:xfrm>
          <a:prstGeom prst="rect">
            <a:avLst/>
          </a:prstGeom>
          <a:noFill/>
          <a:ln w="12700">
            <a:miter lim="800000"/>
            <a:headEnd type="none" w="sm" len="sm"/>
            <a:tailEnd type="none" w="sm" len="sm"/>
          </a:ln>
        </p:spPr>
        <p:txBody>
          <a:bodyPr lIns="93906" tIns="46953" rIns="93906" bIns="46953"/>
          <a:lstStyle/>
          <a:p>
            <a:endParaRPr lang="en-US" dirty="0"/>
          </a:p>
        </p:txBody>
      </p:sp>
    </p:spTree>
    <p:extLst>
      <p:ext uri="{BB962C8B-B14F-4D97-AF65-F5344CB8AC3E}">
        <p14:creationId xmlns:p14="http://schemas.microsoft.com/office/powerpoint/2010/main" val="1667446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208088" y="696913"/>
            <a:ext cx="4751387" cy="3563937"/>
          </a:xfrm>
          <a:prstGeom prst="rect">
            <a:avLst/>
          </a:prstGeom>
          <a:noFill/>
          <a:ln>
            <a:solidFill>
              <a:srgbClr val="000000"/>
            </a:solidFill>
            <a:miter lim="800000"/>
            <a:headEnd/>
            <a:tailEnd/>
          </a:ln>
        </p:spPr>
      </p:sp>
      <p:sp>
        <p:nvSpPr>
          <p:cNvPr id="74755" name="Rectangle 3"/>
          <p:cNvSpPr>
            <a:spLocks noGrp="1" noChangeArrowheads="1"/>
          </p:cNvSpPr>
          <p:nvPr>
            <p:ph type="body" idx="1"/>
          </p:nvPr>
        </p:nvSpPr>
        <p:spPr bwMode="auto">
          <a:xfrm>
            <a:off x="934004" y="4493261"/>
            <a:ext cx="5298183" cy="4260850"/>
          </a:xfrm>
          <a:prstGeom prst="rect">
            <a:avLst/>
          </a:prstGeom>
          <a:noFill/>
          <a:ln w="12700">
            <a:miter lim="800000"/>
            <a:headEnd type="none" w="sm" len="sm"/>
            <a:tailEnd type="none" w="sm" len="sm"/>
          </a:ln>
        </p:spPr>
        <p:txBody>
          <a:bodyPr lIns="93906" tIns="46953" rIns="93906" bIns="46953"/>
          <a:lstStyle/>
          <a:p>
            <a:endParaRPr lang="en-US" dirty="0"/>
          </a:p>
        </p:txBody>
      </p:sp>
    </p:spTree>
    <p:extLst>
      <p:ext uri="{BB962C8B-B14F-4D97-AF65-F5344CB8AC3E}">
        <p14:creationId xmlns:p14="http://schemas.microsoft.com/office/powerpoint/2010/main" val="20994609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208088" y="696913"/>
            <a:ext cx="4751387" cy="3563937"/>
          </a:xfrm>
          <a:prstGeom prst="rect">
            <a:avLst/>
          </a:prstGeom>
          <a:noFill/>
          <a:ln>
            <a:solidFill>
              <a:srgbClr val="000000"/>
            </a:solidFill>
            <a:miter lim="800000"/>
            <a:headEnd/>
            <a:tailEnd/>
          </a:ln>
        </p:spPr>
      </p:sp>
      <p:sp>
        <p:nvSpPr>
          <p:cNvPr id="74755" name="Rectangle 3"/>
          <p:cNvSpPr>
            <a:spLocks noGrp="1" noChangeArrowheads="1"/>
          </p:cNvSpPr>
          <p:nvPr>
            <p:ph type="body" idx="1"/>
          </p:nvPr>
        </p:nvSpPr>
        <p:spPr bwMode="auto">
          <a:xfrm>
            <a:off x="934004" y="4493261"/>
            <a:ext cx="5298183" cy="4260850"/>
          </a:xfrm>
          <a:prstGeom prst="rect">
            <a:avLst/>
          </a:prstGeom>
          <a:noFill/>
          <a:ln w="12700">
            <a:miter lim="800000"/>
            <a:headEnd type="none" w="sm" len="sm"/>
            <a:tailEnd type="none" w="sm" len="sm"/>
          </a:ln>
        </p:spPr>
        <p:txBody>
          <a:bodyPr lIns="93906" tIns="46953" rIns="93906" bIns="46953"/>
          <a:lstStyle/>
          <a:p>
            <a:endParaRPr lang="en-US" dirty="0"/>
          </a:p>
        </p:txBody>
      </p:sp>
    </p:spTree>
    <p:extLst>
      <p:ext uri="{BB962C8B-B14F-4D97-AF65-F5344CB8AC3E}">
        <p14:creationId xmlns:p14="http://schemas.microsoft.com/office/powerpoint/2010/main" val="2290662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208088" y="696913"/>
            <a:ext cx="4751387" cy="3563937"/>
          </a:xfrm>
          <a:prstGeom prst="rect">
            <a:avLst/>
          </a:prstGeom>
          <a:noFill/>
          <a:ln>
            <a:solidFill>
              <a:srgbClr val="000000"/>
            </a:solidFill>
            <a:miter lim="800000"/>
            <a:headEnd/>
            <a:tailEnd/>
          </a:ln>
        </p:spPr>
      </p:sp>
      <p:sp>
        <p:nvSpPr>
          <p:cNvPr id="74755" name="Rectangle 3"/>
          <p:cNvSpPr>
            <a:spLocks noGrp="1" noChangeArrowheads="1"/>
          </p:cNvSpPr>
          <p:nvPr>
            <p:ph type="body" idx="1"/>
          </p:nvPr>
        </p:nvSpPr>
        <p:spPr bwMode="auto">
          <a:xfrm>
            <a:off x="934004" y="4493261"/>
            <a:ext cx="5298183" cy="4260850"/>
          </a:xfrm>
          <a:prstGeom prst="rect">
            <a:avLst/>
          </a:prstGeom>
          <a:noFill/>
          <a:ln w="12700">
            <a:miter lim="800000"/>
            <a:headEnd type="none" w="sm" len="sm"/>
            <a:tailEnd type="none" w="sm" len="sm"/>
          </a:ln>
        </p:spPr>
        <p:txBody>
          <a:bodyPr lIns="93906" tIns="46953" rIns="93906" bIns="46953"/>
          <a:lstStyle/>
          <a:p>
            <a:endParaRPr lang="en-US" dirty="0"/>
          </a:p>
        </p:txBody>
      </p:sp>
    </p:spTree>
    <p:extLst>
      <p:ext uri="{BB962C8B-B14F-4D97-AF65-F5344CB8AC3E}">
        <p14:creationId xmlns:p14="http://schemas.microsoft.com/office/powerpoint/2010/main" val="1453233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208088" y="696913"/>
            <a:ext cx="4751387" cy="3563937"/>
          </a:xfrm>
          <a:prstGeom prst="rect">
            <a:avLst/>
          </a:prstGeom>
          <a:noFill/>
          <a:ln>
            <a:solidFill>
              <a:srgbClr val="000000"/>
            </a:solidFill>
            <a:miter lim="800000"/>
            <a:headEnd/>
            <a:tailEnd/>
          </a:ln>
        </p:spPr>
      </p:sp>
      <p:sp>
        <p:nvSpPr>
          <p:cNvPr id="74755" name="Rectangle 3"/>
          <p:cNvSpPr>
            <a:spLocks noGrp="1" noChangeArrowheads="1"/>
          </p:cNvSpPr>
          <p:nvPr>
            <p:ph type="body" idx="1"/>
          </p:nvPr>
        </p:nvSpPr>
        <p:spPr bwMode="auto">
          <a:xfrm>
            <a:off x="934004" y="4493261"/>
            <a:ext cx="5298183" cy="4260850"/>
          </a:xfrm>
          <a:prstGeom prst="rect">
            <a:avLst/>
          </a:prstGeom>
          <a:noFill/>
          <a:ln w="12700">
            <a:miter lim="800000"/>
            <a:headEnd type="none" w="sm" len="sm"/>
            <a:tailEnd type="none" w="sm" len="sm"/>
          </a:ln>
        </p:spPr>
        <p:txBody>
          <a:bodyPr lIns="93906" tIns="46953" rIns="93906" bIns="46953"/>
          <a:lstStyle/>
          <a:p>
            <a:endParaRPr lang="en-US" dirty="0"/>
          </a:p>
        </p:txBody>
      </p:sp>
    </p:spTree>
    <p:extLst>
      <p:ext uri="{BB962C8B-B14F-4D97-AF65-F5344CB8AC3E}">
        <p14:creationId xmlns:p14="http://schemas.microsoft.com/office/powerpoint/2010/main" val="764043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208088" y="696913"/>
            <a:ext cx="4751387" cy="3563937"/>
          </a:xfrm>
          <a:prstGeom prst="rect">
            <a:avLst/>
          </a:prstGeom>
          <a:noFill/>
          <a:ln>
            <a:solidFill>
              <a:srgbClr val="000000"/>
            </a:solidFill>
            <a:miter lim="800000"/>
            <a:headEnd/>
            <a:tailEnd/>
          </a:ln>
        </p:spPr>
      </p:sp>
      <p:sp>
        <p:nvSpPr>
          <p:cNvPr id="74755" name="Rectangle 3"/>
          <p:cNvSpPr>
            <a:spLocks noGrp="1" noChangeArrowheads="1"/>
          </p:cNvSpPr>
          <p:nvPr>
            <p:ph type="body" idx="1"/>
          </p:nvPr>
        </p:nvSpPr>
        <p:spPr bwMode="auto">
          <a:xfrm>
            <a:off x="934004" y="4493261"/>
            <a:ext cx="5298183" cy="4260850"/>
          </a:xfrm>
          <a:prstGeom prst="rect">
            <a:avLst/>
          </a:prstGeom>
          <a:noFill/>
          <a:ln w="12700">
            <a:miter lim="800000"/>
            <a:headEnd type="none" w="sm" len="sm"/>
            <a:tailEnd type="none" w="sm" len="sm"/>
          </a:ln>
        </p:spPr>
        <p:txBody>
          <a:bodyPr lIns="93906" tIns="46953" rIns="93906" bIns="46953"/>
          <a:lstStyle/>
          <a:p>
            <a:endParaRPr lang="en-US" dirty="0"/>
          </a:p>
        </p:txBody>
      </p:sp>
    </p:spTree>
    <p:extLst>
      <p:ext uri="{BB962C8B-B14F-4D97-AF65-F5344CB8AC3E}">
        <p14:creationId xmlns:p14="http://schemas.microsoft.com/office/powerpoint/2010/main" val="2263780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1D26F-55EA-4112-9BA5-4DFF73160225}" type="slidenum">
              <a:rPr lang="en-US" smtClean="0"/>
              <a:t>30</a:t>
            </a:fld>
            <a:endParaRPr lang="en-US" dirty="0"/>
          </a:p>
        </p:txBody>
      </p:sp>
    </p:spTree>
    <p:extLst>
      <p:ext uri="{BB962C8B-B14F-4D97-AF65-F5344CB8AC3E}">
        <p14:creationId xmlns:p14="http://schemas.microsoft.com/office/powerpoint/2010/main" val="7242190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1D26F-55EA-4112-9BA5-4DFF73160225}" type="slidenum">
              <a:rPr lang="en-US" smtClean="0"/>
              <a:t>31</a:t>
            </a:fld>
            <a:endParaRPr lang="en-US" dirty="0"/>
          </a:p>
        </p:txBody>
      </p:sp>
    </p:spTree>
    <p:extLst>
      <p:ext uri="{BB962C8B-B14F-4D97-AF65-F5344CB8AC3E}">
        <p14:creationId xmlns:p14="http://schemas.microsoft.com/office/powerpoint/2010/main" val="3699431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208088" y="696913"/>
            <a:ext cx="4751387" cy="3563937"/>
          </a:xfrm>
          <a:prstGeom prst="rect">
            <a:avLst/>
          </a:prstGeom>
          <a:noFill/>
          <a:ln>
            <a:solidFill>
              <a:srgbClr val="000000"/>
            </a:solidFill>
            <a:miter lim="800000"/>
            <a:headEnd/>
            <a:tailEnd/>
          </a:ln>
        </p:spPr>
      </p:sp>
      <p:sp>
        <p:nvSpPr>
          <p:cNvPr id="74755" name="Rectangle 3"/>
          <p:cNvSpPr>
            <a:spLocks noGrp="1" noChangeArrowheads="1"/>
          </p:cNvSpPr>
          <p:nvPr>
            <p:ph type="body" idx="1"/>
          </p:nvPr>
        </p:nvSpPr>
        <p:spPr bwMode="auto">
          <a:xfrm>
            <a:off x="934004" y="4493261"/>
            <a:ext cx="5298183" cy="4260850"/>
          </a:xfrm>
          <a:prstGeom prst="rect">
            <a:avLst/>
          </a:prstGeom>
          <a:noFill/>
          <a:ln w="12700">
            <a:miter lim="800000"/>
            <a:headEnd type="none" w="sm" len="sm"/>
            <a:tailEnd type="none" w="sm" len="sm"/>
          </a:ln>
        </p:spPr>
        <p:txBody>
          <a:bodyPr lIns="93906" tIns="46953" rIns="93906" bIns="46953"/>
          <a:lstStyle/>
          <a:p>
            <a:endParaRPr lang="en-US" dirty="0"/>
          </a:p>
        </p:txBody>
      </p:sp>
    </p:spTree>
    <p:extLst>
      <p:ext uri="{BB962C8B-B14F-4D97-AF65-F5344CB8AC3E}">
        <p14:creationId xmlns:p14="http://schemas.microsoft.com/office/powerpoint/2010/main" val="1389214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208088" y="696913"/>
            <a:ext cx="4751387" cy="3563937"/>
          </a:xfrm>
          <a:prstGeom prst="rect">
            <a:avLst/>
          </a:prstGeom>
          <a:noFill/>
          <a:ln>
            <a:solidFill>
              <a:srgbClr val="000000"/>
            </a:solidFill>
            <a:miter lim="800000"/>
            <a:headEnd/>
            <a:tailEnd/>
          </a:ln>
        </p:spPr>
      </p:sp>
      <p:sp>
        <p:nvSpPr>
          <p:cNvPr id="74755" name="Rectangle 3"/>
          <p:cNvSpPr>
            <a:spLocks noGrp="1" noChangeArrowheads="1"/>
          </p:cNvSpPr>
          <p:nvPr>
            <p:ph type="body" idx="1"/>
          </p:nvPr>
        </p:nvSpPr>
        <p:spPr bwMode="auto">
          <a:xfrm>
            <a:off x="934004" y="4493261"/>
            <a:ext cx="5298183" cy="4260850"/>
          </a:xfrm>
          <a:prstGeom prst="rect">
            <a:avLst/>
          </a:prstGeom>
          <a:noFill/>
          <a:ln w="12700">
            <a:miter lim="800000"/>
            <a:headEnd type="none" w="sm" len="sm"/>
            <a:tailEnd type="none" w="sm" len="sm"/>
          </a:ln>
        </p:spPr>
        <p:txBody>
          <a:bodyPr lIns="93906" tIns="46953" rIns="93906" bIns="46953"/>
          <a:lstStyle/>
          <a:p>
            <a:endParaRPr lang="en-US" dirty="0"/>
          </a:p>
        </p:txBody>
      </p:sp>
    </p:spTree>
    <p:extLst>
      <p:ext uri="{BB962C8B-B14F-4D97-AF65-F5344CB8AC3E}">
        <p14:creationId xmlns:p14="http://schemas.microsoft.com/office/powerpoint/2010/main" val="578487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208088" y="696913"/>
            <a:ext cx="4751387" cy="3563937"/>
          </a:xfrm>
          <a:prstGeom prst="rect">
            <a:avLst/>
          </a:prstGeom>
          <a:noFill/>
          <a:ln>
            <a:solidFill>
              <a:srgbClr val="000000"/>
            </a:solidFill>
            <a:miter lim="800000"/>
            <a:headEnd/>
            <a:tailEnd/>
          </a:ln>
        </p:spPr>
      </p:sp>
      <p:sp>
        <p:nvSpPr>
          <p:cNvPr id="74755" name="Rectangle 3"/>
          <p:cNvSpPr>
            <a:spLocks noGrp="1" noChangeArrowheads="1"/>
          </p:cNvSpPr>
          <p:nvPr>
            <p:ph type="body" idx="1"/>
          </p:nvPr>
        </p:nvSpPr>
        <p:spPr bwMode="auto">
          <a:xfrm>
            <a:off x="934004" y="4493261"/>
            <a:ext cx="5298183" cy="4260850"/>
          </a:xfrm>
          <a:prstGeom prst="rect">
            <a:avLst/>
          </a:prstGeom>
          <a:noFill/>
          <a:ln w="12700">
            <a:miter lim="800000"/>
            <a:headEnd type="none" w="sm" len="sm"/>
            <a:tailEnd type="none" w="sm" len="sm"/>
          </a:ln>
        </p:spPr>
        <p:txBody>
          <a:bodyPr lIns="93906" tIns="46953" rIns="93906" bIns="46953"/>
          <a:lstStyle/>
          <a:p>
            <a:endParaRPr lang="en-US" dirty="0"/>
          </a:p>
        </p:txBody>
      </p:sp>
    </p:spTree>
    <p:extLst>
      <p:ext uri="{BB962C8B-B14F-4D97-AF65-F5344CB8AC3E}">
        <p14:creationId xmlns:p14="http://schemas.microsoft.com/office/powerpoint/2010/main" val="501154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208088" y="696913"/>
            <a:ext cx="4751387" cy="3563937"/>
          </a:xfrm>
          <a:prstGeom prst="rect">
            <a:avLst/>
          </a:prstGeom>
          <a:noFill/>
          <a:ln>
            <a:solidFill>
              <a:srgbClr val="000000"/>
            </a:solidFill>
            <a:miter lim="800000"/>
            <a:headEnd/>
            <a:tailEnd/>
          </a:ln>
        </p:spPr>
      </p:sp>
      <p:sp>
        <p:nvSpPr>
          <p:cNvPr id="74755" name="Rectangle 3"/>
          <p:cNvSpPr>
            <a:spLocks noGrp="1" noChangeArrowheads="1"/>
          </p:cNvSpPr>
          <p:nvPr>
            <p:ph type="body" idx="1"/>
          </p:nvPr>
        </p:nvSpPr>
        <p:spPr bwMode="auto">
          <a:xfrm>
            <a:off x="934004" y="4493261"/>
            <a:ext cx="5298183" cy="4260850"/>
          </a:xfrm>
          <a:prstGeom prst="rect">
            <a:avLst/>
          </a:prstGeom>
          <a:noFill/>
          <a:ln w="12700">
            <a:miter lim="800000"/>
            <a:headEnd type="none" w="sm" len="sm"/>
            <a:tailEnd type="none" w="sm" len="sm"/>
          </a:ln>
        </p:spPr>
        <p:txBody>
          <a:bodyPr lIns="93906" tIns="46953" rIns="93906" bIns="46953"/>
          <a:lstStyle/>
          <a:p>
            <a:endParaRPr lang="en-US" dirty="0"/>
          </a:p>
        </p:txBody>
      </p:sp>
    </p:spTree>
    <p:extLst>
      <p:ext uri="{BB962C8B-B14F-4D97-AF65-F5344CB8AC3E}">
        <p14:creationId xmlns:p14="http://schemas.microsoft.com/office/powerpoint/2010/main" val="4084862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208088" y="696913"/>
            <a:ext cx="4751387" cy="3563937"/>
          </a:xfrm>
          <a:prstGeom prst="rect">
            <a:avLst/>
          </a:prstGeom>
          <a:noFill/>
          <a:ln>
            <a:solidFill>
              <a:srgbClr val="000000"/>
            </a:solidFill>
            <a:miter lim="800000"/>
            <a:headEnd/>
            <a:tailEnd/>
          </a:ln>
        </p:spPr>
      </p:sp>
      <p:sp>
        <p:nvSpPr>
          <p:cNvPr id="74755" name="Rectangle 3"/>
          <p:cNvSpPr>
            <a:spLocks noGrp="1" noChangeArrowheads="1"/>
          </p:cNvSpPr>
          <p:nvPr>
            <p:ph type="body" idx="1"/>
          </p:nvPr>
        </p:nvSpPr>
        <p:spPr bwMode="auto">
          <a:xfrm>
            <a:off x="934004" y="4493261"/>
            <a:ext cx="5298183" cy="4260850"/>
          </a:xfrm>
          <a:prstGeom prst="rect">
            <a:avLst/>
          </a:prstGeom>
          <a:noFill/>
          <a:ln w="12700">
            <a:miter lim="800000"/>
            <a:headEnd type="none" w="sm" len="sm"/>
            <a:tailEnd type="none" w="sm" len="sm"/>
          </a:ln>
        </p:spPr>
        <p:txBody>
          <a:bodyPr lIns="93906" tIns="46953" rIns="93906" bIns="46953"/>
          <a:lstStyle/>
          <a:p>
            <a:endParaRPr lang="en-US" dirty="0"/>
          </a:p>
        </p:txBody>
      </p:sp>
    </p:spTree>
    <p:extLst>
      <p:ext uri="{BB962C8B-B14F-4D97-AF65-F5344CB8AC3E}">
        <p14:creationId xmlns:p14="http://schemas.microsoft.com/office/powerpoint/2010/main" val="1161994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208088" y="696913"/>
            <a:ext cx="4751387" cy="3563937"/>
          </a:xfrm>
          <a:prstGeom prst="rect">
            <a:avLst/>
          </a:prstGeom>
          <a:noFill/>
          <a:ln>
            <a:solidFill>
              <a:srgbClr val="000000"/>
            </a:solidFill>
            <a:miter lim="800000"/>
            <a:headEnd/>
            <a:tailEnd/>
          </a:ln>
        </p:spPr>
      </p:sp>
      <p:sp>
        <p:nvSpPr>
          <p:cNvPr id="74755" name="Rectangle 3"/>
          <p:cNvSpPr>
            <a:spLocks noGrp="1" noChangeArrowheads="1"/>
          </p:cNvSpPr>
          <p:nvPr>
            <p:ph type="body" idx="1"/>
          </p:nvPr>
        </p:nvSpPr>
        <p:spPr bwMode="auto">
          <a:xfrm>
            <a:off x="934004" y="4493261"/>
            <a:ext cx="5298183" cy="4260850"/>
          </a:xfrm>
          <a:prstGeom prst="rect">
            <a:avLst/>
          </a:prstGeom>
          <a:noFill/>
          <a:ln w="12700">
            <a:miter lim="800000"/>
            <a:headEnd type="none" w="sm" len="sm"/>
            <a:tailEnd type="none" w="sm" len="sm"/>
          </a:ln>
        </p:spPr>
        <p:txBody>
          <a:bodyPr lIns="93906" tIns="46953" rIns="93906" bIns="46953"/>
          <a:lstStyle/>
          <a:p>
            <a:endParaRPr lang="en-US" dirty="0"/>
          </a:p>
        </p:txBody>
      </p:sp>
    </p:spTree>
    <p:extLst>
      <p:ext uri="{BB962C8B-B14F-4D97-AF65-F5344CB8AC3E}">
        <p14:creationId xmlns:p14="http://schemas.microsoft.com/office/powerpoint/2010/main" val="1494043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208088" y="696913"/>
            <a:ext cx="4751387" cy="3563937"/>
          </a:xfrm>
          <a:prstGeom prst="rect">
            <a:avLst/>
          </a:prstGeom>
          <a:noFill/>
          <a:ln>
            <a:solidFill>
              <a:srgbClr val="000000"/>
            </a:solidFill>
            <a:miter lim="800000"/>
            <a:headEnd/>
            <a:tailEnd/>
          </a:ln>
        </p:spPr>
      </p:sp>
      <p:sp>
        <p:nvSpPr>
          <p:cNvPr id="74755" name="Rectangle 3"/>
          <p:cNvSpPr>
            <a:spLocks noGrp="1" noChangeArrowheads="1"/>
          </p:cNvSpPr>
          <p:nvPr>
            <p:ph type="body" idx="1"/>
          </p:nvPr>
        </p:nvSpPr>
        <p:spPr bwMode="auto">
          <a:xfrm>
            <a:off x="934004" y="4493261"/>
            <a:ext cx="5298183" cy="4260850"/>
          </a:xfrm>
          <a:prstGeom prst="rect">
            <a:avLst/>
          </a:prstGeom>
          <a:noFill/>
          <a:ln w="12700">
            <a:miter lim="800000"/>
            <a:headEnd type="none" w="sm" len="sm"/>
            <a:tailEnd type="none" w="sm" len="sm"/>
          </a:ln>
        </p:spPr>
        <p:txBody>
          <a:bodyPr lIns="93906" tIns="46953" rIns="93906" bIns="46953"/>
          <a:lstStyle/>
          <a:p>
            <a:endParaRPr lang="en-US" dirty="0"/>
          </a:p>
        </p:txBody>
      </p:sp>
    </p:spTree>
    <p:extLst>
      <p:ext uri="{BB962C8B-B14F-4D97-AF65-F5344CB8AC3E}">
        <p14:creationId xmlns:p14="http://schemas.microsoft.com/office/powerpoint/2010/main" val="1044508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208088" y="696913"/>
            <a:ext cx="4751387" cy="3563937"/>
          </a:xfrm>
          <a:prstGeom prst="rect">
            <a:avLst/>
          </a:prstGeom>
          <a:noFill/>
          <a:ln>
            <a:solidFill>
              <a:srgbClr val="000000"/>
            </a:solidFill>
            <a:miter lim="800000"/>
            <a:headEnd/>
            <a:tailEnd/>
          </a:ln>
        </p:spPr>
      </p:sp>
      <p:sp>
        <p:nvSpPr>
          <p:cNvPr id="74755" name="Rectangle 3"/>
          <p:cNvSpPr>
            <a:spLocks noGrp="1" noChangeArrowheads="1"/>
          </p:cNvSpPr>
          <p:nvPr>
            <p:ph type="body" idx="1"/>
          </p:nvPr>
        </p:nvSpPr>
        <p:spPr bwMode="auto">
          <a:xfrm>
            <a:off x="934004" y="4493261"/>
            <a:ext cx="5298183" cy="4260850"/>
          </a:xfrm>
          <a:prstGeom prst="rect">
            <a:avLst/>
          </a:prstGeom>
          <a:noFill/>
          <a:ln w="12700">
            <a:miter lim="800000"/>
            <a:headEnd type="none" w="sm" len="sm"/>
            <a:tailEnd type="none" w="sm" len="sm"/>
          </a:ln>
        </p:spPr>
        <p:txBody>
          <a:bodyPr lIns="93906" tIns="46953" rIns="93906" bIns="46953"/>
          <a:lstStyle/>
          <a:p>
            <a:endParaRPr lang="en-US" dirty="0"/>
          </a:p>
        </p:txBody>
      </p:sp>
    </p:spTree>
    <p:extLst>
      <p:ext uri="{BB962C8B-B14F-4D97-AF65-F5344CB8AC3E}">
        <p14:creationId xmlns:p14="http://schemas.microsoft.com/office/powerpoint/2010/main" val="35140856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32952" y="3104939"/>
            <a:ext cx="6858000" cy="1768249"/>
          </a:xfrm>
        </p:spPr>
        <p:txBody>
          <a:bodyPr anchor="b">
            <a:normAutofit/>
          </a:bodyPr>
          <a:lstStyle>
            <a:lvl1pPr algn="ctr">
              <a:defRPr sz="5400"/>
            </a:lvl1pPr>
          </a:lstStyle>
          <a:p>
            <a:r>
              <a:rPr lang="en-US" dirty="0"/>
              <a:t>Click to edit Master </a:t>
            </a:r>
            <a:br>
              <a:rPr lang="en-US" dirty="0"/>
            </a:br>
            <a:r>
              <a:rPr lang="en-US" dirty="0"/>
              <a:t>title style</a:t>
            </a:r>
          </a:p>
        </p:txBody>
      </p:sp>
      <p:sp>
        <p:nvSpPr>
          <p:cNvPr id="4" name="Subtitle 2"/>
          <p:cNvSpPr>
            <a:spLocks noGrp="1"/>
          </p:cNvSpPr>
          <p:nvPr>
            <p:ph type="subTitle" idx="1"/>
          </p:nvPr>
        </p:nvSpPr>
        <p:spPr>
          <a:xfrm>
            <a:off x="1143000" y="4938469"/>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3" name="Picture 2"/>
          <p:cNvPicPr>
            <a:picLocks noChangeAspect="1"/>
          </p:cNvPicPr>
          <p:nvPr userDrawn="1"/>
        </p:nvPicPr>
        <p:blipFill>
          <a:blip r:embed="rId2"/>
          <a:stretch>
            <a:fillRect/>
          </a:stretch>
        </p:blipFill>
        <p:spPr>
          <a:xfrm>
            <a:off x="8001000" y="5943600"/>
            <a:ext cx="786452" cy="737680"/>
          </a:xfrm>
          <a:prstGeom prst="rect">
            <a:avLst/>
          </a:prstGeom>
        </p:spPr>
      </p:pic>
    </p:spTree>
    <p:extLst>
      <p:ext uri="{BB962C8B-B14F-4D97-AF65-F5344CB8AC3E}">
        <p14:creationId xmlns:p14="http://schemas.microsoft.com/office/powerpoint/2010/main" val="63691698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5778522"/>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32952" y="3104939"/>
            <a:ext cx="6858000" cy="1768249"/>
          </a:xfrm>
        </p:spPr>
        <p:txBody>
          <a:bodyPr anchor="b">
            <a:normAutofit/>
          </a:bodyPr>
          <a:lstStyle>
            <a:lvl1pPr algn="ctr">
              <a:defRPr sz="5400"/>
            </a:lvl1pPr>
          </a:lstStyle>
          <a:p>
            <a:r>
              <a:rPr lang="en-US" dirty="0"/>
              <a:t>Click to edit Master </a:t>
            </a:r>
            <a:br>
              <a:rPr lang="en-US" dirty="0"/>
            </a:br>
            <a:r>
              <a:rPr lang="en-US" dirty="0"/>
              <a:t>title style</a:t>
            </a:r>
          </a:p>
        </p:txBody>
      </p:sp>
      <p:sp>
        <p:nvSpPr>
          <p:cNvPr id="4" name="Subtitle 2"/>
          <p:cNvSpPr>
            <a:spLocks noGrp="1"/>
          </p:cNvSpPr>
          <p:nvPr>
            <p:ph type="subTitle" idx="1"/>
          </p:nvPr>
        </p:nvSpPr>
        <p:spPr>
          <a:xfrm>
            <a:off x="1143000" y="4938469"/>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64159142"/>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32952" y="3104939"/>
            <a:ext cx="6858000" cy="1768249"/>
          </a:xfrm>
        </p:spPr>
        <p:txBody>
          <a:bodyPr anchor="b">
            <a:normAutofit/>
          </a:bodyPr>
          <a:lstStyle>
            <a:lvl1pPr algn="ctr">
              <a:defRPr sz="5400"/>
            </a:lvl1pPr>
          </a:lstStyle>
          <a:p>
            <a:r>
              <a:rPr lang="en-US" dirty="0"/>
              <a:t>Click to edit Master </a:t>
            </a:r>
            <a:br>
              <a:rPr lang="en-US" dirty="0"/>
            </a:br>
            <a:r>
              <a:rPr lang="en-US" dirty="0"/>
              <a:t>title style</a:t>
            </a:r>
          </a:p>
        </p:txBody>
      </p:sp>
      <p:sp>
        <p:nvSpPr>
          <p:cNvPr id="4" name="Subtitle 2"/>
          <p:cNvSpPr>
            <a:spLocks noGrp="1"/>
          </p:cNvSpPr>
          <p:nvPr>
            <p:ph type="subTitle" idx="1"/>
          </p:nvPr>
        </p:nvSpPr>
        <p:spPr>
          <a:xfrm>
            <a:off x="1143000" y="4938469"/>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763429814"/>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4.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6" name="Slide Number Placeholder 5"/>
          <p:cNvSpPr>
            <a:spLocks noGrp="1"/>
          </p:cNvSpPr>
          <p:nvPr>
            <p:ph type="sldNum" sz="quarter" idx="4"/>
          </p:nvPr>
        </p:nvSpPr>
        <p:spPr>
          <a:xfrm>
            <a:off x="3543300" y="6311487"/>
            <a:ext cx="2057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81D0A830-3E42-450F-9215-7934DA3DC897}" type="slidenum">
              <a:rPr lang="en-US" smtClean="0"/>
              <a:pPr/>
              <a:t>‹#›</a:t>
            </a:fld>
            <a:endParaRPr lang="en-US" dirty="0"/>
          </a:p>
        </p:txBody>
      </p:sp>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t="28401" b="21789"/>
          <a:stretch/>
        </p:blipFill>
        <p:spPr>
          <a:xfrm>
            <a:off x="0" y="0"/>
            <a:ext cx="9144000" cy="3021496"/>
          </a:xfrm>
          <a:prstGeom prst="rect">
            <a:avLst/>
          </a:prstGeom>
        </p:spPr>
      </p:pic>
      <p:pic>
        <p:nvPicPr>
          <p:cNvPr id="9" name="Picture 3"/>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40743" y="6402619"/>
            <a:ext cx="1371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8309032"/>
      </p:ext>
    </p:extLst>
  </p:cSld>
  <p:clrMap bg1="lt1" tx1="dk1" bg2="lt2" tx2="dk2" accent1="accent1" accent2="accent2" accent3="accent3" accent4="accent4" accent5="accent5" accent6="accent6" hlink="hlink" folHlink="folHlink"/>
  <p:sldLayoutIdLst>
    <p:sldLayoutId id="2147483700" r:id="rId1"/>
  </p:sldLayoutIdLst>
  <p:transition spd="med">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98438"/>
            <a:ext cx="82296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104775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Line 13"/>
          <p:cNvSpPr>
            <a:spLocks noChangeShapeType="1"/>
          </p:cNvSpPr>
          <p:nvPr/>
        </p:nvSpPr>
        <p:spPr bwMode="auto">
          <a:xfrm>
            <a:off x="538163" y="962025"/>
            <a:ext cx="8047037" cy="0"/>
          </a:xfrm>
          <a:prstGeom prst="line">
            <a:avLst/>
          </a:prstGeom>
          <a:noFill/>
          <a:ln w="25400">
            <a:solidFill>
              <a:srgbClr val="E31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10" name="Title 1"/>
          <p:cNvSpPr txBox="1">
            <a:spLocks/>
          </p:cNvSpPr>
          <p:nvPr userDrawn="1"/>
        </p:nvSpPr>
        <p:spPr>
          <a:xfrm>
            <a:off x="3049067" y="6320828"/>
            <a:ext cx="4851281" cy="406746"/>
          </a:xfrm>
          <a:prstGeom prst="rect">
            <a:avLst/>
          </a:prstGeom>
        </p:spPr>
        <p:txBody>
          <a:bodyPr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endParaRPr lang="en-US" sz="1000" kern="1200" baseline="0" dirty="0">
              <a:solidFill>
                <a:prstClr val="black"/>
              </a:solidFill>
              <a:latin typeface="Arial Narrow" panose="020B0606020202030204" pitchFamily="34" charset="0"/>
              <a:ea typeface="+mj-ea"/>
              <a:cs typeface="+mj-cs"/>
            </a:endParaRPr>
          </a:p>
        </p:txBody>
      </p:sp>
      <p:pic>
        <p:nvPicPr>
          <p:cNvPr id="3" name="Picture 2"/>
          <p:cNvPicPr>
            <a:picLocks noChangeAspect="1"/>
          </p:cNvPicPr>
          <p:nvPr userDrawn="1"/>
        </p:nvPicPr>
        <p:blipFill>
          <a:blip r:embed="rId3"/>
          <a:stretch>
            <a:fillRect/>
          </a:stretch>
        </p:blipFill>
        <p:spPr>
          <a:xfrm>
            <a:off x="8001000" y="5943600"/>
            <a:ext cx="786452" cy="737680"/>
          </a:xfrm>
          <a:prstGeom prst="rect">
            <a:avLst/>
          </a:prstGeom>
        </p:spPr>
      </p:pic>
    </p:spTree>
    <p:extLst>
      <p:ext uri="{BB962C8B-B14F-4D97-AF65-F5344CB8AC3E}">
        <p14:creationId xmlns:p14="http://schemas.microsoft.com/office/powerpoint/2010/main" val="1055374573"/>
      </p:ext>
    </p:extLst>
  </p:cSld>
  <p:clrMap bg1="lt1" tx1="dk1" bg2="lt2" tx2="dk2" accent1="accent1" accent2="accent2" accent3="accent3" accent4="accent4" accent5="accent5" accent6="accent6" hlink="hlink" folHlink="folHlink"/>
  <p:sldLayoutIdLst>
    <p:sldLayoutId id="2147483723" r:id="rId1"/>
  </p:sldLayoutIdLst>
  <p:transition spd="med">
    <p:fade/>
  </p:transition>
  <p:txStyles>
    <p:titleStyle>
      <a:lvl1pPr algn="l" rtl="0" eaLnBrk="1" fontAlgn="base" hangingPunct="1">
        <a:spcBef>
          <a:spcPct val="0"/>
        </a:spcBef>
        <a:spcAft>
          <a:spcPct val="0"/>
        </a:spcAft>
        <a:defRPr sz="3600">
          <a:solidFill>
            <a:srgbClr val="5B6770"/>
          </a:solidFill>
          <a:latin typeface="Calibri Light" panose="020F0302020204030204" pitchFamily="34" charset="0"/>
          <a:ea typeface="+mj-ea"/>
          <a:cs typeface="+mj-cs"/>
        </a:defRPr>
      </a:lvl1pPr>
      <a:lvl2pPr algn="l" rtl="0" eaLnBrk="1" fontAlgn="base" hangingPunct="1">
        <a:spcBef>
          <a:spcPct val="0"/>
        </a:spcBef>
        <a:spcAft>
          <a:spcPct val="0"/>
        </a:spcAft>
        <a:defRPr sz="2400">
          <a:solidFill>
            <a:srgbClr val="5B6770"/>
          </a:solidFill>
          <a:latin typeface="Arial" charset="0"/>
        </a:defRPr>
      </a:lvl2pPr>
      <a:lvl3pPr algn="l" rtl="0" eaLnBrk="1" fontAlgn="base" hangingPunct="1">
        <a:spcBef>
          <a:spcPct val="0"/>
        </a:spcBef>
        <a:spcAft>
          <a:spcPct val="0"/>
        </a:spcAft>
        <a:defRPr sz="2400">
          <a:solidFill>
            <a:srgbClr val="5B6770"/>
          </a:solidFill>
          <a:latin typeface="Arial" charset="0"/>
        </a:defRPr>
      </a:lvl3pPr>
      <a:lvl4pPr algn="l" rtl="0" eaLnBrk="1" fontAlgn="base" hangingPunct="1">
        <a:spcBef>
          <a:spcPct val="0"/>
        </a:spcBef>
        <a:spcAft>
          <a:spcPct val="0"/>
        </a:spcAft>
        <a:defRPr sz="2400">
          <a:solidFill>
            <a:srgbClr val="5B6770"/>
          </a:solidFill>
          <a:latin typeface="Arial" charset="0"/>
        </a:defRPr>
      </a:lvl4pPr>
      <a:lvl5pPr algn="l" rtl="0" eaLnBrk="1" fontAlgn="base" hangingPunct="1">
        <a:spcBef>
          <a:spcPct val="0"/>
        </a:spcBef>
        <a:spcAft>
          <a:spcPct val="0"/>
        </a:spcAft>
        <a:defRPr sz="2400">
          <a:solidFill>
            <a:srgbClr val="5B6770"/>
          </a:solidFill>
          <a:latin typeface="Arial" charset="0"/>
        </a:defRPr>
      </a:lvl5pPr>
      <a:lvl6pPr marL="457200" algn="l" rtl="0" eaLnBrk="1" fontAlgn="base" hangingPunct="1">
        <a:spcBef>
          <a:spcPct val="0"/>
        </a:spcBef>
        <a:spcAft>
          <a:spcPct val="0"/>
        </a:spcAft>
        <a:defRPr sz="2400">
          <a:solidFill>
            <a:srgbClr val="5B6770"/>
          </a:solidFill>
          <a:latin typeface="Arial" charset="0"/>
        </a:defRPr>
      </a:lvl6pPr>
      <a:lvl7pPr marL="914400" algn="l" rtl="0" eaLnBrk="1" fontAlgn="base" hangingPunct="1">
        <a:spcBef>
          <a:spcPct val="0"/>
        </a:spcBef>
        <a:spcAft>
          <a:spcPct val="0"/>
        </a:spcAft>
        <a:defRPr sz="2400">
          <a:solidFill>
            <a:srgbClr val="5B6770"/>
          </a:solidFill>
          <a:latin typeface="Arial" charset="0"/>
        </a:defRPr>
      </a:lvl7pPr>
      <a:lvl8pPr marL="1371600" algn="l" rtl="0" eaLnBrk="1" fontAlgn="base" hangingPunct="1">
        <a:spcBef>
          <a:spcPct val="0"/>
        </a:spcBef>
        <a:spcAft>
          <a:spcPct val="0"/>
        </a:spcAft>
        <a:defRPr sz="2400">
          <a:solidFill>
            <a:srgbClr val="5B6770"/>
          </a:solidFill>
          <a:latin typeface="Arial" charset="0"/>
        </a:defRPr>
      </a:lvl8pPr>
      <a:lvl9pPr marL="1828800" algn="l" rtl="0" eaLnBrk="1" fontAlgn="base" hangingPunct="1">
        <a:spcBef>
          <a:spcPct val="0"/>
        </a:spcBef>
        <a:spcAft>
          <a:spcPct val="0"/>
        </a:spcAft>
        <a:defRPr sz="2400">
          <a:solidFill>
            <a:srgbClr val="5B6770"/>
          </a:solidFill>
          <a:latin typeface="Arial" charset="0"/>
        </a:defRPr>
      </a:lvl9pPr>
    </p:titleStyle>
    <p:bodyStyle>
      <a:lvl1pPr marL="171450" indent="-17145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ea typeface="+mn-ea"/>
          <a:cs typeface="+mn-cs"/>
        </a:defRPr>
      </a:lvl1pPr>
      <a:lvl2pPr marL="51435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2pPr>
      <a:lvl3pPr marL="800100" indent="-17145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3pPr>
      <a:lvl4pPr marL="114300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4pPr>
      <a:lvl5pPr marL="148590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5pPr>
      <a:lvl6pPr marL="1943100" indent="-228600" algn="l" rtl="0" eaLnBrk="1" fontAlgn="base" hangingPunct="1">
        <a:spcBef>
          <a:spcPct val="20000"/>
        </a:spcBef>
        <a:spcAft>
          <a:spcPct val="0"/>
        </a:spcAft>
        <a:buChar char="»"/>
        <a:defRPr>
          <a:solidFill>
            <a:schemeClr val="tx1"/>
          </a:solidFill>
          <a:latin typeface="+mn-lt"/>
        </a:defRPr>
      </a:lvl6pPr>
      <a:lvl7pPr marL="2400300" indent="-228600" algn="l" rtl="0" eaLnBrk="1" fontAlgn="base" hangingPunct="1">
        <a:spcBef>
          <a:spcPct val="20000"/>
        </a:spcBef>
        <a:spcAft>
          <a:spcPct val="0"/>
        </a:spcAft>
        <a:buChar char="»"/>
        <a:defRPr>
          <a:solidFill>
            <a:schemeClr val="tx1"/>
          </a:solidFill>
          <a:latin typeface="+mn-lt"/>
        </a:defRPr>
      </a:lvl7pPr>
      <a:lvl8pPr marL="2857500" indent="-228600" algn="l" rtl="0" eaLnBrk="1" fontAlgn="base" hangingPunct="1">
        <a:spcBef>
          <a:spcPct val="20000"/>
        </a:spcBef>
        <a:spcAft>
          <a:spcPct val="0"/>
        </a:spcAft>
        <a:buChar char="»"/>
        <a:defRPr>
          <a:solidFill>
            <a:schemeClr val="tx1"/>
          </a:solidFill>
          <a:latin typeface="+mn-lt"/>
        </a:defRPr>
      </a:lvl8pPr>
      <a:lvl9pPr marL="33147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6" name="Slide Number Placeholder 5"/>
          <p:cNvSpPr>
            <a:spLocks noGrp="1"/>
          </p:cNvSpPr>
          <p:nvPr>
            <p:ph type="sldNum" sz="quarter" idx="4"/>
          </p:nvPr>
        </p:nvSpPr>
        <p:spPr>
          <a:xfrm>
            <a:off x="3543300" y="6311487"/>
            <a:ext cx="2057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81D0A830-3E42-450F-9215-7934DA3DC897}"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t="28401" b="21789"/>
          <a:stretch/>
        </p:blipFill>
        <p:spPr>
          <a:xfrm>
            <a:off x="0" y="0"/>
            <a:ext cx="9144000" cy="3021496"/>
          </a:xfrm>
          <a:prstGeom prst="rect">
            <a:avLst/>
          </a:prstGeom>
        </p:spPr>
      </p:pic>
      <p:pic>
        <p:nvPicPr>
          <p:cNvPr id="9" name="Picture 3"/>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65138" y="6410325"/>
            <a:ext cx="1371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001000" y="5943600"/>
            <a:ext cx="785328" cy="738161"/>
          </a:xfrm>
          <a:prstGeom prst="rect">
            <a:avLst/>
          </a:prstGeom>
        </p:spPr>
      </p:pic>
    </p:spTree>
    <p:extLst>
      <p:ext uri="{BB962C8B-B14F-4D97-AF65-F5344CB8AC3E}">
        <p14:creationId xmlns:p14="http://schemas.microsoft.com/office/powerpoint/2010/main" val="1024359459"/>
      </p:ext>
    </p:extLst>
  </p:cSld>
  <p:clrMap bg1="lt1" tx1="dk1" bg2="lt2" tx2="dk2" accent1="accent1" accent2="accent2" accent3="accent3" accent4="accent4" accent5="accent5" accent6="accent6" hlink="hlink" folHlink="folHlink"/>
  <p:sldLayoutIdLst>
    <p:sldLayoutId id="2147483725" r:id="rId1"/>
  </p:sldLayoutIdLst>
  <p:transition spd="med">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6" name="Slide Number Placeholder 5"/>
          <p:cNvSpPr>
            <a:spLocks noGrp="1"/>
          </p:cNvSpPr>
          <p:nvPr>
            <p:ph type="sldNum" sz="quarter" idx="4"/>
          </p:nvPr>
        </p:nvSpPr>
        <p:spPr>
          <a:xfrm>
            <a:off x="3543300" y="6311487"/>
            <a:ext cx="2057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81D0A830-3E42-450F-9215-7934DA3DC897}"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t="28401" b="21789"/>
          <a:stretch/>
        </p:blipFill>
        <p:spPr>
          <a:xfrm>
            <a:off x="0" y="0"/>
            <a:ext cx="9144000" cy="3021496"/>
          </a:xfrm>
          <a:prstGeom prst="rect">
            <a:avLst/>
          </a:prstGeom>
        </p:spPr>
      </p:pic>
      <p:pic>
        <p:nvPicPr>
          <p:cNvPr id="9" name="Picture 3"/>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65138" y="6410325"/>
            <a:ext cx="1371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22686" y="6041244"/>
            <a:ext cx="785328" cy="738161"/>
          </a:xfrm>
          <a:prstGeom prst="rect">
            <a:avLst/>
          </a:prstGeom>
        </p:spPr>
      </p:pic>
    </p:spTree>
    <p:extLst>
      <p:ext uri="{BB962C8B-B14F-4D97-AF65-F5344CB8AC3E}">
        <p14:creationId xmlns:p14="http://schemas.microsoft.com/office/powerpoint/2010/main" val="3492041652"/>
      </p:ext>
    </p:extLst>
  </p:cSld>
  <p:clrMap bg1="lt1" tx1="dk1" bg2="lt2" tx2="dk2" accent1="accent1" accent2="accent2" accent3="accent3" accent4="accent4" accent5="accent5" accent6="accent6" hlink="hlink" folHlink="folHlink"/>
  <p:sldLayoutIdLst>
    <p:sldLayoutId id="2147483727" r:id="rId1"/>
  </p:sldLayoutIdLst>
  <p:transition spd="med">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law.cornell.edu/wex/indemnif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2D997-CA48-47C1-AF46-4FA32AE41149}"/>
              </a:ext>
            </a:extLst>
          </p:cNvPr>
          <p:cNvSpPr>
            <a:spLocks noGrp="1"/>
          </p:cNvSpPr>
          <p:nvPr>
            <p:ph type="ctrTitle"/>
          </p:nvPr>
        </p:nvSpPr>
        <p:spPr>
          <a:xfrm>
            <a:off x="1132952" y="3429000"/>
            <a:ext cx="6858000" cy="1444188"/>
          </a:xfrm>
        </p:spPr>
        <p:txBody>
          <a:bodyPr>
            <a:normAutofit fontScale="90000"/>
          </a:bodyPr>
          <a:lstStyle/>
          <a:p>
            <a:r>
              <a:rPr lang="en-US" sz="3100" b="1" dirty="0">
                <a:solidFill>
                  <a:srgbClr val="FF0000"/>
                </a:solidFill>
                <a:latin typeface="Arial" panose="020B0604020202020204" pitchFamily="34" charset="0"/>
                <a:ea typeface="Times New Roman" panose="02020603050405020304" pitchFamily="18" charset="0"/>
                <a:cs typeface="Arial" panose="020B0604020202020204" pitchFamily="34" charset="0"/>
              </a:rPr>
              <a:t>April 2022 Professional Underwriters, Inc. Seminar for Design Professionals</a:t>
            </a:r>
            <a:br>
              <a:rPr lang="en-US"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br>
            <a:br>
              <a:rPr lang="en-US"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937DFBC5-D19A-4AB2-9ACD-6CC449749663}"/>
              </a:ext>
            </a:extLst>
          </p:cNvPr>
          <p:cNvSpPr>
            <a:spLocks noGrp="1"/>
          </p:cNvSpPr>
          <p:nvPr>
            <p:ph type="subTitle" idx="1"/>
          </p:nvPr>
        </p:nvSpPr>
        <p:spPr>
          <a:xfrm>
            <a:off x="1143000" y="4825983"/>
            <a:ext cx="6858000" cy="833137"/>
          </a:xfrm>
        </p:spPr>
        <p:txBody>
          <a:bodyPr/>
          <a:lstStyle/>
          <a:p>
            <a:pPr lvl="0" algn="r">
              <a:lnSpc>
                <a:spcPct val="100000"/>
              </a:lnSpc>
              <a:spcBef>
                <a:spcPts val="0"/>
              </a:spcBef>
            </a:pPr>
            <a:endParaRPr lang="en-US" sz="1800" b="1" dirty="0">
              <a:solidFill>
                <a:prstClr val="black"/>
              </a:solidFill>
            </a:endParaRPr>
          </a:p>
          <a:p>
            <a:pPr lvl="0" algn="r">
              <a:lnSpc>
                <a:spcPct val="100000"/>
              </a:lnSpc>
              <a:spcBef>
                <a:spcPts val="0"/>
              </a:spcBef>
            </a:pPr>
            <a:r>
              <a:rPr lang="en-US" sz="1800" b="1" dirty="0">
                <a:solidFill>
                  <a:prstClr val="black"/>
                </a:solidFill>
              </a:rPr>
              <a:t>Michael D. Simmons</a:t>
            </a:r>
          </a:p>
          <a:p>
            <a:pPr lvl="0" algn="r">
              <a:lnSpc>
                <a:spcPct val="100000"/>
              </a:lnSpc>
              <a:spcBef>
                <a:spcPts val="0"/>
              </a:spcBef>
            </a:pPr>
            <a:r>
              <a:rPr lang="en-US" sz="1800" dirty="0"/>
              <a:t>Claim Counsel </a:t>
            </a:r>
            <a:r>
              <a:rPr lang="en-US" sz="1800" dirty="0">
                <a:solidFill>
                  <a:srgbClr val="FF0000"/>
                </a:solidFill>
              </a:rPr>
              <a:t>I</a:t>
            </a:r>
            <a:r>
              <a:rPr lang="en-US" sz="1800" dirty="0"/>
              <a:t> Bond &amp; Specialty Insurance </a:t>
            </a:r>
            <a:r>
              <a:rPr lang="en-US" sz="1800" dirty="0">
                <a:solidFill>
                  <a:srgbClr val="FF0000"/>
                </a:solidFill>
              </a:rPr>
              <a:t>I</a:t>
            </a:r>
            <a:r>
              <a:rPr lang="en-US" sz="1800" dirty="0"/>
              <a:t> Design Professionals</a:t>
            </a:r>
          </a:p>
          <a:p>
            <a:endParaRPr lang="en-US" dirty="0"/>
          </a:p>
        </p:txBody>
      </p:sp>
    </p:spTree>
    <p:extLst>
      <p:ext uri="{BB962C8B-B14F-4D97-AF65-F5344CB8AC3E}">
        <p14:creationId xmlns:p14="http://schemas.microsoft.com/office/powerpoint/2010/main" val="3881497210"/>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6"/>
          <p:cNvSpPr>
            <a:spLocks noGrp="1" noChangeArrowheads="1"/>
          </p:cNvSpPr>
          <p:nvPr>
            <p:ph type="title"/>
          </p:nvPr>
        </p:nvSpPr>
        <p:spPr>
          <a:xfrm>
            <a:off x="457200" y="198438"/>
            <a:ext cx="8229600" cy="742950"/>
          </a:xfrm>
        </p:spPr>
        <p:txBody>
          <a:bodyPr/>
          <a:lstStyle/>
          <a:p>
            <a:r>
              <a:rPr lang="en-US" b="1" dirty="0">
                <a:solidFill>
                  <a:schemeClr val="tx1"/>
                </a:solidFill>
                <a:latin typeface="Calibri" panose="020F0502020204030204" pitchFamily="34" charset="0"/>
                <a:cs typeface="Calibri" panose="020F0502020204030204" pitchFamily="34" charset="0"/>
              </a:rPr>
              <a:t> Additional Named Insured</a:t>
            </a:r>
            <a:endParaRPr lang="en-US" altLang="en-US" b="1" dirty="0">
              <a:solidFill>
                <a:schemeClr val="tx1"/>
              </a:solidFill>
              <a:latin typeface="Arial Narrow" panose="020B0606020202030204" pitchFamily="34" charset="0"/>
            </a:endParaRPr>
          </a:p>
        </p:txBody>
      </p:sp>
      <p:sp>
        <p:nvSpPr>
          <p:cNvPr id="10" name="Rectangle 3"/>
          <p:cNvSpPr txBox="1">
            <a:spLocks noChangeArrowheads="1"/>
          </p:cNvSpPr>
          <p:nvPr/>
        </p:nvSpPr>
        <p:spPr bwMode="auto">
          <a:xfrm>
            <a:off x="457200" y="1289518"/>
            <a:ext cx="8394031"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171450" indent="-171450" algn="l" rtl="0" eaLnBrk="1" fontAlgn="base" hangingPunct="1">
              <a:spcBef>
                <a:spcPct val="20000"/>
              </a:spcBef>
              <a:spcAft>
                <a:spcPct val="0"/>
              </a:spcAft>
              <a:buChar char="•"/>
              <a:defRPr sz="4000">
                <a:solidFill>
                  <a:schemeClr val="bg1"/>
                </a:solidFill>
                <a:latin typeface="Arial Narrow" panose="020B0606020202030204" pitchFamily="34" charset="0"/>
                <a:ea typeface="+mn-ea"/>
                <a:cs typeface="+mn-cs"/>
              </a:defRPr>
            </a:lvl1pPr>
            <a:lvl2pPr marL="514350" indent="-228600" algn="l" rtl="0" eaLnBrk="1" fontAlgn="base" hangingPunct="1">
              <a:spcBef>
                <a:spcPct val="20000"/>
              </a:spcBef>
              <a:spcAft>
                <a:spcPct val="0"/>
              </a:spcAft>
              <a:buChar char="–"/>
              <a:defRPr sz="3600">
                <a:solidFill>
                  <a:schemeClr val="bg1"/>
                </a:solidFill>
                <a:latin typeface="Arial Narrow" panose="020B0606020202030204" pitchFamily="34" charset="0"/>
              </a:defRPr>
            </a:lvl2pPr>
            <a:lvl3pPr marL="800100" indent="-171450" algn="l" rtl="0" eaLnBrk="1" fontAlgn="base" hangingPunct="1">
              <a:spcBef>
                <a:spcPct val="20000"/>
              </a:spcBef>
              <a:spcAft>
                <a:spcPct val="0"/>
              </a:spcAft>
              <a:buChar char="•"/>
              <a:defRPr sz="3600">
                <a:solidFill>
                  <a:schemeClr val="bg1"/>
                </a:solidFill>
                <a:latin typeface="Arial Narrow" panose="020B0606020202030204" pitchFamily="34" charset="0"/>
              </a:defRPr>
            </a:lvl3pPr>
            <a:lvl4pPr marL="1143000" indent="-228600" algn="l" rtl="0" eaLnBrk="1" fontAlgn="base" hangingPunct="1">
              <a:spcBef>
                <a:spcPct val="20000"/>
              </a:spcBef>
              <a:spcAft>
                <a:spcPct val="0"/>
              </a:spcAft>
              <a:buChar char="–"/>
              <a:defRPr sz="3600">
                <a:solidFill>
                  <a:schemeClr val="bg1"/>
                </a:solidFill>
                <a:latin typeface="Arial Narrow" panose="020B0606020202030204" pitchFamily="34" charset="0"/>
              </a:defRPr>
            </a:lvl4pPr>
            <a:lvl5pPr marL="1485900" indent="-228600" algn="l" rtl="0" eaLnBrk="1" fontAlgn="base" hangingPunct="1">
              <a:spcBef>
                <a:spcPct val="20000"/>
              </a:spcBef>
              <a:spcAft>
                <a:spcPct val="0"/>
              </a:spcAft>
              <a:buChar char="»"/>
              <a:defRPr sz="3600">
                <a:solidFill>
                  <a:schemeClr val="bg1"/>
                </a:solidFill>
                <a:latin typeface="Arial Narrow" panose="020B0606020202030204" pitchFamily="34" charset="0"/>
              </a:defRPr>
            </a:lvl5pPr>
            <a:lvl6pPr marL="1943100" indent="-228600" algn="l" rtl="0" eaLnBrk="1" fontAlgn="base" hangingPunct="1">
              <a:spcBef>
                <a:spcPct val="20000"/>
              </a:spcBef>
              <a:spcAft>
                <a:spcPct val="0"/>
              </a:spcAft>
              <a:buChar char="»"/>
              <a:defRPr>
                <a:solidFill>
                  <a:schemeClr val="tx1"/>
                </a:solidFill>
                <a:latin typeface="+mn-lt"/>
              </a:defRPr>
            </a:lvl6pPr>
            <a:lvl7pPr marL="2400300" indent="-228600" algn="l" rtl="0" eaLnBrk="1" fontAlgn="base" hangingPunct="1">
              <a:spcBef>
                <a:spcPct val="20000"/>
              </a:spcBef>
              <a:spcAft>
                <a:spcPct val="0"/>
              </a:spcAft>
              <a:buChar char="»"/>
              <a:defRPr>
                <a:solidFill>
                  <a:schemeClr val="tx1"/>
                </a:solidFill>
                <a:latin typeface="+mn-lt"/>
              </a:defRPr>
            </a:lvl7pPr>
            <a:lvl8pPr marL="2857500" indent="-228600" algn="l" rtl="0" eaLnBrk="1" fontAlgn="base" hangingPunct="1">
              <a:spcBef>
                <a:spcPct val="20000"/>
              </a:spcBef>
              <a:spcAft>
                <a:spcPct val="0"/>
              </a:spcAft>
              <a:buChar char="»"/>
              <a:defRPr>
                <a:solidFill>
                  <a:schemeClr val="tx1"/>
                </a:solidFill>
                <a:latin typeface="+mn-lt"/>
              </a:defRPr>
            </a:lvl8pPr>
            <a:lvl9pPr marL="3314700" indent="-228600" algn="l" rtl="0" eaLnBrk="1" fontAlgn="base" hangingPunct="1">
              <a:spcBef>
                <a:spcPct val="20000"/>
              </a:spcBef>
              <a:spcAft>
                <a:spcPct val="0"/>
              </a:spcAft>
              <a:buChar char="»"/>
              <a:defRPr>
                <a:solidFill>
                  <a:schemeClr val="tx1"/>
                </a:solidFill>
                <a:latin typeface="+mn-lt"/>
              </a:defRPr>
            </a:lvl9pPr>
          </a:lstStyle>
          <a:p>
            <a:pPr marL="0" indent="0">
              <a:buSzPct val="165000"/>
              <a:buNone/>
            </a:pPr>
            <a:r>
              <a:rPr lang="en-US" sz="3200" kern="0" dirty="0">
                <a:solidFill>
                  <a:schemeClr val="tx1"/>
                </a:solidFill>
                <a:latin typeface="Calibri" panose="020F0502020204030204" pitchFamily="34" charset="0"/>
                <a:cs typeface="Calibri" panose="020F0502020204030204" pitchFamily="34" charset="0"/>
              </a:rPr>
              <a:t>What happens if I agree to add my client as an Additional Named Insured on my Professional Liability (PL) Policy?</a:t>
            </a:r>
          </a:p>
          <a:p>
            <a:pPr>
              <a:buSzPct val="165000"/>
            </a:pPr>
            <a:endParaRPr lang="en-US" sz="3200" kern="0" dirty="0">
              <a:solidFill>
                <a:srgbClr val="FF0000"/>
              </a:solidFill>
              <a:latin typeface="Calibri" panose="020F0502020204030204" pitchFamily="34" charset="0"/>
              <a:cs typeface="Calibri" panose="020F0502020204030204" pitchFamily="34" charset="0"/>
            </a:endParaRPr>
          </a:p>
          <a:p>
            <a:pPr marL="0" indent="0">
              <a:buSzPct val="165000"/>
              <a:buNone/>
            </a:pPr>
            <a:r>
              <a:rPr lang="en-US" sz="2800" b="1" kern="0" dirty="0">
                <a:solidFill>
                  <a:schemeClr val="tx1"/>
                </a:solidFill>
                <a:latin typeface="Calibri" panose="020F0502020204030204" pitchFamily="34" charset="0"/>
                <a:cs typeface="Calibri" panose="020F0502020204030204" pitchFamily="34" charset="0"/>
              </a:rPr>
              <a:t>A: Generally, PL policies exclude </a:t>
            </a:r>
            <a:r>
              <a:rPr lang="en-US" sz="2800" b="1" u="sng" kern="0" dirty="0">
                <a:solidFill>
                  <a:schemeClr val="tx1"/>
                </a:solidFill>
                <a:latin typeface="Calibri" panose="020F0502020204030204" pitchFamily="34" charset="0"/>
                <a:cs typeface="Calibri" panose="020F0502020204030204" pitchFamily="34" charset="0"/>
              </a:rPr>
              <a:t>liability assumed by contract</a:t>
            </a:r>
            <a:r>
              <a:rPr lang="en-US" sz="2800" b="1" kern="0" dirty="0">
                <a:solidFill>
                  <a:schemeClr val="tx1"/>
                </a:solidFill>
                <a:latin typeface="Calibri" panose="020F0502020204030204" pitchFamily="34" charset="0"/>
                <a:cs typeface="Calibri" panose="020F0502020204030204" pitchFamily="34" charset="0"/>
              </a:rPr>
              <a:t> which is not required under law. PL insurance companies have no obligation to provide insurance coverage to a party whom you add as an Additional Named Insured.</a:t>
            </a:r>
          </a:p>
        </p:txBody>
      </p:sp>
    </p:spTree>
    <p:extLst>
      <p:ext uri="{BB962C8B-B14F-4D97-AF65-F5344CB8AC3E}">
        <p14:creationId xmlns:p14="http://schemas.microsoft.com/office/powerpoint/2010/main" val="1867946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6"/>
          <p:cNvSpPr>
            <a:spLocks noGrp="1" noChangeArrowheads="1"/>
          </p:cNvSpPr>
          <p:nvPr>
            <p:ph type="title"/>
          </p:nvPr>
        </p:nvSpPr>
        <p:spPr>
          <a:xfrm>
            <a:off x="457200" y="198438"/>
            <a:ext cx="8229600" cy="742950"/>
          </a:xfrm>
        </p:spPr>
        <p:txBody>
          <a:bodyPr/>
          <a:lstStyle/>
          <a:p>
            <a:r>
              <a:rPr lang="en-US" b="1" dirty="0">
                <a:solidFill>
                  <a:schemeClr val="tx1"/>
                </a:solidFill>
                <a:latin typeface="Calibri" panose="020F0502020204030204" pitchFamily="34" charset="0"/>
                <a:cs typeface="Calibri" panose="020F0502020204030204" pitchFamily="34" charset="0"/>
              </a:rPr>
              <a:t>Additional Named Insured</a:t>
            </a:r>
            <a:endParaRPr lang="en-US" altLang="en-US" b="1" dirty="0">
              <a:solidFill>
                <a:schemeClr val="tx1"/>
              </a:solidFill>
              <a:latin typeface="Arial Narrow" panose="020B0606020202030204" pitchFamily="34" charset="0"/>
            </a:endParaRPr>
          </a:p>
        </p:txBody>
      </p:sp>
      <p:sp>
        <p:nvSpPr>
          <p:cNvPr id="10" name="Rectangle 3"/>
          <p:cNvSpPr txBox="1">
            <a:spLocks noChangeArrowheads="1"/>
          </p:cNvSpPr>
          <p:nvPr/>
        </p:nvSpPr>
        <p:spPr bwMode="auto">
          <a:xfrm>
            <a:off x="457200" y="1289518"/>
            <a:ext cx="8394031"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171450" indent="-171450" algn="l" rtl="0" eaLnBrk="1" fontAlgn="base" hangingPunct="1">
              <a:spcBef>
                <a:spcPct val="20000"/>
              </a:spcBef>
              <a:spcAft>
                <a:spcPct val="0"/>
              </a:spcAft>
              <a:buChar char="•"/>
              <a:defRPr sz="4000">
                <a:solidFill>
                  <a:schemeClr val="bg1"/>
                </a:solidFill>
                <a:latin typeface="Arial Narrow" panose="020B0606020202030204" pitchFamily="34" charset="0"/>
                <a:ea typeface="+mn-ea"/>
                <a:cs typeface="+mn-cs"/>
              </a:defRPr>
            </a:lvl1pPr>
            <a:lvl2pPr marL="514350" indent="-228600" algn="l" rtl="0" eaLnBrk="1" fontAlgn="base" hangingPunct="1">
              <a:spcBef>
                <a:spcPct val="20000"/>
              </a:spcBef>
              <a:spcAft>
                <a:spcPct val="0"/>
              </a:spcAft>
              <a:buChar char="–"/>
              <a:defRPr sz="3600">
                <a:solidFill>
                  <a:schemeClr val="bg1"/>
                </a:solidFill>
                <a:latin typeface="Arial Narrow" panose="020B0606020202030204" pitchFamily="34" charset="0"/>
              </a:defRPr>
            </a:lvl2pPr>
            <a:lvl3pPr marL="800100" indent="-171450" algn="l" rtl="0" eaLnBrk="1" fontAlgn="base" hangingPunct="1">
              <a:spcBef>
                <a:spcPct val="20000"/>
              </a:spcBef>
              <a:spcAft>
                <a:spcPct val="0"/>
              </a:spcAft>
              <a:buChar char="•"/>
              <a:defRPr sz="3600">
                <a:solidFill>
                  <a:schemeClr val="bg1"/>
                </a:solidFill>
                <a:latin typeface="Arial Narrow" panose="020B0606020202030204" pitchFamily="34" charset="0"/>
              </a:defRPr>
            </a:lvl3pPr>
            <a:lvl4pPr marL="1143000" indent="-228600" algn="l" rtl="0" eaLnBrk="1" fontAlgn="base" hangingPunct="1">
              <a:spcBef>
                <a:spcPct val="20000"/>
              </a:spcBef>
              <a:spcAft>
                <a:spcPct val="0"/>
              </a:spcAft>
              <a:buChar char="–"/>
              <a:defRPr sz="3600">
                <a:solidFill>
                  <a:schemeClr val="bg1"/>
                </a:solidFill>
                <a:latin typeface="Arial Narrow" panose="020B0606020202030204" pitchFamily="34" charset="0"/>
              </a:defRPr>
            </a:lvl4pPr>
            <a:lvl5pPr marL="1485900" indent="-228600" algn="l" rtl="0" eaLnBrk="1" fontAlgn="base" hangingPunct="1">
              <a:spcBef>
                <a:spcPct val="20000"/>
              </a:spcBef>
              <a:spcAft>
                <a:spcPct val="0"/>
              </a:spcAft>
              <a:buChar char="»"/>
              <a:defRPr sz="3600">
                <a:solidFill>
                  <a:schemeClr val="bg1"/>
                </a:solidFill>
                <a:latin typeface="Arial Narrow" panose="020B0606020202030204" pitchFamily="34" charset="0"/>
              </a:defRPr>
            </a:lvl5pPr>
            <a:lvl6pPr marL="1943100" indent="-228600" algn="l" rtl="0" eaLnBrk="1" fontAlgn="base" hangingPunct="1">
              <a:spcBef>
                <a:spcPct val="20000"/>
              </a:spcBef>
              <a:spcAft>
                <a:spcPct val="0"/>
              </a:spcAft>
              <a:buChar char="»"/>
              <a:defRPr>
                <a:solidFill>
                  <a:schemeClr val="tx1"/>
                </a:solidFill>
                <a:latin typeface="+mn-lt"/>
              </a:defRPr>
            </a:lvl6pPr>
            <a:lvl7pPr marL="2400300" indent="-228600" algn="l" rtl="0" eaLnBrk="1" fontAlgn="base" hangingPunct="1">
              <a:spcBef>
                <a:spcPct val="20000"/>
              </a:spcBef>
              <a:spcAft>
                <a:spcPct val="0"/>
              </a:spcAft>
              <a:buChar char="»"/>
              <a:defRPr>
                <a:solidFill>
                  <a:schemeClr val="tx1"/>
                </a:solidFill>
                <a:latin typeface="+mn-lt"/>
              </a:defRPr>
            </a:lvl7pPr>
            <a:lvl8pPr marL="2857500" indent="-228600" algn="l" rtl="0" eaLnBrk="1" fontAlgn="base" hangingPunct="1">
              <a:spcBef>
                <a:spcPct val="20000"/>
              </a:spcBef>
              <a:spcAft>
                <a:spcPct val="0"/>
              </a:spcAft>
              <a:buChar char="»"/>
              <a:defRPr>
                <a:solidFill>
                  <a:schemeClr val="tx1"/>
                </a:solidFill>
                <a:latin typeface="+mn-lt"/>
              </a:defRPr>
            </a:lvl8pPr>
            <a:lvl9pPr marL="3314700" indent="-228600" algn="l" rtl="0" eaLnBrk="1" fontAlgn="base" hangingPunct="1">
              <a:spcBef>
                <a:spcPct val="20000"/>
              </a:spcBef>
              <a:spcAft>
                <a:spcPct val="0"/>
              </a:spcAft>
              <a:buChar char="»"/>
              <a:defRPr>
                <a:solidFill>
                  <a:schemeClr val="tx1"/>
                </a:solidFill>
                <a:latin typeface="+mn-lt"/>
              </a:defRPr>
            </a:lvl9pPr>
          </a:lstStyle>
          <a:p>
            <a:pPr marL="0" indent="0">
              <a:buSzPct val="165000"/>
              <a:buNone/>
            </a:pPr>
            <a:r>
              <a:rPr lang="en-US" sz="3200" b="1" kern="0" dirty="0">
                <a:solidFill>
                  <a:schemeClr val="tx1"/>
                </a:solidFill>
                <a:latin typeface="Calibri" panose="020F0502020204030204" pitchFamily="34" charset="0"/>
                <a:cs typeface="Calibri" panose="020F0502020204030204" pitchFamily="34" charset="0"/>
              </a:rPr>
              <a:t>Consequences:</a:t>
            </a:r>
          </a:p>
          <a:p>
            <a:pPr marL="0" indent="0">
              <a:buSzPct val="165000"/>
              <a:buNone/>
            </a:pPr>
            <a:endParaRPr lang="en-US" sz="3200" b="1" kern="0" dirty="0">
              <a:solidFill>
                <a:schemeClr val="tx1"/>
              </a:solidFill>
              <a:latin typeface="Calibri" panose="020F0502020204030204" pitchFamily="34" charset="0"/>
              <a:cs typeface="Calibri" panose="020F0502020204030204" pitchFamily="34" charset="0"/>
            </a:endParaRPr>
          </a:p>
          <a:p>
            <a:pPr marL="0" indent="0">
              <a:buSzPct val="165000"/>
              <a:buNone/>
            </a:pPr>
            <a:r>
              <a:rPr lang="en-US" sz="3200" kern="0" dirty="0">
                <a:solidFill>
                  <a:schemeClr val="tx1"/>
                </a:solidFill>
                <a:latin typeface="Calibri" panose="020F0502020204030204" pitchFamily="34" charset="0"/>
                <a:cs typeface="Calibri" panose="020F0502020204030204" pitchFamily="34" charset="0"/>
              </a:rPr>
              <a:t>If a Claim is made against you, part of that claim may include damages including attorney’s fees and costs a party incurs as a result of not being Named as an Additional Named Insured on your Professional Liability Policy. Your Professional Liability Policy may not provide coverage for attorney’s fees and expenses.</a:t>
            </a:r>
          </a:p>
        </p:txBody>
      </p:sp>
    </p:spTree>
    <p:extLst>
      <p:ext uri="{BB962C8B-B14F-4D97-AF65-F5344CB8AC3E}">
        <p14:creationId xmlns:p14="http://schemas.microsoft.com/office/powerpoint/2010/main" val="355423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7843" name="Rectangle 3"/>
          <p:cNvSpPr>
            <a:spLocks noGrp="1" noChangeArrowheads="1"/>
          </p:cNvSpPr>
          <p:nvPr>
            <p:ph type="body" idx="1"/>
          </p:nvPr>
        </p:nvSpPr>
        <p:spPr>
          <a:xfrm>
            <a:off x="656924" y="1359016"/>
            <a:ext cx="8229600" cy="5194184"/>
          </a:xfrm>
        </p:spPr>
        <p:txBody>
          <a:bodyPr/>
          <a:lstStyle/>
          <a:p>
            <a:pPr marL="0" indent="0">
              <a:buNone/>
            </a:pPr>
            <a:endParaRPr lang="en-US" sz="2800" dirty="0">
              <a:latin typeface="Calibri" panose="020F0502020204030204" pitchFamily="34" charset="0"/>
              <a:cs typeface="Calibri" panose="020F0502020204030204" pitchFamily="34" charset="0"/>
            </a:endParaRPr>
          </a:p>
          <a:p>
            <a:pPr marL="0" indent="0">
              <a:buNone/>
            </a:pPr>
            <a:r>
              <a:rPr lang="en-US" sz="3200" dirty="0">
                <a:latin typeface="Calibri" panose="020F0502020204030204" pitchFamily="34" charset="0"/>
                <a:cs typeface="Calibri" panose="020F0502020204030204" pitchFamily="34" charset="0"/>
              </a:rPr>
              <a:t>Your client may demand, as a condition of your professional services agreement, that you “indemnify” them for any damages, losses and expenses occurring on a project.  </a:t>
            </a:r>
            <a:endParaRPr lang="en-US" sz="3200" i="1" dirty="0"/>
          </a:p>
        </p:txBody>
      </p:sp>
      <p:sp>
        <p:nvSpPr>
          <p:cNvPr id="4" name="Rectangle 6"/>
          <p:cNvSpPr>
            <a:spLocks noGrp="1" noChangeArrowheads="1"/>
          </p:cNvSpPr>
          <p:nvPr>
            <p:ph type="title"/>
          </p:nvPr>
        </p:nvSpPr>
        <p:spPr>
          <a:xfrm>
            <a:off x="457200" y="198438"/>
            <a:ext cx="8229600" cy="742950"/>
          </a:xfrm>
        </p:spPr>
        <p:txBody>
          <a:bodyPr/>
          <a:lstStyle/>
          <a:p>
            <a:r>
              <a:rPr lang="en-US" b="1" dirty="0">
                <a:solidFill>
                  <a:schemeClr val="tx1"/>
                </a:solidFill>
                <a:effectLst/>
                <a:latin typeface="Calibri" panose="020F0502020204030204" pitchFamily="34" charset="0"/>
                <a:ea typeface="Calibri" panose="020F0502020204030204" pitchFamily="34" charset="0"/>
              </a:rPr>
              <a:t>Indemnity Clauses</a:t>
            </a:r>
            <a:endParaRPr lang="en-US" altLang="en-US"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898728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7843" name="Rectangle 3"/>
          <p:cNvSpPr>
            <a:spLocks noGrp="1" noChangeArrowheads="1"/>
          </p:cNvSpPr>
          <p:nvPr>
            <p:ph type="body" idx="1"/>
          </p:nvPr>
        </p:nvSpPr>
        <p:spPr>
          <a:xfrm>
            <a:off x="552149" y="1482841"/>
            <a:ext cx="8229600" cy="4295164"/>
          </a:xfrm>
        </p:spPr>
        <p:txBody>
          <a:bodyPr/>
          <a:lstStyle/>
          <a:p>
            <a:pPr marL="0" indent="0">
              <a:buNone/>
            </a:pPr>
            <a:endParaRPr lang="en-US" sz="3200" dirty="0">
              <a:latin typeface="Calibri" panose="020F0502020204030204" pitchFamily="34" charset="0"/>
              <a:cs typeface="Calibri" panose="020F0502020204030204" pitchFamily="34" charset="0"/>
            </a:endParaRPr>
          </a:p>
          <a:p>
            <a:pPr marL="0" indent="0">
              <a:buNone/>
            </a:pPr>
            <a:r>
              <a:rPr lang="en-US" sz="3200" dirty="0">
                <a:latin typeface="Calibri" panose="020F0502020204030204" pitchFamily="34" charset="0"/>
                <a:cs typeface="Calibri" panose="020F0502020204030204" pitchFamily="34" charset="0"/>
              </a:rPr>
              <a:t>What does it mean to “</a:t>
            </a:r>
            <a:r>
              <a:rPr lang="en-US" sz="3200" i="1" dirty="0">
                <a:latin typeface="Calibri" panose="020F0502020204030204" pitchFamily="34" charset="0"/>
                <a:cs typeface="Calibri" panose="020F0502020204030204" pitchFamily="34" charset="0"/>
              </a:rPr>
              <a:t>indemnify</a:t>
            </a:r>
            <a:r>
              <a:rPr lang="en-US" sz="3200" dirty="0">
                <a:latin typeface="Calibri" panose="020F0502020204030204" pitchFamily="34" charset="0"/>
                <a:cs typeface="Calibri" panose="020F0502020204030204" pitchFamily="34" charset="0"/>
              </a:rPr>
              <a:t>”?</a:t>
            </a:r>
          </a:p>
          <a:p>
            <a:pPr marL="0" indent="0">
              <a:buNone/>
            </a:pPr>
            <a:endParaRPr lang="en-US" sz="3200" dirty="0">
              <a:latin typeface="Calibri" panose="020F0502020204030204" pitchFamily="34" charset="0"/>
              <a:cs typeface="Calibri" panose="020F0502020204030204" pitchFamily="34" charset="0"/>
            </a:endParaRPr>
          </a:p>
          <a:p>
            <a:pPr marL="0" indent="0">
              <a:spcBef>
                <a:spcPts val="0"/>
              </a:spcBef>
              <a:buNone/>
            </a:pPr>
            <a:r>
              <a:rPr lang="en-US" sz="3200" b="1" dirty="0">
                <a:latin typeface="Calibri" panose="020F0502020204030204" pitchFamily="34" charset="0"/>
                <a:cs typeface="Calibri" panose="020F0502020204030204" pitchFamily="34" charset="0"/>
              </a:rPr>
              <a:t>A: </a:t>
            </a:r>
            <a:r>
              <a:rPr lang="en-US" sz="3200" b="1" dirty="0">
                <a:effectLst/>
                <a:latin typeface="Calibri" panose="020F0502020204030204" pitchFamily="34" charset="0"/>
                <a:ea typeface="Calibri" panose="020F0502020204030204" pitchFamily="34" charset="0"/>
                <a:cs typeface="Calibri" panose="020F0502020204030204" pitchFamily="34" charset="0"/>
              </a:rPr>
              <a:t>To </a:t>
            </a:r>
            <a:r>
              <a:rPr lang="en-US" sz="3200" b="1" i="0" dirty="0">
                <a:solidFill>
                  <a:srgbClr val="202124"/>
                </a:solidFill>
                <a:effectLst/>
                <a:latin typeface="Calibri" panose="020F0502020204030204" pitchFamily="34" charset="0"/>
                <a:cs typeface="Calibri" panose="020F0502020204030204" pitchFamily="34" charset="0"/>
              </a:rPr>
              <a:t>compensate (someone) for harm or loss</a:t>
            </a:r>
            <a:r>
              <a:rPr lang="en-US" sz="3200" b="1" dirty="0">
                <a:effectLst/>
                <a:latin typeface="Calibri" panose="020F0502020204030204" pitchFamily="34" charset="0"/>
                <a:ea typeface="Calibri" panose="020F0502020204030204" pitchFamily="34" charset="0"/>
                <a:cs typeface="Calibri" panose="020F0502020204030204" pitchFamily="34" charset="0"/>
              </a:rPr>
              <a:t>.</a:t>
            </a:r>
            <a:r>
              <a:rPr lang="en-US" sz="32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p>
          <a:p>
            <a:pPr marL="0" indent="0">
              <a:buNone/>
            </a:pPr>
            <a:endParaRPr lang="en-US" sz="1800" i="1" dirty="0">
              <a:solidFill>
                <a:srgbClr val="FF0000"/>
              </a:solidFill>
              <a:latin typeface="Calibri" panose="020F0502020204030204" pitchFamily="34" charset="0"/>
              <a:ea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p:txBody>
      </p:sp>
      <p:sp>
        <p:nvSpPr>
          <p:cNvPr id="4" name="Rectangle 6"/>
          <p:cNvSpPr>
            <a:spLocks noGrp="1" noChangeArrowheads="1"/>
          </p:cNvSpPr>
          <p:nvPr>
            <p:ph type="title"/>
          </p:nvPr>
        </p:nvSpPr>
        <p:spPr>
          <a:xfrm>
            <a:off x="457200" y="198438"/>
            <a:ext cx="8229600" cy="742950"/>
          </a:xfrm>
        </p:spPr>
        <p:txBody>
          <a:bodyPr/>
          <a:lstStyle/>
          <a:p>
            <a:r>
              <a:rPr lang="en-US" b="1" dirty="0">
                <a:solidFill>
                  <a:schemeClr val="tx1"/>
                </a:solidFill>
                <a:effectLst/>
                <a:latin typeface="Calibri" panose="020F0502020204030204" pitchFamily="34" charset="0"/>
                <a:ea typeface="Calibri" panose="020F0502020204030204" pitchFamily="34" charset="0"/>
              </a:rPr>
              <a:t> Indemnity Clauses - Definition</a:t>
            </a:r>
            <a:endParaRPr lang="en-US" altLang="en-US"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3723275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7843" name="Rectangle 3"/>
          <p:cNvSpPr>
            <a:spLocks noGrp="1" noChangeArrowheads="1"/>
          </p:cNvSpPr>
          <p:nvPr>
            <p:ph type="body" idx="1"/>
          </p:nvPr>
        </p:nvSpPr>
        <p:spPr>
          <a:xfrm>
            <a:off x="552149" y="1482841"/>
            <a:ext cx="8229600" cy="4295164"/>
          </a:xfrm>
        </p:spPr>
        <p:txBody>
          <a:bodyPr/>
          <a:lstStyle/>
          <a:p>
            <a:pPr marL="0" indent="0">
              <a:buNone/>
            </a:pPr>
            <a:endParaRPr lang="en-US" sz="2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a:p>
            <a:pPr marL="0" indent="0">
              <a:buNone/>
            </a:pPr>
            <a:r>
              <a:rPr lang="en-US" sz="3200" dirty="0">
                <a:latin typeface="Calibri" panose="020F0502020204030204" pitchFamily="34" charset="0"/>
                <a:cs typeface="Calibri" panose="020F0502020204030204" pitchFamily="34" charset="0"/>
              </a:rPr>
              <a:t>To indemnify another party is to compensate that party for losses that that party has incurred or will incur as related to a specific incident*.</a:t>
            </a:r>
          </a:p>
          <a:p>
            <a:pPr marL="0" indent="0">
              <a:buNone/>
            </a:pPr>
            <a:endParaRPr lang="en-US" sz="3200" dirty="0">
              <a:latin typeface="Calibri" panose="020F0502020204030204" pitchFamily="34" charset="0"/>
              <a:cs typeface="Calibri" panose="020F0502020204030204" pitchFamily="34" charset="0"/>
            </a:endParaRPr>
          </a:p>
          <a:p>
            <a:pPr marL="0" indent="0">
              <a:buNone/>
            </a:pPr>
            <a:endParaRPr lang="en-US" sz="3200" dirty="0">
              <a:latin typeface="Calibri" panose="020F0502020204030204" pitchFamily="34" charset="0"/>
              <a:cs typeface="Calibri" panose="020F0502020204030204" pitchFamily="34" charset="0"/>
            </a:endParaRPr>
          </a:p>
          <a:p>
            <a:pPr marL="0" indent="0">
              <a:buNone/>
            </a:pPr>
            <a:endParaRPr lang="en-US" sz="2800" i="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1400" i="1" dirty="0">
                <a:latin typeface="Calibri" panose="020F0502020204030204" pitchFamily="34" charset="0"/>
                <a:ea typeface="Calibri" panose="020F0502020204030204" pitchFamily="34" charset="0"/>
                <a:cs typeface="Calibri" panose="020F0502020204030204" pitchFamily="34" charset="0"/>
              </a:rPr>
              <a:t>*Cornell Law School, Legal Information Institute, </a:t>
            </a:r>
            <a:r>
              <a:rPr lang="en-US" sz="1400" b="0" i="0" u="none" strike="noStrike" dirty="0">
                <a:effectLst/>
                <a:latin typeface="Roboto" panose="02000000000000000000" pitchFamily="2" charset="0"/>
                <a:hlinkClick r:id="rId3">
                  <a:extLst>
                    <a:ext uri="{A12FA001-AC4F-418D-AE19-62706E023703}">
                      <ahyp:hlinkClr xmlns:ahyp="http://schemas.microsoft.com/office/drawing/2018/hyperlinkcolor" val="tx"/>
                    </a:ext>
                  </a:extLst>
                </a:hlinkClick>
              </a:rPr>
              <a:t>https://www.law.cornell.edu/wex/indemnify</a:t>
            </a:r>
            <a:endParaRPr lang="en-US" sz="1400" i="1" dirty="0">
              <a:effectLst/>
              <a:latin typeface="Calibri" panose="020F0502020204030204" pitchFamily="34" charset="0"/>
              <a:ea typeface="Calibri" panose="020F0502020204030204" pitchFamily="34" charset="0"/>
            </a:endParaRPr>
          </a:p>
          <a:p>
            <a:pPr marL="0" indent="0">
              <a:buNone/>
            </a:pPr>
            <a:endParaRPr lang="en-US" sz="1800" i="1" dirty="0">
              <a:solidFill>
                <a:srgbClr val="FF0000"/>
              </a:solidFill>
              <a:latin typeface="Calibri" panose="020F0502020204030204" pitchFamily="34" charset="0"/>
              <a:ea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p:txBody>
      </p:sp>
      <p:sp>
        <p:nvSpPr>
          <p:cNvPr id="4" name="Rectangle 6"/>
          <p:cNvSpPr>
            <a:spLocks noGrp="1" noChangeArrowheads="1"/>
          </p:cNvSpPr>
          <p:nvPr>
            <p:ph type="title"/>
          </p:nvPr>
        </p:nvSpPr>
        <p:spPr>
          <a:xfrm>
            <a:off x="457200" y="198438"/>
            <a:ext cx="8229600" cy="742950"/>
          </a:xfrm>
        </p:spPr>
        <p:txBody>
          <a:bodyPr/>
          <a:lstStyle/>
          <a:p>
            <a:r>
              <a:rPr lang="en-US" b="1" dirty="0">
                <a:solidFill>
                  <a:schemeClr val="tx1"/>
                </a:solidFill>
                <a:effectLst/>
                <a:latin typeface="Calibri" panose="020F0502020204030204" pitchFamily="34" charset="0"/>
                <a:ea typeface="Calibri" panose="020F0502020204030204" pitchFamily="34" charset="0"/>
              </a:rPr>
              <a:t> Indemnity Clauses - Definition</a:t>
            </a:r>
            <a:endParaRPr lang="en-US" altLang="en-US"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1216500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7843" name="Rectangle 3"/>
          <p:cNvSpPr>
            <a:spLocks noGrp="1" noChangeArrowheads="1"/>
          </p:cNvSpPr>
          <p:nvPr>
            <p:ph type="body" idx="1"/>
          </p:nvPr>
        </p:nvSpPr>
        <p:spPr>
          <a:xfrm>
            <a:off x="552149" y="1482841"/>
            <a:ext cx="8229600" cy="4295164"/>
          </a:xfrm>
        </p:spPr>
        <p:txBody>
          <a:bodyPr/>
          <a:lstStyle/>
          <a:p>
            <a:pPr marL="0" indent="0">
              <a:buNone/>
            </a:pPr>
            <a:endParaRPr lang="en-US" sz="2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    </a:t>
            </a:r>
            <a:r>
              <a:rPr lang="en-US" sz="3200" dirty="0">
                <a:latin typeface="Calibri" panose="020F0502020204030204" pitchFamily="34" charset="0"/>
                <a:cs typeface="Calibri" panose="020F0502020204030204" pitchFamily="34" charset="0"/>
              </a:rPr>
              <a:t>Why do we care about Indemnity Clauses?</a:t>
            </a:r>
          </a:p>
          <a:p>
            <a:pPr marL="0" indent="0">
              <a:buNone/>
            </a:pPr>
            <a:endParaRPr lang="en-US" sz="2800" dirty="0">
              <a:latin typeface="Calibri" panose="020F0502020204030204" pitchFamily="34" charset="0"/>
              <a:cs typeface="Calibri" panose="020F0502020204030204" pitchFamily="34" charset="0"/>
            </a:endParaRPr>
          </a:p>
          <a:p>
            <a:pPr>
              <a:buFont typeface="Arial" panose="020B0604020202020204" pitchFamily="34" charset="0"/>
              <a:buChar char="•"/>
            </a:pPr>
            <a:endParaRPr lang="en-US" sz="1800" i="1" dirty="0">
              <a:solidFill>
                <a:srgbClr val="FF0000"/>
              </a:solidFill>
              <a:latin typeface="Calibri" panose="020F0502020204030204" pitchFamily="34" charset="0"/>
              <a:ea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p:txBody>
      </p:sp>
      <p:sp>
        <p:nvSpPr>
          <p:cNvPr id="4" name="Rectangle 6"/>
          <p:cNvSpPr>
            <a:spLocks noGrp="1" noChangeArrowheads="1"/>
          </p:cNvSpPr>
          <p:nvPr>
            <p:ph type="title"/>
          </p:nvPr>
        </p:nvSpPr>
        <p:spPr>
          <a:xfrm>
            <a:off x="457200" y="198438"/>
            <a:ext cx="8229600" cy="742950"/>
          </a:xfrm>
        </p:spPr>
        <p:txBody>
          <a:bodyPr/>
          <a:lstStyle/>
          <a:p>
            <a:r>
              <a:rPr lang="en-US" b="1" dirty="0">
                <a:solidFill>
                  <a:schemeClr val="tx1"/>
                </a:solidFill>
                <a:effectLst/>
                <a:latin typeface="Calibri" panose="020F0502020204030204" pitchFamily="34" charset="0"/>
                <a:ea typeface="Calibri" panose="020F0502020204030204" pitchFamily="34" charset="0"/>
              </a:rPr>
              <a:t> Indemnity Clauses</a:t>
            </a:r>
            <a:endParaRPr lang="en-US" altLang="en-US"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3883152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7843" name="Rectangle 3"/>
          <p:cNvSpPr>
            <a:spLocks noGrp="1" noChangeArrowheads="1"/>
          </p:cNvSpPr>
          <p:nvPr>
            <p:ph type="body" idx="1"/>
          </p:nvPr>
        </p:nvSpPr>
        <p:spPr>
          <a:xfrm>
            <a:off x="656924" y="1009650"/>
            <a:ext cx="8229600" cy="4644530"/>
          </a:xfrm>
        </p:spPr>
        <p:txBody>
          <a:bodyPr/>
          <a:lstStyle/>
          <a:p>
            <a:pPr>
              <a:buFont typeface="Arial" panose="020B0604020202020204" pitchFamily="34" charset="0"/>
              <a:buChar char="•"/>
            </a:pPr>
            <a:endParaRPr lang="en-US" sz="2800" i="1" dirty="0">
              <a:effectLst/>
              <a:latin typeface="Calibri" panose="020F0502020204030204" pitchFamily="34" charset="0"/>
              <a:ea typeface="Calibri" panose="020F0502020204030204" pitchFamily="34" charset="0"/>
            </a:endParaRPr>
          </a:p>
          <a:p>
            <a:pPr>
              <a:buFont typeface="Arial" panose="020B0604020202020204" pitchFamily="34" charset="0"/>
              <a:buChar char="•"/>
            </a:pPr>
            <a:r>
              <a:rPr lang="en-US" sz="2800" i="1" dirty="0">
                <a:effectLst/>
                <a:latin typeface="Calibri" panose="020F0502020204030204" pitchFamily="34" charset="0"/>
                <a:ea typeface="Calibri" panose="020F0502020204030204" pitchFamily="34" charset="0"/>
              </a:rPr>
              <a:t>Liability</a:t>
            </a:r>
            <a:r>
              <a:rPr lang="en-US" sz="2800" dirty="0">
                <a:effectLst/>
                <a:latin typeface="Calibri" panose="020F0502020204030204" pitchFamily="34" charset="0"/>
                <a:ea typeface="Calibri" panose="020F0502020204030204" pitchFamily="34" charset="0"/>
              </a:rPr>
              <a:t>: Under law, you are legally liable for damages caused as a direct consequence of </a:t>
            </a:r>
            <a:r>
              <a:rPr lang="en-US" sz="2800" u="sng" dirty="0">
                <a:effectLst/>
                <a:latin typeface="Calibri" panose="020F0502020204030204" pitchFamily="34" charset="0"/>
                <a:ea typeface="Calibri" panose="020F0502020204030204" pitchFamily="34" charset="0"/>
              </a:rPr>
              <a:t>your </a:t>
            </a:r>
            <a:r>
              <a:rPr lang="en-US" sz="2800" dirty="0">
                <a:effectLst/>
                <a:latin typeface="Calibri" panose="020F0502020204030204" pitchFamily="34" charset="0"/>
                <a:ea typeface="Calibri" panose="020F0502020204030204" pitchFamily="34" charset="0"/>
              </a:rPr>
              <a:t>negligent acts or omissions. But indemnification provisions may require that you assume the obligation to pay losses of another </a:t>
            </a:r>
            <a:r>
              <a:rPr lang="en-US" sz="2800" u="sng" dirty="0">
                <a:effectLst/>
                <a:latin typeface="Calibri" panose="020F0502020204030204" pitchFamily="34" charset="0"/>
                <a:ea typeface="Calibri" panose="020F0502020204030204" pitchFamily="34" charset="0"/>
              </a:rPr>
              <a:t>beyond your legal liability</a:t>
            </a:r>
            <a:r>
              <a:rPr lang="en-US" sz="2800" dirty="0">
                <a:effectLst/>
                <a:latin typeface="Calibri" panose="020F0502020204030204" pitchFamily="34" charset="0"/>
                <a:ea typeface="Calibri" panose="020F0502020204030204" pitchFamily="34" charset="0"/>
              </a:rPr>
              <a:t>. Provisions requiring that you indemnify for claims arising from the performance of your services or your contract </a:t>
            </a:r>
            <a:r>
              <a:rPr lang="en-US" sz="2800" u="sng" dirty="0">
                <a:effectLst/>
                <a:latin typeface="Calibri" panose="020F0502020204030204" pitchFamily="34" charset="0"/>
                <a:ea typeface="Calibri" panose="020F0502020204030204" pitchFamily="34" charset="0"/>
              </a:rPr>
              <a:t>without any negligence on your part</a:t>
            </a:r>
            <a:r>
              <a:rPr lang="en-US" sz="2800" dirty="0">
                <a:effectLst/>
                <a:latin typeface="Calibri" panose="020F0502020204030204" pitchFamily="34" charset="0"/>
                <a:ea typeface="Calibri" panose="020F0502020204030204" pitchFamily="34" charset="0"/>
              </a:rPr>
              <a:t> expand your responsibility for losses for which you would have no responsibility, absent the indemnification provision.</a:t>
            </a:r>
            <a:endParaRPr lang="en-US" sz="2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p:txBody>
      </p:sp>
      <p:sp>
        <p:nvSpPr>
          <p:cNvPr id="4" name="Rectangle 6"/>
          <p:cNvSpPr>
            <a:spLocks noGrp="1" noChangeArrowheads="1"/>
          </p:cNvSpPr>
          <p:nvPr>
            <p:ph type="title"/>
          </p:nvPr>
        </p:nvSpPr>
        <p:spPr>
          <a:xfrm>
            <a:off x="457200" y="198438"/>
            <a:ext cx="8229600" cy="742950"/>
          </a:xfrm>
        </p:spPr>
        <p:txBody>
          <a:bodyPr/>
          <a:lstStyle/>
          <a:p>
            <a:r>
              <a:rPr lang="en-US" b="1" dirty="0">
                <a:solidFill>
                  <a:schemeClr val="tx1"/>
                </a:solidFill>
                <a:effectLst/>
                <a:latin typeface="Calibri" panose="020F0502020204030204" pitchFamily="34" charset="0"/>
                <a:ea typeface="Calibri" panose="020F0502020204030204" pitchFamily="34" charset="0"/>
              </a:rPr>
              <a:t>Indemnity Clauses</a:t>
            </a:r>
            <a:endParaRPr lang="en-US" altLang="en-US"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2341866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7843" name="Rectangle 3"/>
          <p:cNvSpPr>
            <a:spLocks noGrp="1" noChangeArrowheads="1"/>
          </p:cNvSpPr>
          <p:nvPr>
            <p:ph type="body" idx="1"/>
          </p:nvPr>
        </p:nvSpPr>
        <p:spPr>
          <a:xfrm>
            <a:off x="656924" y="1076960"/>
            <a:ext cx="8229600" cy="4577220"/>
          </a:xfrm>
        </p:spPr>
        <p:txBody>
          <a:bodyPr/>
          <a:lstStyle/>
          <a:p>
            <a:pPr>
              <a:buFont typeface="Arial" panose="020B0604020202020204" pitchFamily="34" charset="0"/>
              <a:buChar char="•"/>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2800" i="1" dirty="0">
                <a:effectLst/>
                <a:latin typeface="Calibri" panose="020F0502020204030204" pitchFamily="34" charset="0"/>
                <a:ea typeface="Calibri" panose="020F0502020204030204" pitchFamily="34" charset="0"/>
                <a:cs typeface="Calibri" panose="020F0502020204030204" pitchFamily="34" charset="0"/>
              </a:rPr>
              <a:t>Defense</a:t>
            </a:r>
            <a:r>
              <a:rPr lang="en-US" sz="2800" dirty="0">
                <a:effectLst/>
                <a:latin typeface="Calibri" panose="020F0502020204030204" pitchFamily="34" charset="0"/>
                <a:ea typeface="Calibri" panose="020F0502020204030204" pitchFamily="34" charset="0"/>
                <a:cs typeface="Calibri" panose="020F0502020204030204" pitchFamily="34" charset="0"/>
              </a:rPr>
              <a:t>: Your client may require that you indemnify them for liability caused by your negligent acts or omissions, and also that </a:t>
            </a:r>
            <a:r>
              <a:rPr lang="en-US" sz="2800" u="sng" dirty="0">
                <a:effectLst/>
                <a:latin typeface="Calibri" panose="020F0502020204030204" pitchFamily="34" charset="0"/>
                <a:ea typeface="Calibri" panose="020F0502020204030204" pitchFamily="34" charset="0"/>
                <a:cs typeface="Calibri" panose="020F0502020204030204" pitchFamily="34" charset="0"/>
              </a:rPr>
              <a:t>you defend them </a:t>
            </a:r>
            <a:r>
              <a:rPr lang="en-US" sz="2800" dirty="0">
                <a:effectLst/>
                <a:latin typeface="Calibri" panose="020F0502020204030204" pitchFamily="34" charset="0"/>
                <a:ea typeface="Calibri" panose="020F0502020204030204" pitchFamily="34" charset="0"/>
                <a:cs typeface="Calibri" panose="020F0502020204030204" pitchFamily="34" charset="0"/>
              </a:rPr>
              <a:t>in the event that a claim is made that alleges you are negligent. </a:t>
            </a:r>
          </a:p>
          <a:p>
            <a:pPr>
              <a:buFont typeface="Arial" panose="020B0604020202020204" pitchFamily="34" charset="0"/>
              <a:buChar char="•"/>
            </a:pPr>
            <a:endParaRPr lang="en-US" sz="2800" dirty="0">
              <a:latin typeface="Calibri" panose="020F0502020204030204" pitchFamily="34" charset="0"/>
              <a:ea typeface="Calibri" panose="020F0502020204030204" pitchFamily="34" charset="0"/>
              <a:cs typeface="Calibri" panose="020F0502020204030204" pitchFamily="34" charset="0"/>
            </a:endParaRPr>
          </a:p>
          <a:p>
            <a:pPr marL="173038" indent="0">
              <a:buNone/>
            </a:pPr>
            <a:r>
              <a:rPr lang="en-US" sz="2800" dirty="0">
                <a:effectLst/>
                <a:latin typeface="Calibri" panose="020F0502020204030204" pitchFamily="34" charset="0"/>
                <a:ea typeface="Calibri" panose="020F0502020204030204" pitchFamily="34" charset="0"/>
                <a:cs typeface="Calibri" panose="020F0502020204030204" pitchFamily="34" charset="0"/>
              </a:rPr>
              <a:t>The </a:t>
            </a:r>
            <a:r>
              <a:rPr lang="en-US" sz="2800" u="sng" dirty="0">
                <a:effectLst/>
                <a:latin typeface="Calibri" panose="020F0502020204030204" pitchFamily="34" charset="0"/>
                <a:ea typeface="Calibri" panose="020F0502020204030204" pitchFamily="34" charset="0"/>
                <a:cs typeface="Calibri" panose="020F0502020204030204" pitchFamily="34" charset="0"/>
              </a:rPr>
              <a:t>obligation to defend </a:t>
            </a:r>
            <a:r>
              <a:rPr lang="en-US" sz="2800" dirty="0">
                <a:effectLst/>
                <a:latin typeface="Calibri" panose="020F0502020204030204" pitchFamily="34" charset="0"/>
                <a:ea typeface="Calibri" panose="020F0502020204030204" pitchFamily="34" charset="0"/>
                <a:cs typeface="Calibri" panose="020F0502020204030204" pitchFamily="34" charset="0"/>
              </a:rPr>
              <a:t>may require you to retain and pay for an attorney. You should </a:t>
            </a:r>
            <a:r>
              <a:rPr lang="en-US" sz="2800" u="sng" dirty="0">
                <a:effectLst/>
                <a:latin typeface="Calibri" panose="020F0502020204030204" pitchFamily="34" charset="0"/>
                <a:ea typeface="Calibri" panose="020F0502020204030204" pitchFamily="34" charset="0"/>
                <a:cs typeface="Calibri" panose="020F0502020204030204" pitchFamily="34" charset="0"/>
              </a:rPr>
              <a:t>reject</a:t>
            </a:r>
            <a:r>
              <a:rPr lang="en-US" sz="2800" dirty="0">
                <a:effectLst/>
                <a:latin typeface="Calibri" panose="020F0502020204030204" pitchFamily="34" charset="0"/>
                <a:ea typeface="Calibri" panose="020F0502020204030204" pitchFamily="34" charset="0"/>
                <a:cs typeface="Calibri" panose="020F0502020204030204" pitchFamily="34" charset="0"/>
              </a:rPr>
              <a:t> any obligation in your contract </a:t>
            </a:r>
            <a:r>
              <a:rPr lang="en-US" sz="2800" u="sng" dirty="0">
                <a:effectLst/>
                <a:latin typeface="Calibri" panose="020F0502020204030204" pitchFamily="34" charset="0"/>
                <a:ea typeface="Calibri" panose="020F0502020204030204" pitchFamily="34" charset="0"/>
                <a:cs typeface="Calibri" panose="020F0502020204030204" pitchFamily="34" charset="0"/>
              </a:rPr>
              <a:t>to defend</a:t>
            </a:r>
            <a:r>
              <a:rPr lang="en-US" sz="2800" dirty="0">
                <a:effectLst/>
                <a:latin typeface="Calibri" panose="020F0502020204030204" pitchFamily="34" charset="0"/>
                <a:ea typeface="Calibri" panose="020F0502020204030204" pitchFamily="34" charset="0"/>
                <a:cs typeface="Calibri" panose="020F0502020204030204" pitchFamily="34" charset="0"/>
              </a:rPr>
              <a:t>, as your professional liability insurance will</a:t>
            </a:r>
            <a:r>
              <a:rPr lang="en-US" sz="2800" dirty="0">
                <a:latin typeface="Calibri" panose="020F0502020204030204" pitchFamily="34" charset="0"/>
                <a:ea typeface="Calibri" panose="020F0502020204030204" pitchFamily="34" charset="0"/>
                <a:cs typeface="Calibri" panose="020F0502020204030204" pitchFamily="34" charset="0"/>
              </a:rPr>
              <a:t> not provide a defense to a third party. </a:t>
            </a:r>
            <a:endParaRPr lang="en-US" dirty="0">
              <a:effectLst/>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p:txBody>
      </p:sp>
      <p:sp>
        <p:nvSpPr>
          <p:cNvPr id="4" name="Rectangle 6"/>
          <p:cNvSpPr>
            <a:spLocks noGrp="1" noChangeArrowheads="1"/>
          </p:cNvSpPr>
          <p:nvPr>
            <p:ph type="title"/>
          </p:nvPr>
        </p:nvSpPr>
        <p:spPr>
          <a:xfrm>
            <a:off x="457200" y="198438"/>
            <a:ext cx="8229600" cy="742950"/>
          </a:xfrm>
        </p:spPr>
        <p:txBody>
          <a:bodyPr/>
          <a:lstStyle/>
          <a:p>
            <a:r>
              <a:rPr lang="en-US" b="1" dirty="0">
                <a:solidFill>
                  <a:schemeClr val="tx1"/>
                </a:solidFill>
                <a:effectLst/>
                <a:latin typeface="Calibri" panose="020F0502020204030204" pitchFamily="34" charset="0"/>
                <a:ea typeface="Calibri" panose="020F0502020204030204" pitchFamily="34" charset="0"/>
              </a:rPr>
              <a:t> Indemnity Clauses</a:t>
            </a:r>
            <a:endParaRPr lang="en-US" altLang="en-US"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1710644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7843" name="Rectangle 3"/>
          <p:cNvSpPr>
            <a:spLocks noGrp="1" noChangeArrowheads="1"/>
          </p:cNvSpPr>
          <p:nvPr>
            <p:ph type="body" idx="1"/>
          </p:nvPr>
        </p:nvSpPr>
        <p:spPr>
          <a:xfrm>
            <a:off x="656924" y="1076960"/>
            <a:ext cx="8229600" cy="4577220"/>
          </a:xfrm>
        </p:spPr>
        <p:txBody>
          <a:bodyPr/>
          <a:lstStyle/>
          <a:p>
            <a:pPr>
              <a:buFont typeface="Arial" panose="020B0604020202020204" pitchFamily="34" charset="0"/>
              <a:buChar char="•"/>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2800" i="1" dirty="0">
                <a:effectLst/>
                <a:latin typeface="Calibri" panose="020F0502020204030204" pitchFamily="34" charset="0"/>
                <a:ea typeface="Calibri" panose="020F0502020204030204" pitchFamily="34" charset="0"/>
                <a:cs typeface="Calibri" panose="020F0502020204030204" pitchFamily="34" charset="0"/>
              </a:rPr>
              <a:t>Enforceability</a:t>
            </a:r>
            <a:r>
              <a:rPr lang="en-US" sz="2800" dirty="0">
                <a:effectLst/>
                <a:latin typeface="Calibri" panose="020F0502020204030204" pitchFamily="34" charset="0"/>
                <a:ea typeface="Calibri" panose="020F0502020204030204" pitchFamily="34" charset="0"/>
                <a:cs typeface="Calibri" panose="020F0502020204030204" pitchFamily="34" charset="0"/>
              </a:rPr>
              <a:t>: Some states have enacted statutes that limit or prohibit the enforceability of indemnity provisions. </a:t>
            </a:r>
            <a:r>
              <a:rPr lang="en-US" sz="2800" u="sng" dirty="0">
                <a:effectLst/>
                <a:latin typeface="Calibri" panose="020F0502020204030204" pitchFamily="34" charset="0"/>
                <a:ea typeface="Calibri" panose="020F0502020204030204" pitchFamily="34" charset="0"/>
                <a:cs typeface="Calibri" panose="020F0502020204030204" pitchFamily="34" charset="0"/>
              </a:rPr>
              <a:t>Be sure to have an attorney check the state laws governing your contract to determine if the indemnity provision is enforceable</a:t>
            </a:r>
            <a:r>
              <a:rPr lang="en-US" sz="2800" dirty="0">
                <a:effectLst/>
                <a:latin typeface="Calibri" panose="020F0502020204030204" pitchFamily="34" charset="0"/>
                <a:ea typeface="Calibri" panose="020F0502020204030204" pitchFamily="34" charset="0"/>
                <a:cs typeface="Calibri" panose="020F0502020204030204" pitchFamily="34" charset="0"/>
              </a:rPr>
              <a:t>. Even if you think that the indemnity you are agreeing to may not be enforceable under state law, make sure you negotiate the language to be as </a:t>
            </a:r>
            <a:r>
              <a:rPr lang="en-US" sz="2800" u="sng" dirty="0">
                <a:effectLst/>
                <a:latin typeface="Calibri" panose="020F0502020204030204" pitchFamily="34" charset="0"/>
                <a:ea typeface="Calibri" panose="020F0502020204030204" pitchFamily="34" charset="0"/>
                <a:cs typeface="Calibri" panose="020F0502020204030204" pitchFamily="34" charset="0"/>
              </a:rPr>
              <a:t>limited as possible</a:t>
            </a:r>
            <a:r>
              <a:rPr lang="en-US" sz="2800" dirty="0">
                <a:effectLst/>
                <a:latin typeface="Calibri" panose="020F0502020204030204" pitchFamily="34" charset="0"/>
                <a:ea typeface="Calibri" panose="020F0502020204030204" pitchFamily="34" charset="0"/>
                <a:cs typeface="Calibri" panose="020F0502020204030204" pitchFamily="34" charset="0"/>
              </a:rPr>
              <a:t>.</a:t>
            </a:r>
          </a:p>
          <a:p>
            <a:pPr>
              <a:buFont typeface="Arial" panose="020B0604020202020204" pitchFamily="34" charset="0"/>
              <a:buChar char="•"/>
            </a:pPr>
            <a:endParaRPr lang="en-US" dirty="0"/>
          </a:p>
          <a:p>
            <a:pPr>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p:txBody>
      </p:sp>
      <p:sp>
        <p:nvSpPr>
          <p:cNvPr id="4" name="Rectangle 6"/>
          <p:cNvSpPr>
            <a:spLocks noGrp="1" noChangeArrowheads="1"/>
          </p:cNvSpPr>
          <p:nvPr>
            <p:ph type="title"/>
          </p:nvPr>
        </p:nvSpPr>
        <p:spPr>
          <a:xfrm>
            <a:off x="457200" y="198438"/>
            <a:ext cx="8229600" cy="742950"/>
          </a:xfrm>
        </p:spPr>
        <p:txBody>
          <a:bodyPr/>
          <a:lstStyle/>
          <a:p>
            <a:r>
              <a:rPr lang="en-US" b="1" dirty="0">
                <a:solidFill>
                  <a:schemeClr val="tx1"/>
                </a:solidFill>
                <a:effectLst/>
                <a:latin typeface="Calibri" panose="020F0502020204030204" pitchFamily="34" charset="0"/>
                <a:ea typeface="Calibri" panose="020F0502020204030204" pitchFamily="34" charset="0"/>
              </a:rPr>
              <a:t> Indemnity Clauses</a:t>
            </a:r>
            <a:endParaRPr lang="en-US" altLang="en-US"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3406378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7843" name="Rectangle 3"/>
          <p:cNvSpPr>
            <a:spLocks noGrp="1" noChangeArrowheads="1"/>
          </p:cNvSpPr>
          <p:nvPr>
            <p:ph type="body" idx="1"/>
          </p:nvPr>
        </p:nvSpPr>
        <p:spPr>
          <a:xfrm>
            <a:off x="656924" y="1076960"/>
            <a:ext cx="8229600" cy="4577220"/>
          </a:xfrm>
        </p:spPr>
        <p:txBody>
          <a:bodyPr/>
          <a:lstStyle/>
          <a:p>
            <a:pPr>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Calibri" panose="020F0502020204030204" pitchFamily="34" charset="0"/>
              </a:rPr>
              <a:t>When entering into a contract with your client, do your best to limit the number of indemnities. You must know specifically who you are indemnifying to quantify your risk.</a:t>
            </a:r>
          </a:p>
          <a:p>
            <a:pPr>
              <a:buFont typeface="Arial" panose="020B0604020202020204" pitchFamily="34" charset="0"/>
              <a:buChar char="•"/>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dirty="0">
                <a:effectLst/>
                <a:latin typeface="Calibri" panose="020F0502020204030204" pitchFamily="34" charset="0"/>
                <a:ea typeface="Calibri" panose="020F0502020204030204" pitchFamily="34" charset="0"/>
              </a:rPr>
              <a:t>Examine with care precisely what you are being asked to pay for. Beware of indemnities that make you responsible for “</a:t>
            </a:r>
            <a:r>
              <a:rPr lang="en-US" i="1" dirty="0">
                <a:effectLst/>
                <a:latin typeface="Calibri" panose="020F0502020204030204" pitchFamily="34" charset="0"/>
                <a:ea typeface="Calibri" panose="020F0502020204030204" pitchFamily="34" charset="0"/>
              </a:rPr>
              <a:t>any and all claims, of every kind and nature, related to the project</a:t>
            </a:r>
            <a:r>
              <a:rPr lang="en-US" dirty="0">
                <a:effectLst/>
                <a:latin typeface="Calibri" panose="020F0502020204030204" pitchFamily="34" charset="0"/>
                <a:ea typeface="Calibri" panose="020F0502020204030204" pitchFamily="34" charset="0"/>
              </a:rPr>
              <a:t>.”</a:t>
            </a:r>
          </a:p>
          <a:p>
            <a:pPr>
              <a:buFont typeface="Arial" panose="020B0604020202020204" pitchFamily="34" charset="0"/>
              <a:buChar char="•"/>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Calibri" panose="020F0502020204030204" pitchFamily="34" charset="0"/>
              </a:rPr>
              <a:t>Negligence: If you must accept an indemnification provision, your obligation to pay should be triggered by your negligent acts or omissions in performing your professional services. </a:t>
            </a:r>
            <a:endParaRPr lang="en-US"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p:txBody>
      </p:sp>
      <p:sp>
        <p:nvSpPr>
          <p:cNvPr id="4" name="Rectangle 6"/>
          <p:cNvSpPr>
            <a:spLocks noGrp="1" noChangeArrowheads="1"/>
          </p:cNvSpPr>
          <p:nvPr>
            <p:ph type="title"/>
          </p:nvPr>
        </p:nvSpPr>
        <p:spPr>
          <a:xfrm>
            <a:off x="457200" y="198438"/>
            <a:ext cx="8229600" cy="742950"/>
          </a:xfrm>
        </p:spPr>
        <p:txBody>
          <a:bodyPr/>
          <a:lstStyle/>
          <a:p>
            <a:r>
              <a:rPr lang="en-US" b="1" dirty="0">
                <a:solidFill>
                  <a:schemeClr val="tx1"/>
                </a:solidFill>
                <a:effectLst/>
                <a:latin typeface="Calibri" panose="020F0502020204030204" pitchFamily="34" charset="0"/>
                <a:ea typeface="Calibri" panose="020F0502020204030204" pitchFamily="34" charset="0"/>
              </a:rPr>
              <a:t> Indemnity Clauses – Points to Consider</a:t>
            </a:r>
            <a:endParaRPr lang="en-US" altLang="en-US"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309609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687970"/>
          </a:xfrm>
        </p:spPr>
        <p:txBody>
          <a:bodyPr/>
          <a:lstStyle/>
          <a:p>
            <a:br>
              <a:rPr lang="en-US" sz="2800" dirty="0">
                <a:latin typeface="Arial Narrow" panose="020B0606020202030204" pitchFamily="34" charset="0"/>
              </a:rPr>
            </a:br>
            <a:br>
              <a:rPr lang="en-US" sz="2800" dirty="0">
                <a:latin typeface="Arial Narrow" panose="020B0606020202030204" pitchFamily="34" charset="0"/>
              </a:rPr>
            </a:br>
            <a:br>
              <a:rPr lang="en-US" sz="2800" dirty="0">
                <a:latin typeface="Arial Narrow" panose="020B0606020202030204" pitchFamily="34" charset="0"/>
              </a:rPr>
            </a:br>
            <a:br>
              <a:rPr lang="en-US" sz="2800" dirty="0">
                <a:latin typeface="Arial Narrow" panose="020B0606020202030204" pitchFamily="34" charset="0"/>
              </a:rPr>
            </a:br>
            <a:r>
              <a:rPr lang="en-US" sz="2800" dirty="0">
                <a:latin typeface="Arial Narrow" panose="020B0606020202030204" pitchFamily="34" charset="0"/>
              </a:rPr>
              <a:t>                                 </a:t>
            </a:r>
            <a:br>
              <a:rPr lang="en-US" sz="2800" dirty="0">
                <a:latin typeface="Arial Narrow" panose="020B0606020202030204" pitchFamily="34" charset="0"/>
              </a:rPr>
            </a:br>
            <a:r>
              <a:rPr lang="en-US" b="1" dirty="0">
                <a:solidFill>
                  <a:schemeClr val="tx1"/>
                </a:solidFill>
                <a:latin typeface="Calibri" panose="020F0502020204030204" pitchFamily="34" charset="0"/>
                <a:cs typeface="Calibri" panose="020F0502020204030204" pitchFamily="34" charset="0"/>
              </a:rPr>
              <a:t>Disclaimer</a:t>
            </a:r>
          </a:p>
        </p:txBody>
      </p:sp>
      <p:sp>
        <p:nvSpPr>
          <p:cNvPr id="3" name="Content Placeholder 2"/>
          <p:cNvSpPr>
            <a:spLocks noGrp="1"/>
          </p:cNvSpPr>
          <p:nvPr>
            <p:ph idx="1"/>
          </p:nvPr>
        </p:nvSpPr>
        <p:spPr>
          <a:xfrm>
            <a:off x="457200" y="1047750"/>
            <a:ext cx="8229600" cy="4935607"/>
          </a:xfrm>
        </p:spPr>
        <p:txBody>
          <a:bodyPr/>
          <a:lstStyle/>
          <a:p>
            <a:pPr algn="just"/>
            <a:endParaRPr lang="en-US" sz="1800" b="1" dirty="0"/>
          </a:p>
          <a:p>
            <a:pPr marL="0" indent="0" algn="just">
              <a:buNone/>
            </a:pPr>
            <a:r>
              <a:rPr lang="en-US" sz="1800" dirty="0">
                <a:latin typeface="Calibri" panose="020F0502020204030204" pitchFamily="34" charset="0"/>
                <a:cs typeface="Calibri" panose="020F0502020204030204" pitchFamily="34" charset="0"/>
              </a:rPr>
              <a:t>The views expressed in these materials are those of the author and do not necessarily reflect the views of The Travelers Companies, Inc. or any of its subsidiary insurance companies (“Travelers”). This material is for general informational purposes only and is not legal advice.  It is not designed to be comprehensive, and it may not apply to your particular facts and circumstances.  Consult as needed with your own attorney or other professional adviser.  This material does not amend, or otherwise affect, the provisions of any insurance policy issued by Travelers. It is not a representation that coverage does or does not exist for any particular claim or loss under any such policy. Coverage depends on the facts and circumstances involved in the claim or loss, all applicable policy provisions, and any applicable law. Availability of coverage referenced in this document can depend on underwriting qualifications and state regulations.  Claims scenarios are based on actual claims, composites of actual claims, or hypothetical situations. Resolution amounts are approximations of both actual and anticipated losses and defense costs. Facts may have been changed to protect confidentiality.</a:t>
            </a:r>
          </a:p>
          <a:p>
            <a:pPr marL="0" indent="0" algn="just">
              <a:buNone/>
            </a:pPr>
            <a:endParaRPr lang="en-US" sz="1800" dirty="0"/>
          </a:p>
          <a:p>
            <a:endParaRPr lang="en-US" sz="2000" b="1" dirty="0">
              <a:latin typeface="Arial Narrow" panose="020B0606020202030204" pitchFamily="34" charset="0"/>
            </a:endParaRPr>
          </a:p>
        </p:txBody>
      </p:sp>
    </p:spTree>
    <p:extLst>
      <p:ext uri="{BB962C8B-B14F-4D97-AF65-F5344CB8AC3E}">
        <p14:creationId xmlns:p14="http://schemas.microsoft.com/office/powerpoint/2010/main" val="4245694386"/>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7843" name="Rectangle 3"/>
          <p:cNvSpPr>
            <a:spLocks noGrp="1" noChangeArrowheads="1"/>
          </p:cNvSpPr>
          <p:nvPr>
            <p:ph type="body" idx="1"/>
          </p:nvPr>
        </p:nvSpPr>
        <p:spPr>
          <a:xfrm>
            <a:off x="656924" y="1076960"/>
            <a:ext cx="8229600" cy="4577220"/>
          </a:xfrm>
        </p:spPr>
        <p:txBody>
          <a:bodyPr/>
          <a:lstStyle/>
          <a:p>
            <a:pPr>
              <a:buFont typeface="Arial" panose="020B0604020202020204" pitchFamily="34" charset="0"/>
              <a:buChar char="•"/>
            </a:pPr>
            <a:endParaRPr lang="en-US" sz="1800" i="1"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800" i="1"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2800" i="1" dirty="0">
                <a:latin typeface="Calibri" panose="020F0502020204030204" pitchFamily="34" charset="0"/>
                <a:ea typeface="Calibri" panose="020F0502020204030204" pitchFamily="34" charset="0"/>
                <a:cs typeface="Calibri" panose="020F0502020204030204" pitchFamily="34" charset="0"/>
              </a:rPr>
              <a:t>“</a:t>
            </a:r>
            <a:r>
              <a:rPr lang="en-US" sz="2800" i="1" dirty="0">
                <a:effectLst/>
                <a:latin typeface="Calibri" panose="020F0502020204030204" pitchFamily="34" charset="0"/>
                <a:ea typeface="Calibri" panose="020F0502020204030204" pitchFamily="34" charset="0"/>
                <a:cs typeface="Calibri" panose="020F0502020204030204" pitchFamily="34" charset="0"/>
              </a:rPr>
              <a:t>Design Professional shall defend, indemnify and hold harmless the owner, its subsidiaries and authorized persons with respect to any demand, claim, liability, costs, expenses, fines or penalties of any kind and in any way related to the Project or this Agreement including attorney’s fees, costs and expenses.” </a:t>
            </a:r>
            <a:endParaRPr lang="en-US" sz="2800" dirty="0">
              <a:effectLst/>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p:txBody>
      </p:sp>
      <p:sp>
        <p:nvSpPr>
          <p:cNvPr id="4" name="Rectangle 6"/>
          <p:cNvSpPr>
            <a:spLocks noGrp="1" noChangeArrowheads="1"/>
          </p:cNvSpPr>
          <p:nvPr>
            <p:ph type="title"/>
          </p:nvPr>
        </p:nvSpPr>
        <p:spPr>
          <a:xfrm>
            <a:off x="457200" y="198438"/>
            <a:ext cx="8229600" cy="742950"/>
          </a:xfrm>
        </p:spPr>
        <p:txBody>
          <a:bodyPr/>
          <a:lstStyle/>
          <a:p>
            <a:r>
              <a:rPr lang="en-US" b="1" dirty="0">
                <a:solidFill>
                  <a:schemeClr val="tx1"/>
                </a:solidFill>
                <a:effectLst/>
                <a:latin typeface="Calibri" panose="020F0502020204030204" pitchFamily="34" charset="0"/>
                <a:ea typeface="Calibri" panose="020F0502020204030204" pitchFamily="34" charset="0"/>
              </a:rPr>
              <a:t> Indemnity Clause – Poor Example </a:t>
            </a:r>
            <a:endParaRPr lang="en-US" altLang="en-US"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93772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7843" name="Rectangle 3"/>
          <p:cNvSpPr>
            <a:spLocks noGrp="1" noChangeArrowheads="1"/>
          </p:cNvSpPr>
          <p:nvPr>
            <p:ph type="body" idx="1"/>
          </p:nvPr>
        </p:nvSpPr>
        <p:spPr>
          <a:xfrm>
            <a:off x="656924" y="1076960"/>
            <a:ext cx="8229600" cy="4577220"/>
          </a:xfrm>
        </p:spPr>
        <p:txBody>
          <a:bodyPr/>
          <a:lstStyle/>
          <a:p>
            <a:pPr marL="0" marR="0" indent="0">
              <a:spcBef>
                <a:spcPts val="0"/>
              </a:spcBef>
              <a:spcAft>
                <a:spcPts val="0"/>
              </a:spcAft>
              <a:buNone/>
            </a:pPr>
            <a:endParaRPr lang="en-US" sz="1800" i="1" dirty="0">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endParaRPr lang="en-US" sz="1800" i="1" dirty="0">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i="1" dirty="0">
                <a:effectLst/>
                <a:latin typeface="Calibri" panose="020F0502020204030204" pitchFamily="34" charset="0"/>
                <a:ea typeface="Calibri" panose="020F0502020204030204" pitchFamily="34" charset="0"/>
                <a:cs typeface="Calibri" panose="020F0502020204030204" pitchFamily="34" charset="0"/>
              </a:rPr>
              <a:t>“Client and Design Professional, to the extent permitted by applicable law, shall each indemnify the other with respect to any demand, claim, liability, costs, expenses, fines or penalties to the extent caused by such Party’s negligent act, error or omission in any way related to the Project or this Agreement. In the event of any claim, allegation or demand by any third party involving the negligent performance of the scope of services or responsibilities of either Party, such Party shall promptly assume responsibility for the investigation, defense and response to such issues.”</a:t>
            </a:r>
            <a:endParaRPr lang="en-US" dirty="0">
              <a:effectLst/>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p:txBody>
      </p:sp>
      <p:sp>
        <p:nvSpPr>
          <p:cNvPr id="4" name="Rectangle 6"/>
          <p:cNvSpPr>
            <a:spLocks noGrp="1" noChangeArrowheads="1"/>
          </p:cNvSpPr>
          <p:nvPr>
            <p:ph type="title"/>
          </p:nvPr>
        </p:nvSpPr>
        <p:spPr>
          <a:xfrm>
            <a:off x="457200" y="198438"/>
            <a:ext cx="8229600" cy="742950"/>
          </a:xfrm>
        </p:spPr>
        <p:txBody>
          <a:bodyPr/>
          <a:lstStyle/>
          <a:p>
            <a:r>
              <a:rPr lang="en-US" b="1" dirty="0">
                <a:solidFill>
                  <a:schemeClr val="tx1"/>
                </a:solidFill>
                <a:effectLst/>
                <a:latin typeface="Calibri" panose="020F0502020204030204" pitchFamily="34" charset="0"/>
                <a:ea typeface="Calibri" panose="020F0502020204030204" pitchFamily="34" charset="0"/>
              </a:rPr>
              <a:t> Indemnity Clause – Better Exa</a:t>
            </a:r>
            <a:r>
              <a:rPr lang="en-US" b="1" dirty="0">
                <a:solidFill>
                  <a:schemeClr val="tx1"/>
                </a:solidFill>
                <a:latin typeface="Calibri" panose="020F0502020204030204" pitchFamily="34" charset="0"/>
                <a:ea typeface="Calibri" panose="020F0502020204030204" pitchFamily="34" charset="0"/>
              </a:rPr>
              <a:t>mple</a:t>
            </a:r>
            <a:endParaRPr lang="en-US" altLang="en-US"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3138735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7843" name="Rectangle 3"/>
          <p:cNvSpPr>
            <a:spLocks noGrp="1" noChangeArrowheads="1"/>
          </p:cNvSpPr>
          <p:nvPr>
            <p:ph type="body" idx="1"/>
          </p:nvPr>
        </p:nvSpPr>
        <p:spPr>
          <a:xfrm>
            <a:off x="656924" y="1076960"/>
            <a:ext cx="8229600" cy="4577220"/>
          </a:xfrm>
        </p:spPr>
        <p:txBody>
          <a:bodyPr/>
          <a:lstStyle/>
          <a:p>
            <a:pPr marR="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They should be written to be clear, concise language.</a:t>
            </a:r>
          </a:p>
          <a:p>
            <a:pPr marR="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cs typeface="Calibri" panose="020F0502020204030204" pitchFamily="34" charset="0"/>
            </a:endParaRPr>
          </a:p>
          <a:p>
            <a:pPr marR="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Limit the number and type of parties to be indemnified.</a:t>
            </a:r>
          </a:p>
          <a:p>
            <a:pPr marR="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cs typeface="Calibri" panose="020F0502020204030204" pitchFamily="34" charset="0"/>
            </a:endParaRPr>
          </a:p>
          <a:p>
            <a:pPr marR="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Delete any obligation to defend.</a:t>
            </a:r>
          </a:p>
          <a:p>
            <a:pPr marR="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cs typeface="Calibri" panose="020F0502020204030204" pitchFamily="34" charset="0"/>
            </a:endParaRPr>
          </a:p>
          <a:p>
            <a:pPr marR="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Delete any reference to pay for attorney’s fees and expenses unless allowed by state law.</a:t>
            </a:r>
          </a:p>
          <a:p>
            <a:pPr marR="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cs typeface="Calibri" panose="020F0502020204030204" pitchFamily="34" charset="0"/>
            </a:endParaRPr>
          </a:p>
          <a:p>
            <a:pPr marR="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Should be</a:t>
            </a:r>
            <a:r>
              <a:rPr lang="en-US" i="1" dirty="0">
                <a:effectLst/>
                <a:latin typeface="Calibri" panose="020F0502020204030204" pitchFamily="34" charset="0"/>
                <a:ea typeface="Calibri" panose="020F0502020204030204" pitchFamily="34" charset="0"/>
                <a:cs typeface="Calibri" panose="020F0502020204030204" pitchFamily="34" charset="0"/>
              </a:rPr>
              <a:t> </a:t>
            </a:r>
            <a:r>
              <a:rPr lang="en-US" dirty="0">
                <a:effectLst/>
                <a:latin typeface="Calibri" panose="020F0502020204030204" pitchFamily="34" charset="0"/>
                <a:ea typeface="Calibri" panose="020F0502020204030204" pitchFamily="34" charset="0"/>
                <a:cs typeface="Calibri" panose="020F0502020204030204" pitchFamily="34" charset="0"/>
              </a:rPr>
              <a:t>related the extent caused by your negligent act, error or omission related to the project</a:t>
            </a:r>
            <a:r>
              <a:rPr lang="en-US" i="1" dirty="0">
                <a:effectLst/>
                <a:latin typeface="Calibri" panose="020F0502020204030204" pitchFamily="34" charset="0"/>
                <a:ea typeface="Calibri" panose="020F0502020204030204" pitchFamily="34" charset="0"/>
                <a:cs typeface="Calibri" panose="020F0502020204030204" pitchFamily="34" charset="0"/>
              </a:rPr>
              <a:t>.</a:t>
            </a:r>
            <a:endParaRPr lang="en-US" dirty="0">
              <a:latin typeface="Calibri" panose="020F0502020204030204" pitchFamily="34" charset="0"/>
              <a:ea typeface="Calibri" panose="020F0502020204030204" pitchFamily="34" charset="0"/>
              <a:cs typeface="Calibri" panose="020F0502020204030204" pitchFamily="34" charset="0"/>
            </a:endParaRPr>
          </a:p>
          <a:p>
            <a:pPr marR="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cs typeface="Calibri" panose="020F0502020204030204" pitchFamily="34" charset="0"/>
            </a:endParaRPr>
          </a:p>
          <a:p>
            <a:pPr marR="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cs typeface="Calibri" panose="020F0502020204030204" pitchFamily="34" charset="0"/>
            </a:endParaRPr>
          </a:p>
          <a:p>
            <a:pPr marR="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cs typeface="Calibri" panose="020F0502020204030204" pitchFamily="34" charset="0"/>
            </a:endParaRPr>
          </a:p>
          <a:p>
            <a:pPr marR="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endParaRPr lang="en-US" sz="1800" i="1" dirty="0">
              <a:effectLst/>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p:txBody>
      </p:sp>
      <p:sp>
        <p:nvSpPr>
          <p:cNvPr id="4" name="Rectangle 6"/>
          <p:cNvSpPr>
            <a:spLocks noGrp="1" noChangeArrowheads="1"/>
          </p:cNvSpPr>
          <p:nvPr>
            <p:ph type="title"/>
          </p:nvPr>
        </p:nvSpPr>
        <p:spPr>
          <a:xfrm>
            <a:off x="457200" y="198438"/>
            <a:ext cx="8229600" cy="742950"/>
          </a:xfrm>
        </p:spPr>
        <p:txBody>
          <a:bodyPr/>
          <a:lstStyle/>
          <a:p>
            <a:r>
              <a:rPr lang="en-US" b="1" dirty="0">
                <a:solidFill>
                  <a:schemeClr val="tx1"/>
                </a:solidFill>
                <a:effectLst/>
                <a:latin typeface="Calibri" panose="020F0502020204030204" pitchFamily="34" charset="0"/>
                <a:ea typeface="Calibri" panose="020F0502020204030204" pitchFamily="34" charset="0"/>
              </a:rPr>
              <a:t> Indemnity Clause – Summary </a:t>
            </a:r>
            <a:endParaRPr lang="en-US" altLang="en-US"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958682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862D-E8C3-40F2-B014-2EB82C39074A}"/>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 </a:t>
            </a:r>
            <a:r>
              <a:rPr lang="en-US" altLang="en-US" b="1" dirty="0">
                <a:solidFill>
                  <a:schemeClr val="tx1"/>
                </a:solidFill>
                <a:latin typeface="Calibri" panose="020F0502020204030204" pitchFamily="34" charset="0"/>
                <a:cs typeface="Calibri" panose="020F0502020204030204" pitchFamily="34" charset="0"/>
              </a:rPr>
              <a:t>“I am being sued! Now what?”</a:t>
            </a:r>
            <a:br>
              <a:rPr lang="en-US" dirty="0"/>
            </a:br>
            <a:endParaRPr lang="en-US" sz="400" dirty="0"/>
          </a:p>
        </p:txBody>
      </p:sp>
      <p:sp>
        <p:nvSpPr>
          <p:cNvPr id="3" name="Content Placeholder 2">
            <a:extLst>
              <a:ext uri="{FF2B5EF4-FFF2-40B4-BE49-F238E27FC236}">
                <a16:creationId xmlns:a16="http://schemas.microsoft.com/office/drawing/2014/main" id="{86790763-383E-45DA-B974-334487A0D814}"/>
              </a:ext>
            </a:extLst>
          </p:cNvPr>
          <p:cNvSpPr>
            <a:spLocks noGrp="1"/>
          </p:cNvSpPr>
          <p:nvPr>
            <p:ph idx="1"/>
          </p:nvPr>
        </p:nvSpPr>
        <p:spPr/>
        <p:txBody>
          <a:bodyPr/>
          <a:lstStyle/>
          <a:p>
            <a:pPr marL="0" indent="0">
              <a:spcBef>
                <a:spcPts val="0"/>
              </a:spcBef>
              <a:buNone/>
            </a:pPr>
            <a:endParaRPr lang="en-US" sz="1800" dirty="0">
              <a:latin typeface="Calibri" panose="020F0502020204030204" pitchFamily="34" charset="0"/>
              <a:cs typeface="Calibri" panose="020F0502020204030204" pitchFamily="34" charset="0"/>
            </a:endParaRPr>
          </a:p>
          <a:p>
            <a:pPr marL="0" indent="0">
              <a:spcBef>
                <a:spcPts val="0"/>
              </a:spcBef>
              <a:buNone/>
            </a:pPr>
            <a:endParaRPr lang="en-US" sz="1800" dirty="0">
              <a:latin typeface="Calibri" panose="020F0502020204030204" pitchFamily="34" charset="0"/>
              <a:cs typeface="Calibri" panose="020F0502020204030204" pitchFamily="34" charset="0"/>
            </a:endParaRPr>
          </a:p>
          <a:p>
            <a:pPr marL="0" indent="0">
              <a:spcBef>
                <a:spcPts val="0"/>
              </a:spcBef>
              <a:buNone/>
            </a:pPr>
            <a:r>
              <a:rPr lang="en-US" sz="3200" dirty="0">
                <a:latin typeface="Calibri" panose="020F0502020204030204" pitchFamily="34" charset="0"/>
                <a:cs typeface="Calibri" panose="020F0502020204030204" pitchFamily="34" charset="0"/>
              </a:rPr>
              <a:t>Receiving a Summons and a lawsuit from a process server or through the US mail can be unnerving and be the cause of anger, frustration and sleepless nights. </a:t>
            </a:r>
            <a:br>
              <a:rPr lang="en-US" dirty="0"/>
            </a:br>
            <a:endParaRPr lang="en-US" dirty="0"/>
          </a:p>
          <a:p>
            <a:pPr marL="0" indent="0">
              <a:spcBef>
                <a:spcPts val="0"/>
              </a:spcBef>
              <a:buNone/>
            </a:pPr>
            <a:br>
              <a:rPr lang="en-US" dirty="0"/>
            </a:br>
            <a:endParaRPr lang="en-US" dirty="0"/>
          </a:p>
        </p:txBody>
      </p:sp>
    </p:spTree>
    <p:extLst>
      <p:ext uri="{BB962C8B-B14F-4D97-AF65-F5344CB8AC3E}">
        <p14:creationId xmlns:p14="http://schemas.microsoft.com/office/powerpoint/2010/main" val="837945885"/>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862D-E8C3-40F2-B014-2EB82C39074A}"/>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  </a:t>
            </a:r>
            <a:r>
              <a:rPr lang="en-US" b="1" dirty="0">
                <a:solidFill>
                  <a:schemeClr val="tx1"/>
                </a:solidFill>
                <a:latin typeface="Calibri" panose="020F0502020204030204" pitchFamily="34" charset="0"/>
                <a:cs typeface="Calibri" panose="020F0502020204030204" pitchFamily="34" charset="0"/>
              </a:rPr>
              <a:t>When to Report a Pre-Claim or a Claim</a:t>
            </a:r>
            <a:br>
              <a:rPr lang="en-US" dirty="0"/>
            </a:br>
            <a:endParaRPr lang="en-US" sz="400" dirty="0"/>
          </a:p>
        </p:txBody>
      </p:sp>
      <p:sp>
        <p:nvSpPr>
          <p:cNvPr id="3" name="Content Placeholder 2">
            <a:extLst>
              <a:ext uri="{FF2B5EF4-FFF2-40B4-BE49-F238E27FC236}">
                <a16:creationId xmlns:a16="http://schemas.microsoft.com/office/drawing/2014/main" id="{86790763-383E-45DA-B974-334487A0D814}"/>
              </a:ext>
            </a:extLst>
          </p:cNvPr>
          <p:cNvSpPr>
            <a:spLocks noGrp="1"/>
          </p:cNvSpPr>
          <p:nvPr>
            <p:ph idx="1"/>
          </p:nvPr>
        </p:nvSpPr>
        <p:spPr/>
        <p:txBody>
          <a:bodyPr/>
          <a:lstStyle/>
          <a:p>
            <a:pPr marL="0" indent="0">
              <a:spcBef>
                <a:spcPts val="0"/>
              </a:spcBef>
              <a:buNone/>
            </a:pPr>
            <a:endParaRPr lang="en-US" sz="1800" dirty="0">
              <a:latin typeface="Calibri" panose="020F0502020204030204" pitchFamily="34" charset="0"/>
              <a:cs typeface="Calibri" panose="020F0502020204030204" pitchFamily="34" charset="0"/>
            </a:endParaRPr>
          </a:p>
          <a:p>
            <a:pPr marL="0" indent="0">
              <a:spcBef>
                <a:spcPts val="0"/>
              </a:spcBef>
              <a:buNone/>
            </a:pPr>
            <a:endParaRPr lang="en-US" sz="1800" dirty="0">
              <a:latin typeface="Calibri" panose="020F0502020204030204" pitchFamily="34" charset="0"/>
              <a:cs typeface="Calibri" panose="020F0502020204030204" pitchFamily="34" charset="0"/>
            </a:endParaRPr>
          </a:p>
          <a:p>
            <a:pPr marL="0" indent="0">
              <a:spcBef>
                <a:spcPts val="0"/>
              </a:spcBef>
              <a:buNone/>
            </a:pPr>
            <a:endParaRPr lang="en-US" sz="1800" dirty="0">
              <a:latin typeface="Calibri" panose="020F0502020204030204" pitchFamily="34" charset="0"/>
              <a:cs typeface="Calibri" panose="020F0502020204030204" pitchFamily="34" charset="0"/>
            </a:endParaRPr>
          </a:p>
          <a:p>
            <a:pPr marL="0" indent="0">
              <a:spcBef>
                <a:spcPts val="0"/>
              </a:spcBef>
              <a:buNone/>
            </a:pPr>
            <a:endParaRPr lang="en-US" sz="1800" dirty="0">
              <a:latin typeface="Calibri" panose="020F0502020204030204" pitchFamily="34" charset="0"/>
              <a:cs typeface="Calibri" panose="020F0502020204030204" pitchFamily="34" charset="0"/>
            </a:endParaRPr>
          </a:p>
          <a:p>
            <a:pPr marL="0" indent="0">
              <a:spcBef>
                <a:spcPts val="0"/>
              </a:spcBef>
              <a:buNone/>
            </a:pPr>
            <a:r>
              <a:rPr lang="en-US" sz="3200" dirty="0">
                <a:latin typeface="Calibri" panose="020F0502020204030204" pitchFamily="34" charset="0"/>
                <a:cs typeface="Calibri" panose="020F0502020204030204" pitchFamily="34" charset="0"/>
              </a:rPr>
              <a:t>You should report a potential claim or a claim </a:t>
            </a:r>
            <a:r>
              <a:rPr lang="en-US" sz="3200" u="sng" dirty="0">
                <a:latin typeface="Calibri" panose="020F0502020204030204" pitchFamily="34" charset="0"/>
                <a:cs typeface="Calibri" panose="020F0502020204030204" pitchFamily="34" charset="0"/>
              </a:rPr>
              <a:t>as soon as possible </a:t>
            </a:r>
            <a:r>
              <a:rPr lang="en-US" sz="3200" dirty="0">
                <a:latin typeface="Calibri" panose="020F0502020204030204" pitchFamily="34" charset="0"/>
                <a:cs typeface="Calibri" panose="020F0502020204030204" pitchFamily="34" charset="0"/>
              </a:rPr>
              <a:t>to your insurance broker Brett Coleman and his team at </a:t>
            </a:r>
            <a:r>
              <a:rPr lang="en-US" sz="3200" dirty="0">
                <a:effectLst/>
                <a:latin typeface="Calibri" panose="020F0502020204030204" pitchFamily="34" charset="0"/>
                <a:ea typeface="Calibri" panose="020F0502020204030204" pitchFamily="34" charset="0"/>
                <a:cs typeface="Calibri" panose="020F0502020204030204" pitchFamily="34" charset="0"/>
              </a:rPr>
              <a:t>Professional Underwriters, Inc  who will n</a:t>
            </a:r>
            <a:r>
              <a:rPr lang="en-US" sz="3200" dirty="0">
                <a:latin typeface="Calibri" panose="020F0502020204030204" pitchFamily="34" charset="0"/>
                <a:cs typeface="Calibri" panose="020F0502020204030204" pitchFamily="34" charset="0"/>
              </a:rPr>
              <a:t>otify Travelers</a:t>
            </a:r>
            <a:r>
              <a:rPr lang="en-US" dirty="0">
                <a:latin typeface="Calibri" panose="020F0502020204030204" pitchFamily="34" charset="0"/>
                <a:cs typeface="Calibri" panose="020F0502020204030204" pitchFamily="34" charset="0"/>
              </a:rPr>
              <a:t>.</a:t>
            </a:r>
            <a:br>
              <a:rPr lang="en-US" dirty="0"/>
            </a:br>
            <a:endParaRPr lang="en-US" dirty="0"/>
          </a:p>
          <a:p>
            <a:pPr marL="0" indent="0">
              <a:spcBef>
                <a:spcPts val="0"/>
              </a:spcBef>
              <a:buNone/>
            </a:pPr>
            <a:br>
              <a:rPr lang="en-US" dirty="0"/>
            </a:br>
            <a:endParaRPr lang="en-US" dirty="0"/>
          </a:p>
        </p:txBody>
      </p:sp>
    </p:spTree>
    <p:extLst>
      <p:ext uri="{BB962C8B-B14F-4D97-AF65-F5344CB8AC3E}">
        <p14:creationId xmlns:p14="http://schemas.microsoft.com/office/powerpoint/2010/main" val="4291837576"/>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862D-E8C3-40F2-B014-2EB82C39074A}"/>
              </a:ext>
            </a:extLst>
          </p:cNvPr>
          <p:cNvSpPr>
            <a:spLocks noGrp="1"/>
          </p:cNvSpPr>
          <p:nvPr>
            <p:ph type="title"/>
          </p:nvPr>
        </p:nvSpPr>
        <p:spPr>
          <a:xfrm>
            <a:off x="457200" y="213063"/>
            <a:ext cx="8229600" cy="1216241"/>
          </a:xfrm>
        </p:spPr>
        <p:txBody>
          <a:bodyPr/>
          <a:lstStyle/>
          <a:p>
            <a:r>
              <a:rPr lang="en-US" sz="3200" b="1" dirty="0">
                <a:latin typeface="Calibri" panose="020F0502020204030204" pitchFamily="34" charset="0"/>
                <a:cs typeface="Calibri" panose="020F0502020204030204" pitchFamily="34" charset="0"/>
              </a:rPr>
              <a:t>                         </a:t>
            </a:r>
            <a:r>
              <a:rPr lang="en-US" sz="3200" b="1" dirty="0">
                <a:solidFill>
                  <a:schemeClr val="tx1"/>
                </a:solidFill>
                <a:latin typeface="Calibri" panose="020F0502020204030204" pitchFamily="34" charset="0"/>
                <a:cs typeface="Calibri" panose="020F0502020204030204" pitchFamily="34" charset="0"/>
              </a:rPr>
              <a:t>What is a Claim?</a:t>
            </a:r>
            <a:br>
              <a:rPr lang="en-US" sz="3200" dirty="0"/>
            </a:br>
            <a:endParaRPr lang="en-US" sz="3200" dirty="0"/>
          </a:p>
        </p:txBody>
      </p:sp>
      <p:sp>
        <p:nvSpPr>
          <p:cNvPr id="3" name="Content Placeholder 2">
            <a:extLst>
              <a:ext uri="{FF2B5EF4-FFF2-40B4-BE49-F238E27FC236}">
                <a16:creationId xmlns:a16="http://schemas.microsoft.com/office/drawing/2014/main" id="{86790763-383E-45DA-B974-334487A0D814}"/>
              </a:ext>
            </a:extLst>
          </p:cNvPr>
          <p:cNvSpPr>
            <a:spLocks noGrp="1"/>
          </p:cNvSpPr>
          <p:nvPr>
            <p:ph idx="1"/>
          </p:nvPr>
        </p:nvSpPr>
        <p:spPr/>
        <p:txBody>
          <a:bodyPr/>
          <a:lstStyle/>
          <a:p>
            <a:pPr marL="0" indent="0">
              <a:buNone/>
            </a:pPr>
            <a:r>
              <a:rPr lang="en-US" b="1" dirty="0"/>
              <a:t>Travelers’ Professional Liability Policy defines a Claim as follows:</a:t>
            </a:r>
          </a:p>
          <a:p>
            <a:pPr marL="0" indent="0">
              <a:buNone/>
            </a:pPr>
            <a:r>
              <a:rPr lang="en-US" b="1" i="1" dirty="0"/>
              <a:t>	</a:t>
            </a:r>
          </a:p>
          <a:p>
            <a:pPr marL="0" indent="0">
              <a:buNone/>
            </a:pPr>
            <a:r>
              <a:rPr lang="en-US" b="1" i="1" dirty="0">
                <a:latin typeface="Calibri" panose="020F0502020204030204" pitchFamily="34" charset="0"/>
                <a:cs typeface="Calibri" panose="020F0502020204030204" pitchFamily="34" charset="0"/>
              </a:rPr>
              <a:t>	Claim</a:t>
            </a:r>
            <a:r>
              <a:rPr lang="en-US" dirty="0">
                <a:latin typeface="Calibri" panose="020F0502020204030204" pitchFamily="34" charset="0"/>
                <a:cs typeface="Calibri" panose="020F0502020204030204" pitchFamily="34" charset="0"/>
              </a:rPr>
              <a:t> means:  </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	1.	a demand for money</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or services;  </a:t>
            </a:r>
          </a:p>
          <a:p>
            <a:pPr marL="0" indent="0">
              <a:buNone/>
            </a:pPr>
            <a:r>
              <a:rPr lang="en-US" dirty="0">
                <a:latin typeface="Calibri" panose="020F0502020204030204" pitchFamily="34" charset="0"/>
                <a:cs typeface="Calibri" panose="020F0502020204030204" pitchFamily="34" charset="0"/>
              </a:rPr>
              <a:t>	2.	a civil proceeding commenced by service of a 	             complaint or similar pleading; or</a:t>
            </a:r>
          </a:p>
          <a:p>
            <a:pPr marL="0" indent="0">
              <a:buNone/>
            </a:pPr>
            <a:r>
              <a:rPr lang="en-US" dirty="0">
                <a:latin typeface="Calibri" panose="020F0502020204030204" pitchFamily="34" charset="0"/>
                <a:cs typeface="Calibri" panose="020F0502020204030204" pitchFamily="34" charset="0"/>
              </a:rPr>
              <a:t>	3.	a written request to toll or waive a statute of 	             limitations relating to a potential civil or                                                                		administrative proceeding, against any </a:t>
            </a:r>
            <a:r>
              <a:rPr lang="en-US" b="1" dirty="0">
                <a:latin typeface="Calibri" panose="020F0502020204030204" pitchFamily="34" charset="0"/>
                <a:cs typeface="Calibri" panose="020F0502020204030204" pitchFamily="34" charset="0"/>
              </a:rPr>
              <a:t>Insured</a:t>
            </a:r>
            <a:r>
              <a:rPr lang="en-US" dirty="0">
                <a:latin typeface="Calibri" panose="020F0502020204030204" pitchFamily="34" charset="0"/>
                <a:cs typeface="Calibri" panose="020F0502020204030204" pitchFamily="34" charset="0"/>
              </a:rPr>
              <a:t> 		for a </a:t>
            </a:r>
            <a:r>
              <a:rPr lang="en-US" b="1" dirty="0">
                <a:latin typeface="Calibri" panose="020F0502020204030204" pitchFamily="34" charset="0"/>
                <a:cs typeface="Calibri" panose="020F0502020204030204" pitchFamily="34" charset="0"/>
              </a:rPr>
              <a:t>Wrongful Act</a:t>
            </a:r>
            <a:r>
              <a:rPr lang="en-US" dirty="0">
                <a:latin typeface="Calibri" panose="020F0502020204030204" pitchFamily="34" charset="0"/>
                <a:cs typeface="Calibri" panose="020F0502020204030204" pitchFamily="34" charset="0"/>
              </a:rPr>
              <a:t>.  </a:t>
            </a:r>
          </a:p>
          <a:p>
            <a:pPr marL="0" indent="0">
              <a:buNone/>
            </a:pPr>
            <a:endParaRPr lang="en-US" dirty="0"/>
          </a:p>
        </p:txBody>
      </p:sp>
    </p:spTree>
    <p:extLst>
      <p:ext uri="{BB962C8B-B14F-4D97-AF65-F5344CB8AC3E}">
        <p14:creationId xmlns:p14="http://schemas.microsoft.com/office/powerpoint/2010/main" val="1945009445"/>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08853-0B3D-4839-BD8F-03C9067D96D3}"/>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                  </a:t>
            </a:r>
            <a:r>
              <a:rPr lang="en-US" b="1" dirty="0">
                <a:solidFill>
                  <a:schemeClr val="tx1"/>
                </a:solidFill>
                <a:latin typeface="Calibri" panose="020F0502020204030204" pitchFamily="34" charset="0"/>
                <a:cs typeface="Calibri" panose="020F0502020204030204" pitchFamily="34" charset="0"/>
              </a:rPr>
              <a:t>A Typical Claim Cycle</a:t>
            </a:r>
          </a:p>
        </p:txBody>
      </p:sp>
      <p:sp>
        <p:nvSpPr>
          <p:cNvPr id="3" name="Content Placeholder 2">
            <a:extLst>
              <a:ext uri="{FF2B5EF4-FFF2-40B4-BE49-F238E27FC236}">
                <a16:creationId xmlns:a16="http://schemas.microsoft.com/office/drawing/2014/main" id="{3561EAC5-E22D-4DA7-B4E2-2A8E24A1EA66}"/>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Notice to the insurance carrier.</a:t>
            </a:r>
          </a:p>
          <a:p>
            <a:pPr lvl="1"/>
            <a:r>
              <a:rPr lang="en-US" dirty="0">
                <a:latin typeface="Calibri" panose="020F0502020204030204" pitchFamily="34" charset="0"/>
                <a:cs typeface="Calibri" panose="020F0502020204030204" pitchFamily="34" charset="0"/>
              </a:rPr>
              <a:t>From the broker (i.e., Brett Coleman), or</a:t>
            </a:r>
          </a:p>
          <a:p>
            <a:pPr lvl="1"/>
            <a:r>
              <a:rPr lang="en-US" dirty="0">
                <a:latin typeface="Calibri" panose="020F0502020204030204" pitchFamily="34" charset="0"/>
                <a:cs typeface="Calibri" panose="020F0502020204030204" pitchFamily="34" charset="0"/>
              </a:rPr>
              <a:t>From the Named Insured directly.</a:t>
            </a:r>
          </a:p>
          <a:p>
            <a:r>
              <a:rPr lang="en-US" dirty="0">
                <a:latin typeface="Calibri" panose="020F0502020204030204" pitchFamily="34" charset="0"/>
                <a:cs typeface="Calibri" panose="020F0502020204030204" pitchFamily="34" charset="0"/>
              </a:rPr>
              <a:t>Assignment to the Claim Professional.</a:t>
            </a:r>
          </a:p>
          <a:p>
            <a:r>
              <a:rPr lang="en-US" dirty="0">
                <a:latin typeface="Calibri" panose="020F0502020204030204" pitchFamily="34" charset="0"/>
                <a:cs typeface="Calibri" panose="020F0502020204030204" pitchFamily="34" charset="0"/>
              </a:rPr>
              <a:t>Claim Professional verifies an active Policy for the Named Insured, reviews Policy Endorsements and sets up a file. </a:t>
            </a:r>
          </a:p>
          <a:p>
            <a:r>
              <a:rPr lang="en-US" dirty="0">
                <a:latin typeface="Calibri" panose="020F0502020204030204" pitchFamily="34" charset="0"/>
                <a:cs typeface="Calibri" panose="020F0502020204030204" pitchFamily="34" charset="0"/>
              </a:rPr>
              <a:t>Contact with Named Insured. Investigation of facts and the project. Implement strategy for resolution of the claim.  Acknowledgment letter is emailed to the Named Insured with a copy to the broker. </a:t>
            </a:r>
          </a:p>
          <a:p>
            <a:r>
              <a:rPr lang="en-US" dirty="0">
                <a:latin typeface="Calibri" panose="020F0502020204030204" pitchFamily="34" charset="0"/>
                <a:cs typeface="Calibri" panose="020F0502020204030204" pitchFamily="34" charset="0"/>
              </a:rPr>
              <a:t>Advise Named Insured of the insurance carrier’s position regarding coverage for the claim tendered to it.</a:t>
            </a:r>
          </a:p>
        </p:txBody>
      </p:sp>
    </p:spTree>
    <p:extLst>
      <p:ext uri="{BB962C8B-B14F-4D97-AF65-F5344CB8AC3E}">
        <p14:creationId xmlns:p14="http://schemas.microsoft.com/office/powerpoint/2010/main" val="767967768"/>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0BBBB-3517-45F3-9CF3-4964D52DF2EE}"/>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                 </a:t>
            </a:r>
            <a:r>
              <a:rPr lang="en-US" b="1" dirty="0">
                <a:solidFill>
                  <a:schemeClr val="tx1"/>
                </a:solidFill>
                <a:latin typeface="Calibri" panose="020F0502020204030204" pitchFamily="34" charset="0"/>
                <a:cs typeface="Calibri" panose="020F0502020204030204" pitchFamily="34" charset="0"/>
              </a:rPr>
              <a:t>A Typical Claim Cycle</a:t>
            </a:r>
            <a:endParaRPr lang="en-US" dirty="0">
              <a:solidFill>
                <a:schemeClr val="tx1"/>
              </a:solidFill>
            </a:endParaRPr>
          </a:p>
        </p:txBody>
      </p:sp>
      <p:sp>
        <p:nvSpPr>
          <p:cNvPr id="3" name="Content Placeholder 2">
            <a:extLst>
              <a:ext uri="{FF2B5EF4-FFF2-40B4-BE49-F238E27FC236}">
                <a16:creationId xmlns:a16="http://schemas.microsoft.com/office/drawing/2014/main" id="{80A002F8-0745-4461-8513-E273ADE5A91C}"/>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The Claims Professional will assist the Named Insured as needed or assign an attorney to provide assistance or a defense.</a:t>
            </a:r>
          </a:p>
          <a:p>
            <a:r>
              <a:rPr lang="en-US" dirty="0">
                <a:latin typeface="Calibri" panose="020F0502020204030204" pitchFamily="34" charset="0"/>
                <a:cs typeface="Calibri" panose="020F0502020204030204" pitchFamily="34" charset="0"/>
              </a:rPr>
              <a:t>At 60 days from an assignment by Travelers, claims in litigation require the defense attorney to provide an Initial Claim Report to the Claims Professional with a copy to you.</a:t>
            </a:r>
          </a:p>
          <a:p>
            <a:r>
              <a:rPr lang="en-US" dirty="0">
                <a:latin typeface="Calibri" panose="020F0502020204030204" pitchFamily="34" charset="0"/>
                <a:cs typeface="Calibri" panose="020F0502020204030204" pitchFamily="34" charset="0"/>
              </a:rPr>
              <a:t>The Claims Professional, the Named Insured and Defense Counsel conference at various intervals to discuss the defense plan, retention of experts and options for resolution of the claim.</a:t>
            </a:r>
          </a:p>
          <a:p>
            <a:r>
              <a:rPr lang="en-US" dirty="0">
                <a:latin typeface="Calibri" panose="020F0502020204030204" pitchFamily="34" charset="0"/>
                <a:cs typeface="Calibri" panose="020F0502020204030204" pitchFamily="34" charset="0"/>
              </a:rPr>
              <a:t>Direct negotiation with the claimant or mediate the claim for resolution.</a:t>
            </a:r>
          </a:p>
          <a:p>
            <a:r>
              <a:rPr lang="en-US" dirty="0">
                <a:latin typeface="Calibri" panose="020F0502020204030204" pitchFamily="34" charset="0"/>
                <a:cs typeface="Calibri" panose="020F0502020204030204" pitchFamily="34" charset="0"/>
              </a:rPr>
              <a:t>Arbitration or Trial if necessary. </a:t>
            </a:r>
          </a:p>
          <a:p>
            <a:endParaRPr lang="en-US" dirty="0"/>
          </a:p>
        </p:txBody>
      </p:sp>
    </p:spTree>
    <p:extLst>
      <p:ext uri="{BB962C8B-B14F-4D97-AF65-F5344CB8AC3E}">
        <p14:creationId xmlns:p14="http://schemas.microsoft.com/office/powerpoint/2010/main" val="220907754"/>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                  </a:t>
            </a:r>
            <a:r>
              <a:rPr lang="en-US" b="1" dirty="0">
                <a:solidFill>
                  <a:schemeClr val="tx1"/>
                </a:solidFill>
                <a:latin typeface="Calibri" panose="020F0502020204030204" pitchFamily="34" charset="0"/>
                <a:cs typeface="Calibri" panose="020F0502020204030204" pitchFamily="34" charset="0"/>
              </a:rPr>
              <a:t>Litigation Hold Letter</a:t>
            </a:r>
          </a:p>
        </p:txBody>
      </p:sp>
      <p:sp>
        <p:nvSpPr>
          <p:cNvPr id="3" name="Content Placeholder 2"/>
          <p:cNvSpPr>
            <a:spLocks noGrp="1"/>
          </p:cNvSpPr>
          <p:nvPr>
            <p:ph idx="1"/>
          </p:nvPr>
        </p:nvSpPr>
        <p:spPr>
          <a:xfrm>
            <a:off x="585925" y="1118586"/>
            <a:ext cx="7981025" cy="5113257"/>
          </a:xfrm>
        </p:spPr>
        <p:txBody>
          <a:bodyPr/>
          <a:lstStyle/>
          <a:p>
            <a:pPr marL="461963" indent="0">
              <a:buNone/>
            </a:pPr>
            <a:endParaRPr lang="en-US" dirty="0">
              <a:latin typeface="Calibri" panose="020F0502020204030204" pitchFamily="34" charset="0"/>
              <a:cs typeface="Calibri" panose="020F0502020204030204" pitchFamily="34" charset="0"/>
            </a:endParaRPr>
          </a:p>
          <a:p>
            <a:pPr marL="461963" indent="0">
              <a:buNone/>
            </a:pPr>
            <a:r>
              <a:rPr lang="en-US" sz="3200" dirty="0">
                <a:latin typeface="Calibri" panose="020F0502020204030204" pitchFamily="34" charset="0"/>
                <a:cs typeface="Calibri" panose="020F0502020204030204" pitchFamily="34" charset="0"/>
              </a:rPr>
              <a:t>You may receive a Litigation Hold letter in advance of being sued. This is a written correspondence directing an entity or an individual to preserve documents which could become evidence in litigation.  These letters usually require the preservation of electronic correspondence, documents, spreadsheets, paper documents or other data.  </a:t>
            </a:r>
          </a:p>
        </p:txBody>
      </p:sp>
    </p:spTree>
    <p:extLst>
      <p:ext uri="{BB962C8B-B14F-4D97-AF65-F5344CB8AC3E}">
        <p14:creationId xmlns:p14="http://schemas.microsoft.com/office/powerpoint/2010/main" val="1820149651"/>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                  </a:t>
            </a:r>
            <a:r>
              <a:rPr lang="en-US" b="1" dirty="0">
                <a:solidFill>
                  <a:schemeClr val="tx1"/>
                </a:solidFill>
                <a:latin typeface="Calibri" panose="020F0502020204030204" pitchFamily="34" charset="0"/>
                <a:cs typeface="Calibri" panose="020F0502020204030204" pitchFamily="34" charset="0"/>
              </a:rPr>
              <a:t>Litigation Hold Letter </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sz="2800"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The obligation to preserve evidence begins </a:t>
            </a:r>
            <a:r>
              <a:rPr lang="en-US" sz="2800" u="sng" dirty="0">
                <a:latin typeface="Calibri" panose="020F0502020204030204" pitchFamily="34" charset="0"/>
                <a:cs typeface="Calibri" panose="020F0502020204030204" pitchFamily="34" charset="0"/>
              </a:rPr>
              <a:t>when a party knows or should have known </a:t>
            </a:r>
            <a:r>
              <a:rPr lang="en-US" sz="2800" dirty="0">
                <a:latin typeface="Calibri" panose="020F0502020204030204" pitchFamily="34" charset="0"/>
                <a:cs typeface="Calibri" panose="020F0502020204030204" pitchFamily="34" charset="0"/>
              </a:rPr>
              <a:t>that the evidence is relevant to future or current litigation. In some cases, the failure to retain evidence has resulted in a legal presumption that any evidence not retained would be adverse the party which failed to retain that evidence. That failure to retain evidence can cripple your defense.</a:t>
            </a:r>
            <a:br>
              <a:rPr lang="en-US" dirty="0"/>
            </a:br>
            <a:endParaRPr lang="en-US" dirty="0">
              <a:latin typeface="Arial Narrow" panose="020B0606020202030204" pitchFamily="34" charset="0"/>
            </a:endParaRPr>
          </a:p>
          <a:p>
            <a:endParaRPr lang="en-US" dirty="0"/>
          </a:p>
        </p:txBody>
      </p:sp>
    </p:spTree>
    <p:extLst>
      <p:ext uri="{BB962C8B-B14F-4D97-AF65-F5344CB8AC3E}">
        <p14:creationId xmlns:p14="http://schemas.microsoft.com/office/powerpoint/2010/main" val="4235208776"/>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1A7C3-CEED-4428-9746-B72DE7203963}"/>
              </a:ext>
            </a:extLst>
          </p:cNvPr>
          <p:cNvSpPr>
            <a:spLocks noGrp="1"/>
          </p:cNvSpPr>
          <p:nvPr>
            <p:ph type="title"/>
          </p:nvPr>
        </p:nvSpPr>
        <p:spPr/>
        <p:txBody>
          <a:bodyPr/>
          <a:lstStyle/>
          <a:p>
            <a:r>
              <a:rPr lang="en-US" b="1" dirty="0">
                <a:solidFill>
                  <a:schemeClr val="tx1"/>
                </a:solidFill>
                <a:latin typeface="Calibri" panose="020F0502020204030204" pitchFamily="34" charset="0"/>
                <a:cs typeface="Calibri" panose="020F0502020204030204" pitchFamily="34" charset="0"/>
              </a:rPr>
              <a:t>Speaker Bio</a:t>
            </a:r>
          </a:p>
        </p:txBody>
      </p:sp>
      <p:sp>
        <p:nvSpPr>
          <p:cNvPr id="3" name="Content Placeholder 2">
            <a:extLst>
              <a:ext uri="{FF2B5EF4-FFF2-40B4-BE49-F238E27FC236}">
                <a16:creationId xmlns:a16="http://schemas.microsoft.com/office/drawing/2014/main" id="{AEE65E1C-06F4-4897-9B3D-3C9F0FC0E043}"/>
              </a:ext>
            </a:extLst>
          </p:cNvPr>
          <p:cNvSpPr>
            <a:spLocks noGrp="1"/>
          </p:cNvSpPr>
          <p:nvPr>
            <p:ph idx="1"/>
          </p:nvPr>
        </p:nvSpPr>
        <p:spPr/>
        <p:txBody>
          <a:bodyPr/>
          <a:lstStyle/>
          <a:p>
            <a:pPr marL="0" indent="0" algn="just">
              <a:buNone/>
            </a:pPr>
            <a:endParaRPr lang="en-US" sz="2000" b="1" dirty="0">
              <a:latin typeface="Calibri" panose="020F0502020204030204" pitchFamily="34" charset="0"/>
              <a:cs typeface="Calibri" panose="020F0502020204030204" pitchFamily="34" charset="0"/>
            </a:endParaRPr>
          </a:p>
          <a:p>
            <a:pPr marL="0" indent="0" algn="just">
              <a:buNone/>
            </a:pPr>
            <a:r>
              <a:rPr lang="en-US" sz="2000" b="1" dirty="0">
                <a:latin typeface="Calibri" panose="020F0502020204030204" pitchFamily="34" charset="0"/>
                <a:cs typeface="Calibri" panose="020F0502020204030204" pitchFamily="34" charset="0"/>
              </a:rPr>
              <a:t>Michael D. Simmons</a:t>
            </a:r>
            <a:r>
              <a:rPr lang="en-US" sz="2000" dirty="0">
                <a:latin typeface="Calibri" panose="020F0502020204030204" pitchFamily="34" charset="0"/>
                <a:cs typeface="Calibri" panose="020F0502020204030204" pitchFamily="34" charset="0"/>
              </a:rPr>
              <a:t> is a Claim Counsel in the Bond &amp; Specialty Insurance /Design Professionals Group with Travelers. He was a Partner in the Litigation Section of a Chicago based law firm specializing in aviation and insurance defense. Michael also worked as an in-house trial attorney for a Chicago General Liability Insurance company. After 12 years as trial attorney, he changed careers and entered the Professional Liability insurance line of business. Michael has worked for professional liability insurance carriers handing design professional claims in the US, Canada and the UK. He has also provided risk management services and continuing education seminars for design professionals for over 25 years. His territory is throughout the US with a focus in the Midwest and Southwest regions. Michael is a graduate of Valparaiso University and Drake University School of Law.</a:t>
            </a:r>
          </a:p>
          <a:p>
            <a:endParaRPr lang="en-US" dirty="0"/>
          </a:p>
        </p:txBody>
      </p:sp>
    </p:spTree>
    <p:extLst>
      <p:ext uri="{BB962C8B-B14F-4D97-AF65-F5344CB8AC3E}">
        <p14:creationId xmlns:p14="http://schemas.microsoft.com/office/powerpoint/2010/main" val="2572451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Calibri" panose="020F0502020204030204" pitchFamily="34" charset="0"/>
                <a:cs typeface="Calibri" panose="020F0502020204030204" pitchFamily="34" charset="0"/>
              </a:rPr>
              <a:t>Questions</a:t>
            </a:r>
            <a:endParaRPr lang="en-US" dirty="0">
              <a:latin typeface="Calibri" panose="020F0502020204030204" pitchFamily="34" charset="0"/>
              <a:cs typeface="Calibri" panose="020F0502020204030204" pitchFamily="34" charset="0"/>
            </a:endParaRPr>
          </a:p>
        </p:txBody>
      </p:sp>
      <p:sp>
        <p:nvSpPr>
          <p:cNvPr id="4" name="Content Placeholder 3"/>
          <p:cNvSpPr>
            <a:spLocks noGrp="1"/>
          </p:cNvSpPr>
          <p:nvPr>
            <p:ph idx="1"/>
          </p:nvPr>
        </p:nvSpPr>
        <p:spPr>
          <a:xfrm>
            <a:off x="457200" y="1564640"/>
            <a:ext cx="7325360" cy="3535680"/>
          </a:xfrm>
        </p:spPr>
        <p:txBody>
          <a:bodyPr anchor="ctr" anchorCtr="0"/>
          <a:lstStyle/>
          <a:p>
            <a:pPr marL="568325" lvl="8" indent="-284163" algn="ctr">
              <a:buNone/>
              <a:tabLst>
                <a:tab pos="3089275" algn="l"/>
              </a:tabLst>
            </a:pPr>
            <a:r>
              <a:rPr lang="en-US" sz="4400" dirty="0">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Thank You.</a:t>
            </a:r>
          </a:p>
        </p:txBody>
      </p:sp>
    </p:spTree>
    <p:extLst>
      <p:ext uri="{BB962C8B-B14F-4D97-AF65-F5344CB8AC3E}">
        <p14:creationId xmlns:p14="http://schemas.microsoft.com/office/powerpoint/2010/main" val="1946807946"/>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Arial Narrow" panose="020B0606020202030204" pitchFamily="34" charset="0"/>
              </a:rPr>
              <a:t>Questions</a:t>
            </a:r>
            <a:endParaRPr lang="en-US" dirty="0"/>
          </a:p>
        </p:txBody>
      </p:sp>
      <p:sp>
        <p:nvSpPr>
          <p:cNvPr id="4" name="Content Placeholder 3"/>
          <p:cNvSpPr>
            <a:spLocks noGrp="1"/>
          </p:cNvSpPr>
          <p:nvPr>
            <p:ph idx="1"/>
          </p:nvPr>
        </p:nvSpPr>
        <p:spPr>
          <a:xfrm>
            <a:off x="457200" y="1047750"/>
            <a:ext cx="8229600" cy="5421144"/>
          </a:xfrm>
        </p:spPr>
        <p:txBody>
          <a:bodyPr anchor="ctr" anchorCtr="0"/>
          <a:lstStyle/>
          <a:p>
            <a:pPr marL="0" indent="0" algn="ctr">
              <a:buNone/>
            </a:pPr>
            <a:r>
              <a:rPr lang="en-US" sz="40000" b="1" dirty="0">
                <a:solidFill>
                  <a:srgbClr val="FF0000"/>
                </a:solidFill>
                <a:effectLst>
                  <a:outerShdw blurRad="50800" dist="38100" dir="2700000" algn="tl" rotWithShape="0">
                    <a:prstClr val="black">
                      <a:alpha val="40000"/>
                    </a:prstClr>
                  </a:outerShdw>
                </a:effectLst>
              </a:rPr>
              <a:t>?</a:t>
            </a:r>
          </a:p>
        </p:txBody>
      </p:sp>
    </p:spTree>
    <p:extLst>
      <p:ext uri="{BB962C8B-B14F-4D97-AF65-F5344CB8AC3E}">
        <p14:creationId xmlns:p14="http://schemas.microsoft.com/office/powerpoint/2010/main" val="957241850"/>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prstClr val="black"/>
                </a:solidFill>
                <a:latin typeface="Calibri" panose="020F0502020204030204" pitchFamily="34" charset="0"/>
                <a:cs typeface="Calibri" panose="020F0502020204030204" pitchFamily="34" charset="0"/>
              </a:rPr>
              <a:t>Agenda</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Insurance for the Design Professional. </a:t>
            </a:r>
          </a:p>
          <a:p>
            <a:r>
              <a:rPr lang="en-US" sz="3200" dirty="0">
                <a:latin typeface="Calibri" panose="020F0502020204030204" pitchFamily="34" charset="0"/>
                <a:cs typeface="Calibri" panose="020F0502020204030204" pitchFamily="34" charset="0"/>
              </a:rPr>
              <a:t>Is there Additional Insurance status for Design Professionals?</a:t>
            </a:r>
          </a:p>
          <a:p>
            <a:r>
              <a:rPr lang="en-US" sz="3200" dirty="0">
                <a:latin typeface="Calibri" panose="020F0502020204030204" pitchFamily="34" charset="0"/>
                <a:cs typeface="Calibri" panose="020F0502020204030204" pitchFamily="34" charset="0"/>
              </a:rPr>
              <a:t>Indemnity Clauses in Design Professional contracts.</a:t>
            </a:r>
          </a:p>
          <a:p>
            <a:r>
              <a:rPr lang="en-US" sz="3200" dirty="0">
                <a:latin typeface="Calibri" panose="020F0502020204030204" pitchFamily="34" charset="0"/>
                <a:cs typeface="Calibri" panose="020F0502020204030204" pitchFamily="34" charset="0"/>
              </a:rPr>
              <a:t>I’m being sued… what do I do now?</a:t>
            </a:r>
          </a:p>
          <a:p>
            <a:endParaRPr lang="en-US" sz="3200" dirty="0">
              <a:latin typeface="Calibri" panose="020F0502020204030204" pitchFamily="34" charset="0"/>
              <a:cs typeface="Calibri" panose="020F0502020204030204" pitchFamily="34" charset="0"/>
            </a:endParaRPr>
          </a:p>
          <a:p>
            <a:pPr marL="285750" lvl="1" indent="0">
              <a:buNone/>
            </a:pPr>
            <a:endParaRPr lang="en-US" sz="3600" dirty="0">
              <a:latin typeface="Arial Narrow" panose="020B0606020202030204" pitchFamily="34" charset="0"/>
            </a:endParaRPr>
          </a:p>
          <a:p>
            <a:endParaRPr lang="en-US" b="1" dirty="0">
              <a:latin typeface="Arial Narrow" panose="020B0606020202030204" pitchFamily="34" charset="0"/>
            </a:endParaRPr>
          </a:p>
        </p:txBody>
      </p:sp>
    </p:spTree>
    <p:extLst>
      <p:ext uri="{BB962C8B-B14F-4D97-AF65-F5344CB8AC3E}">
        <p14:creationId xmlns:p14="http://schemas.microsoft.com/office/powerpoint/2010/main" val="230034774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latin typeface="Calibri" panose="020F0502020204030204" pitchFamily="34" charset="0"/>
                <a:cs typeface="Calibri" panose="020F0502020204030204" pitchFamily="34" charset="0"/>
              </a:rPr>
              <a:t>Insurance for the Design Professional</a:t>
            </a:r>
          </a:p>
        </p:txBody>
      </p:sp>
      <p:sp>
        <p:nvSpPr>
          <p:cNvPr id="3" name="Content Placeholder 2"/>
          <p:cNvSpPr>
            <a:spLocks noGrp="1"/>
          </p:cNvSpPr>
          <p:nvPr>
            <p:ph idx="1"/>
          </p:nvPr>
        </p:nvSpPr>
        <p:spPr/>
        <p:txBody>
          <a:bodyPr/>
          <a:lstStyle/>
          <a:p>
            <a:pPr marL="0" indent="0">
              <a:buNone/>
            </a:pPr>
            <a:endParaRPr lang="en-US" sz="3200" dirty="0">
              <a:latin typeface="Arial Narrow" panose="020B0606020202030204" pitchFamily="34" charset="0"/>
            </a:endParaRPr>
          </a:p>
          <a:p>
            <a:r>
              <a:rPr lang="en-US" sz="3200" dirty="0">
                <a:latin typeface="Calibri" panose="020F0502020204030204" pitchFamily="34" charset="0"/>
                <a:cs typeface="Calibri" panose="020F0502020204030204" pitchFamily="34" charset="0"/>
              </a:rPr>
              <a:t>Professional Liability (PL)</a:t>
            </a:r>
          </a:p>
          <a:p>
            <a:r>
              <a:rPr lang="en-US" sz="3200" dirty="0">
                <a:latin typeface="Calibri" panose="020F0502020204030204" pitchFamily="34" charset="0"/>
                <a:cs typeface="Calibri" panose="020F0502020204030204" pitchFamily="34" charset="0"/>
              </a:rPr>
              <a:t>Commercial General Liability (GL)</a:t>
            </a:r>
          </a:p>
          <a:p>
            <a:pPr marL="0" indent="0">
              <a:buNone/>
            </a:pPr>
            <a:endParaRPr lang="en-US" sz="3200" dirty="0">
              <a:latin typeface="Calibri" panose="020F0502020204030204" pitchFamily="34" charset="0"/>
              <a:cs typeface="Calibri" panose="020F0502020204030204" pitchFamily="34" charset="0"/>
            </a:endParaRPr>
          </a:p>
          <a:p>
            <a:pPr marL="0" indent="0">
              <a:buNone/>
            </a:pPr>
            <a:r>
              <a:rPr lang="en-US" sz="3200" dirty="0">
                <a:latin typeface="Calibri" panose="020F0502020204030204" pitchFamily="34" charset="0"/>
                <a:cs typeface="Calibri" panose="020F0502020204030204" pitchFamily="34" charset="0"/>
              </a:rPr>
              <a:t>Contact Brett Coleman and or Lynda West (Travelers) for information about the right insurance coverage for your business. </a:t>
            </a:r>
            <a:endParaRPr lang="en-US" sz="3600" dirty="0">
              <a:latin typeface="Arial Narrow" panose="020B0606020202030204" pitchFamily="34" charset="0"/>
            </a:endParaRPr>
          </a:p>
          <a:p>
            <a:endParaRPr lang="en-US" b="1" dirty="0">
              <a:latin typeface="Arial Narrow" panose="020B0606020202030204" pitchFamily="34" charset="0"/>
            </a:endParaRPr>
          </a:p>
        </p:txBody>
      </p:sp>
    </p:spTree>
    <p:extLst>
      <p:ext uri="{BB962C8B-B14F-4D97-AF65-F5344CB8AC3E}">
        <p14:creationId xmlns:p14="http://schemas.microsoft.com/office/powerpoint/2010/main" val="252669752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latin typeface="Calibri" panose="020F0502020204030204" pitchFamily="34" charset="0"/>
                <a:cs typeface="Calibri" panose="020F0502020204030204" pitchFamily="34" charset="0"/>
              </a:rPr>
              <a:t> Additional Named Insured</a:t>
            </a:r>
          </a:p>
        </p:txBody>
      </p:sp>
      <p:sp>
        <p:nvSpPr>
          <p:cNvPr id="3" name="Content Placeholder 2"/>
          <p:cNvSpPr>
            <a:spLocks noGrp="1"/>
          </p:cNvSpPr>
          <p:nvPr>
            <p:ph idx="1"/>
          </p:nvPr>
        </p:nvSpPr>
        <p:spPr/>
        <p:txBody>
          <a:bodyPr/>
          <a:lstStyle/>
          <a:p>
            <a:pPr marL="285750" lvl="1" indent="0">
              <a:buNone/>
            </a:pPr>
            <a:endParaRPr lang="en-US" dirty="0">
              <a:latin typeface="Calibri" panose="020F0502020204030204" pitchFamily="34" charset="0"/>
              <a:cs typeface="Calibri" panose="020F0502020204030204" pitchFamily="34" charset="0"/>
            </a:endParaRPr>
          </a:p>
          <a:p>
            <a:pPr marL="285750" lvl="1" indent="0">
              <a:buNone/>
            </a:pPr>
            <a:r>
              <a:rPr lang="en-US" sz="3200" dirty="0">
                <a:latin typeface="Calibri" panose="020F0502020204030204" pitchFamily="34" charset="0"/>
                <a:cs typeface="Calibri" panose="020F0502020204030204" pitchFamily="34" charset="0"/>
              </a:rPr>
              <a:t>What is an Additional Insured?</a:t>
            </a:r>
            <a:br>
              <a:rPr lang="en-US" sz="3200" dirty="0">
                <a:latin typeface="Calibri" panose="020F0502020204030204" pitchFamily="34" charset="0"/>
                <a:cs typeface="Calibri" panose="020F0502020204030204" pitchFamily="34" charset="0"/>
              </a:rPr>
            </a:br>
            <a:endParaRPr lang="en-US" sz="3200" dirty="0">
              <a:latin typeface="Calibri" panose="020F0502020204030204" pitchFamily="34" charset="0"/>
              <a:cs typeface="Calibri" panose="020F0502020204030204" pitchFamily="34" charset="0"/>
            </a:endParaRPr>
          </a:p>
          <a:p>
            <a:pPr marL="285750" lvl="1" indent="0">
              <a:buNone/>
            </a:pPr>
            <a:r>
              <a:rPr lang="en-US" sz="3200" b="1" dirty="0">
                <a:latin typeface="Calibri" panose="020F0502020204030204" pitchFamily="34" charset="0"/>
                <a:cs typeface="Calibri" panose="020F0502020204030204" pitchFamily="34" charset="0"/>
              </a:rPr>
              <a:t>A: An Additional Named Insured is a person or entity who by the project contract is added to an insurance policy who is not the Named Insured on that policy. </a:t>
            </a:r>
          </a:p>
        </p:txBody>
      </p:sp>
    </p:spTree>
    <p:extLst>
      <p:ext uri="{BB962C8B-B14F-4D97-AF65-F5344CB8AC3E}">
        <p14:creationId xmlns:p14="http://schemas.microsoft.com/office/powerpoint/2010/main" val="2288941696"/>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650240" y="0"/>
            <a:ext cx="8493760" cy="742950"/>
          </a:xfrm>
        </p:spPr>
        <p:txBody>
          <a:bodyPr/>
          <a:lstStyle/>
          <a:p>
            <a:r>
              <a:rPr lang="en-US" b="1" dirty="0">
                <a:solidFill>
                  <a:schemeClr val="tx1"/>
                </a:solidFill>
                <a:latin typeface="Calibri" panose="020F0502020204030204" pitchFamily="34" charset="0"/>
                <a:cs typeface="Calibri" panose="020F0502020204030204" pitchFamily="34" charset="0"/>
              </a:rPr>
              <a:t>Additional Named Insured</a:t>
            </a:r>
            <a:endParaRPr lang="en-US" altLang="en-US" b="1" dirty="0">
              <a:solidFill>
                <a:schemeClr val="tx1"/>
              </a:solidFill>
              <a:latin typeface="Arial Narrow" panose="020B0606020202030204" pitchFamily="34" charset="0"/>
            </a:endParaRPr>
          </a:p>
        </p:txBody>
      </p:sp>
      <p:sp>
        <p:nvSpPr>
          <p:cNvPr id="547843" name="Rectangle 3"/>
          <p:cNvSpPr>
            <a:spLocks noGrp="1" noChangeArrowheads="1"/>
          </p:cNvSpPr>
          <p:nvPr>
            <p:ph idx="1"/>
          </p:nvPr>
        </p:nvSpPr>
        <p:spPr/>
        <p:txBody>
          <a:bodyPr/>
          <a:lstStyle/>
          <a:p>
            <a:pPr marL="0" indent="0">
              <a:spcBef>
                <a:spcPts val="0"/>
              </a:spcBef>
              <a:buNone/>
            </a:pPr>
            <a:r>
              <a:rPr lang="en-US" sz="3600" b="1" dirty="0">
                <a:solidFill>
                  <a:srgbClr val="FFCC66"/>
                </a:solidFill>
                <a:latin typeface="Arial Narrow" panose="020B0606020202030204" pitchFamily="34" charset="0"/>
              </a:rPr>
              <a:t> </a:t>
            </a:r>
          </a:p>
          <a:p>
            <a:pPr marL="285750" lvl="1" indent="0">
              <a:spcBef>
                <a:spcPts val="0"/>
              </a:spcBef>
              <a:buSzTx/>
              <a:buNone/>
            </a:pPr>
            <a:r>
              <a:rPr lang="en-US" sz="3200" dirty="0">
                <a:latin typeface="Calibri" panose="020F0502020204030204" pitchFamily="34" charset="0"/>
                <a:cs typeface="Calibri" panose="020F0502020204030204" pitchFamily="34" charset="0"/>
              </a:rPr>
              <a:t>What is the benefit to being added as an Additional Named Insured?</a:t>
            </a:r>
          </a:p>
          <a:p>
            <a:pPr lvl="1">
              <a:spcBef>
                <a:spcPts val="0"/>
              </a:spcBef>
              <a:buSzTx/>
              <a:buFont typeface="Arial" panose="020B0604020202020204" pitchFamily="34" charset="0"/>
              <a:buChar char="•"/>
            </a:pPr>
            <a:endParaRPr lang="en-US" sz="3200" dirty="0">
              <a:latin typeface="Arial Narrow" panose="020B0606020202030204" pitchFamily="34" charset="0"/>
            </a:endParaRPr>
          </a:p>
          <a:p>
            <a:pPr marL="285750" lvl="1" indent="0">
              <a:spcBef>
                <a:spcPts val="0"/>
              </a:spcBef>
              <a:buSzTx/>
              <a:buNone/>
            </a:pPr>
            <a:r>
              <a:rPr lang="en-US" sz="3200" b="1" dirty="0">
                <a:latin typeface="Calibri" panose="020F0502020204030204" pitchFamily="34" charset="0"/>
                <a:cs typeface="Calibri" panose="020F0502020204030204" pitchFamily="34" charset="0"/>
              </a:rPr>
              <a:t>A: You may be afforded insurance coverage without having to pay the insurance premium for a policy that may provide you with a defense and/or indemnity.</a:t>
            </a:r>
          </a:p>
          <a:p>
            <a:pPr lvl="1">
              <a:spcBef>
                <a:spcPts val="0"/>
              </a:spcBef>
              <a:buSzTx/>
              <a:buFont typeface="Arial" panose="020B0604020202020204" pitchFamily="34" charset="0"/>
              <a:buChar char="•"/>
            </a:pPr>
            <a:endParaRPr lang="en-US" sz="2800" dirty="0">
              <a:latin typeface="Arial Narrow" panose="020B0606020202030204" pitchFamily="34" charset="0"/>
            </a:endParaRPr>
          </a:p>
        </p:txBody>
      </p:sp>
    </p:spTree>
    <p:extLst>
      <p:ext uri="{BB962C8B-B14F-4D97-AF65-F5344CB8AC3E}">
        <p14:creationId xmlns:p14="http://schemas.microsoft.com/office/powerpoint/2010/main" val="2360441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568960" y="127318"/>
            <a:ext cx="8575040" cy="742950"/>
          </a:xfrm>
        </p:spPr>
        <p:txBody>
          <a:bodyPr/>
          <a:lstStyle/>
          <a:p>
            <a:r>
              <a:rPr lang="en-US" b="1" dirty="0">
                <a:solidFill>
                  <a:schemeClr val="tx1"/>
                </a:solidFill>
                <a:latin typeface="Calibri" panose="020F0502020204030204" pitchFamily="34" charset="0"/>
                <a:cs typeface="Calibri" panose="020F0502020204030204" pitchFamily="34" charset="0"/>
              </a:rPr>
              <a:t>Additional Named Insured</a:t>
            </a:r>
            <a:endParaRPr lang="en-US" altLang="en-US" b="1" dirty="0">
              <a:solidFill>
                <a:schemeClr val="tx1"/>
              </a:solidFill>
              <a:latin typeface="Arial Narrow" panose="020B0606020202030204" pitchFamily="34" charset="0"/>
            </a:endParaRPr>
          </a:p>
        </p:txBody>
      </p:sp>
      <p:sp>
        <p:nvSpPr>
          <p:cNvPr id="547843" name="Rectangle 3"/>
          <p:cNvSpPr>
            <a:spLocks noGrp="1" noChangeArrowheads="1"/>
          </p:cNvSpPr>
          <p:nvPr>
            <p:ph idx="1"/>
          </p:nvPr>
        </p:nvSpPr>
        <p:spPr/>
        <p:txBody>
          <a:bodyPr/>
          <a:lstStyle/>
          <a:p>
            <a:pPr marL="0" indent="0">
              <a:spcBef>
                <a:spcPts val="0"/>
              </a:spcBef>
              <a:buNone/>
            </a:pPr>
            <a:endParaRPr lang="en-US" sz="3600" b="1" dirty="0">
              <a:solidFill>
                <a:srgbClr val="FFCC66"/>
              </a:solidFill>
              <a:latin typeface="Arial Narrow" panose="020B0606020202030204" pitchFamily="34" charset="0"/>
              <a:cs typeface="Calibri" panose="020F0502020204030204" pitchFamily="34" charset="0"/>
            </a:endParaRPr>
          </a:p>
          <a:p>
            <a:pPr marL="0" indent="0">
              <a:spcBef>
                <a:spcPts val="0"/>
              </a:spcBef>
              <a:buNone/>
            </a:pPr>
            <a:r>
              <a:rPr lang="en-US" sz="2800" dirty="0">
                <a:latin typeface="Calibri" panose="020F0502020204030204" pitchFamily="34" charset="0"/>
                <a:cs typeface="Calibri" panose="020F0502020204030204" pitchFamily="34" charset="0"/>
              </a:rPr>
              <a:t>What language do I look for in my project contract to spot an Additional Named Insured obligation?</a:t>
            </a:r>
          </a:p>
          <a:p>
            <a:pPr marL="284163" marR="0" indent="0" hangingPunct="1">
              <a:spcBef>
                <a:spcPts val="0"/>
              </a:spcBef>
              <a:spcAft>
                <a:spcPts val="0"/>
              </a:spcAft>
              <a:buNone/>
            </a:pPr>
            <a:r>
              <a:rPr lang="en-US" sz="2800" b="1" dirty="0">
                <a:effectLst/>
                <a:latin typeface="Calibri" panose="020F0502020204030204" pitchFamily="34" charset="0"/>
                <a:ea typeface="Times New Roman" panose="02020603050405020304" pitchFamily="18" charset="0"/>
                <a:cs typeface="Calibri" panose="020F0502020204030204" pitchFamily="34" charset="0"/>
              </a:rPr>
              <a:t> </a:t>
            </a:r>
          </a:p>
          <a:p>
            <a:pPr marL="285750" lvl="1" indent="0">
              <a:spcBef>
                <a:spcPts val="0"/>
              </a:spcBef>
              <a:buSzTx/>
              <a:buNone/>
            </a:pPr>
            <a:r>
              <a:rPr lang="en-US" b="1" dirty="0">
                <a:effectLst/>
                <a:latin typeface="Calibri" panose="020F0502020204030204" pitchFamily="34" charset="0"/>
                <a:ea typeface="Batang" panose="020B0503020000020004" pitchFamily="18" charset="-127"/>
                <a:cs typeface="Calibri" panose="020F0502020204030204" pitchFamily="34" charset="0"/>
              </a:rPr>
              <a:t>“</a:t>
            </a:r>
            <a:r>
              <a:rPr lang="en-US" b="1" i="1" dirty="0">
                <a:effectLst/>
                <a:latin typeface="Calibri" panose="020F0502020204030204" pitchFamily="34" charset="0"/>
                <a:ea typeface="Batang" panose="020B0503020000020004" pitchFamily="18" charset="-127"/>
                <a:cs typeface="Calibri" panose="020F0502020204030204" pitchFamily="34" charset="0"/>
              </a:rPr>
              <a:t>Design Professional shall furnish an endorsement that names Client as an Additional Insured on all insurance policies without limitation.</a:t>
            </a:r>
            <a:r>
              <a:rPr lang="en-US" b="1" dirty="0">
                <a:effectLst/>
                <a:latin typeface="Calibri" panose="020F0502020204030204" pitchFamily="34" charset="0"/>
                <a:ea typeface="Batang" panose="020B0503020000020004" pitchFamily="18" charset="-127"/>
                <a:cs typeface="Calibri" panose="020F0502020204030204" pitchFamily="34" charset="0"/>
              </a:rPr>
              <a:t>”</a:t>
            </a:r>
            <a:endParaRPr lang="en-US" b="1" dirty="0">
              <a:latin typeface="Calibri" panose="020F0502020204030204" pitchFamily="34" charset="0"/>
              <a:cs typeface="Calibri" panose="020F0502020204030204" pitchFamily="34" charset="0"/>
            </a:endParaRPr>
          </a:p>
          <a:p>
            <a:pPr lvl="1">
              <a:spcBef>
                <a:spcPts val="0"/>
              </a:spcBef>
              <a:buSzTx/>
              <a:buFont typeface="Arial" panose="020B0604020202020204" pitchFamily="34" charset="0"/>
              <a:buChar char="•"/>
            </a:pPr>
            <a:endParaRPr lang="en-US" sz="2800" dirty="0">
              <a:latin typeface="Arial Narrow" panose="020B0606020202030204" pitchFamily="34" charset="0"/>
            </a:endParaRPr>
          </a:p>
          <a:p>
            <a:pPr marL="285750" lvl="1" indent="0">
              <a:spcBef>
                <a:spcPts val="0"/>
              </a:spcBef>
              <a:buSzTx/>
              <a:buNone/>
            </a:pPr>
            <a:r>
              <a:rPr lang="en-US" b="1" i="1" dirty="0">
                <a:latin typeface="Calibri" panose="020F0502020204030204" pitchFamily="34" charset="0"/>
                <a:cs typeface="Calibri" panose="020F0502020204030204" pitchFamily="34" charset="0"/>
              </a:rPr>
              <a:t>“Contractor shall purchase insurance set forth in Exhibit A, including naming the Owner as an Additional Named Insured on all insurance policies. Contractor must provide a Certificate of Insurance evidencing compliance.”</a:t>
            </a:r>
            <a:r>
              <a:rPr lang="en-US" sz="2800" i="1" dirty="0">
                <a:latin typeface="Arial Narrow" panose="020B0606020202030204" pitchFamily="34" charset="0"/>
              </a:rPr>
              <a:t> </a:t>
            </a:r>
          </a:p>
        </p:txBody>
      </p:sp>
    </p:spTree>
    <p:extLst>
      <p:ext uri="{BB962C8B-B14F-4D97-AF65-F5344CB8AC3E}">
        <p14:creationId xmlns:p14="http://schemas.microsoft.com/office/powerpoint/2010/main" val="3758991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721360" y="127318"/>
            <a:ext cx="8422640" cy="742950"/>
          </a:xfrm>
        </p:spPr>
        <p:txBody>
          <a:bodyPr/>
          <a:lstStyle/>
          <a:p>
            <a:r>
              <a:rPr lang="en-US" b="1" dirty="0">
                <a:solidFill>
                  <a:schemeClr val="tx1"/>
                </a:solidFill>
                <a:latin typeface="Calibri" panose="020F0502020204030204" pitchFamily="34" charset="0"/>
                <a:cs typeface="Calibri" panose="020F0502020204030204" pitchFamily="34" charset="0"/>
              </a:rPr>
              <a:t>Additional Named Insured</a:t>
            </a:r>
            <a:endParaRPr lang="en-US" altLang="en-US" b="1" dirty="0">
              <a:solidFill>
                <a:schemeClr val="tx1"/>
              </a:solidFill>
              <a:latin typeface="Arial Narrow" panose="020B0606020202030204" pitchFamily="34" charset="0"/>
            </a:endParaRPr>
          </a:p>
        </p:txBody>
      </p:sp>
      <p:sp>
        <p:nvSpPr>
          <p:cNvPr id="547843" name="Rectangle 3"/>
          <p:cNvSpPr>
            <a:spLocks noGrp="1" noChangeArrowheads="1"/>
          </p:cNvSpPr>
          <p:nvPr>
            <p:ph idx="1"/>
          </p:nvPr>
        </p:nvSpPr>
        <p:spPr/>
        <p:txBody>
          <a:bodyPr/>
          <a:lstStyle/>
          <a:p>
            <a:pPr marL="0" indent="0">
              <a:spcBef>
                <a:spcPts val="0"/>
              </a:spcBef>
              <a:buNone/>
            </a:pPr>
            <a:r>
              <a:rPr lang="en-US" sz="3600" b="1" dirty="0">
                <a:solidFill>
                  <a:srgbClr val="FFCC66"/>
                </a:solidFill>
                <a:latin typeface="Arial Narrow" panose="020B0606020202030204" pitchFamily="34" charset="0"/>
              </a:rPr>
              <a:t> </a:t>
            </a:r>
          </a:p>
          <a:p>
            <a:pPr marL="285750" lvl="1" indent="0">
              <a:spcBef>
                <a:spcPts val="0"/>
              </a:spcBef>
              <a:buSzTx/>
              <a:buNone/>
            </a:pPr>
            <a:r>
              <a:rPr lang="en-US" sz="3200" dirty="0">
                <a:latin typeface="Calibri" panose="020F0502020204030204" pitchFamily="34" charset="0"/>
                <a:cs typeface="Calibri" panose="020F0502020204030204" pitchFamily="34" charset="0"/>
              </a:rPr>
              <a:t>Can I add my client, the contractor or the owner to my Professional Liability (PL) Policy as an Additional Named Insured?</a:t>
            </a:r>
          </a:p>
          <a:p>
            <a:pPr lvl="1">
              <a:spcBef>
                <a:spcPts val="0"/>
              </a:spcBef>
              <a:buSzTx/>
              <a:buFont typeface="Arial" panose="020B0604020202020204" pitchFamily="34" charset="0"/>
              <a:buChar char="•"/>
            </a:pPr>
            <a:endParaRPr lang="en-US" sz="2800" dirty="0">
              <a:latin typeface="Arial Narrow" panose="020B0606020202030204" pitchFamily="34" charset="0"/>
            </a:endParaRPr>
          </a:p>
          <a:p>
            <a:pPr marL="284163" marR="0" indent="0" hangingPunct="1">
              <a:spcBef>
                <a:spcPts val="0"/>
              </a:spcBef>
              <a:spcAft>
                <a:spcPts val="0"/>
              </a:spcAft>
              <a:buNone/>
            </a:pPr>
            <a:r>
              <a:rPr lang="en-US" sz="2800" b="1" dirty="0">
                <a:latin typeface="Calibri" panose="020F0502020204030204" pitchFamily="34" charset="0"/>
                <a:cs typeface="Calibri" panose="020F0502020204030204" pitchFamily="34" charset="0"/>
              </a:rPr>
              <a:t>A: No.</a:t>
            </a:r>
            <a:r>
              <a:rPr lang="en-US" sz="1800" dirty="0">
                <a:solidFill>
                  <a:srgbClr val="000000"/>
                </a:solidFill>
                <a:effectLst/>
                <a:latin typeface="Times New Roman" panose="02020603050405020304" pitchFamily="18" charset="0"/>
                <a:ea typeface="Calibri" panose="020F0502020204030204" pitchFamily="34" charset="0"/>
              </a:rPr>
              <a:t> </a:t>
            </a:r>
            <a:r>
              <a:rPr lang="en-US" sz="2800" b="1" dirty="0">
                <a:solidFill>
                  <a:srgbClr val="000000"/>
                </a:solidFill>
                <a:latin typeface="Calibri" panose="020F0502020204030204" pitchFamily="34" charset="0"/>
                <a:ea typeface="Calibri" panose="020F0502020204030204" pitchFamily="34" charset="0"/>
                <a:cs typeface="Calibri" panose="020F0502020204030204" pitchFamily="34" charset="0"/>
              </a:rPr>
              <a:t>PL policies generally</a:t>
            </a:r>
            <a:r>
              <a:rPr lang="en-US" sz="2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provide coverage only for </a:t>
            </a:r>
            <a:r>
              <a:rPr lang="en-US" sz="2800" b="1" dirty="0">
                <a:solidFill>
                  <a:srgbClr val="000000"/>
                </a:solidFill>
                <a:latin typeface="Calibri" panose="020F0502020204030204" pitchFamily="34" charset="0"/>
                <a:ea typeface="Calibri" panose="020F0502020204030204" pitchFamily="34" charset="0"/>
                <a:cs typeface="Calibri" panose="020F0502020204030204" pitchFamily="34" charset="0"/>
              </a:rPr>
              <a:t>a</a:t>
            </a:r>
            <a:r>
              <a:rPr lang="en-US" sz="2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Named Insured which is </a:t>
            </a:r>
            <a:r>
              <a:rPr lang="en-US" sz="28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only</a:t>
            </a:r>
            <a:r>
              <a:rPr lang="en-US" sz="2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you/and or your company. If you </a:t>
            </a:r>
            <a:r>
              <a:rPr lang="en-US" sz="2800" b="1" dirty="0">
                <a:effectLst/>
                <a:latin typeface="Calibri" panose="020F0502020204030204" pitchFamily="34" charset="0"/>
                <a:ea typeface="Times New Roman" panose="02020603050405020304" pitchFamily="18" charset="0"/>
                <a:cs typeface="Calibri" panose="020F0502020204030204" pitchFamily="34" charset="0"/>
              </a:rPr>
              <a:t>agree to </a:t>
            </a:r>
            <a:r>
              <a:rPr lang="en-US" sz="2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name any other party to your PL insurance policy</a:t>
            </a:r>
            <a:r>
              <a:rPr lang="en-US" sz="2800" b="1" dirty="0">
                <a:effectLst/>
                <a:latin typeface="Calibri" panose="020F0502020204030204" pitchFamily="34" charset="0"/>
                <a:ea typeface="Times New Roman" panose="02020603050405020304" pitchFamily="18" charset="0"/>
                <a:cs typeface="Calibri" panose="020F0502020204030204" pitchFamily="34" charset="0"/>
              </a:rPr>
              <a:t>, that agreement is </a:t>
            </a:r>
            <a:r>
              <a:rPr lang="en-US" sz="2800" b="1" u="sng" dirty="0">
                <a:effectLst/>
                <a:latin typeface="Calibri" panose="020F0502020204030204" pitchFamily="34" charset="0"/>
                <a:ea typeface="Times New Roman" panose="02020603050405020304" pitchFamily="18" charset="0"/>
                <a:cs typeface="Calibri" panose="020F0502020204030204" pitchFamily="34" charset="0"/>
              </a:rPr>
              <a:t>not</a:t>
            </a:r>
            <a:r>
              <a:rPr lang="en-US" sz="2800" b="1" dirty="0">
                <a:effectLst/>
                <a:latin typeface="Calibri" panose="020F0502020204030204" pitchFamily="34" charset="0"/>
                <a:ea typeface="Times New Roman" panose="02020603050405020304" pitchFamily="18" charset="0"/>
                <a:cs typeface="Calibri" panose="020F0502020204030204" pitchFamily="34" charset="0"/>
              </a:rPr>
              <a:t> binding upon your insurance company. </a:t>
            </a:r>
          </a:p>
          <a:p>
            <a:pPr marL="285750" lvl="1" indent="0">
              <a:spcBef>
                <a:spcPts val="0"/>
              </a:spcBef>
              <a:buSzTx/>
              <a:buNone/>
            </a:pPr>
            <a:endParaRPr lang="en-US" sz="2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053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eme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egprdcts xmlns="0b147bf2-71ef-47d2-8df3-4ad9d44d2e0a" xsi:nil="true"/>
    <Category xmlns="0b147bf2-71ef-47d2-8df3-4ad9d44d2e0a">Risk Management Services</Category>
    <IconOverlay xmlns="http://schemas.microsoft.com/sharepoint/v4" xsi:nil="true"/>
    <Sort_x0020_Order xmlns="0b147bf2-71ef-47d2-8df3-4ad9d44d2e0a" xsi:nil="true"/>
    <Practice xmlns="0b147bf2-71ef-47d2-8df3-4ad9d44d2e0a"/>
    <Link_x0020_Name xmlns="0b147bf2-71ef-47d2-8df3-4ad9d44d2e0a">
      <Url>http://teams.trv.net/sites/compass/Management%20Liability%20Products/Legal%20Liability_AIA%20Baltimore_17%20April.pptx</Url>
      <Description>Legal Liability for Design Professionals - Apr 2018</Description>
    </Link_x0020_Name>
    <Description0 xmlns="0b147bf2-71ef-47d2-8df3-4ad9d44d2e0a" xsi:nil="true"/>
    <Add_x0027_l_x0020_Topics xmlns="bf728e15-1b51-4f36-849a-116a9936fa08" xsi:nil="true"/>
    <Business_x0020_Units xmlns="bf728e15-1b51-4f36-849a-116a9936fa08">
      <Value>Professional Liability</Value>
    </Business_x0020_Units>
    <Add_x0027_l_x0020_Products xmlns="0b147bf2-71ef-47d2-8df3-4ad9d44d2e0a" xsi:nil="true"/>
    <Sub_x002d_Topic xmlns="0b147bf2-71ef-47d2-8df3-4ad9d44d2e0a">Shared Presentations and Forms</Sub_x002d_Topic>
    <Product_x0020_Program_x0020_Name xmlns="0b147bf2-71ef-47d2-8df3-4ad9d44d2e0a">
      <Value>Design Professionals</Value>
    </Product_x0020_Program_x0020_Name>
    <_dlc_DocId xmlns="bf728e15-1b51-4f36-849a-116a9936fa08">BOND-2-6320</_dlc_DocId>
    <_dlc_DocIdUrl xmlns="bf728e15-1b51-4f36-849a-116a9936fa08">
      <Url>http://teams.trv.net/sites/compass/_layouts/15/DocIdRedir.aspx?ID=BOND-2-6320</Url>
      <Description>BOND-2-6320</Description>
    </_dlc_DocIdUrl>
    <Sub_x0020_Topic xmlns="0b147bf2-71ef-47d2-8df3-4ad9d44d2e0a" xsi:nil="true"/>
    <Year xmlns="0b147bf2-71ef-47d2-8df3-4ad9d44d2e0a" xsi:nil="true"/>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27EDA8C0D81F564FB26BC33A3EA80BEA" ma:contentTypeVersion="23" ma:contentTypeDescription="Create a new document." ma:contentTypeScope="" ma:versionID="0f7154a1fc03b6595e29036d664cbbc1">
  <xsd:schema xmlns:xsd="http://www.w3.org/2001/XMLSchema" xmlns:xs="http://www.w3.org/2001/XMLSchema" xmlns:p="http://schemas.microsoft.com/office/2006/metadata/properties" xmlns:ns2="0b147bf2-71ef-47d2-8df3-4ad9d44d2e0a" xmlns:ns3="bf728e15-1b51-4f36-849a-116a9936fa08" xmlns:ns4="http://schemas.microsoft.com/sharepoint/v4" targetNamespace="http://schemas.microsoft.com/office/2006/metadata/properties" ma:root="true" ma:fieldsID="d502dd024150f963108cd9007721698d" ns2:_="" ns3:_="" ns4:_="">
    <xsd:import namespace="0b147bf2-71ef-47d2-8df3-4ad9d44d2e0a"/>
    <xsd:import namespace="bf728e15-1b51-4f36-849a-116a9936fa08"/>
    <xsd:import namespace="http://schemas.microsoft.com/sharepoint/v4"/>
    <xsd:element name="properties">
      <xsd:complexType>
        <xsd:sequence>
          <xsd:element name="documentManagement">
            <xsd:complexType>
              <xsd:all>
                <xsd:element ref="ns2:Category" minOccurs="0"/>
                <xsd:element ref="ns2:Sub_x002d_Topic" minOccurs="0"/>
                <xsd:element ref="ns3:Add_x0027_l_x0020_Topics" minOccurs="0"/>
                <xsd:element ref="ns2:Sub_x0020_Topic" minOccurs="0"/>
                <xsd:element ref="ns3:Business_x0020_Units" minOccurs="0"/>
                <xsd:element ref="ns2:Product_x0020_Program_x0020_Name" minOccurs="0"/>
                <xsd:element ref="ns2:legprdcts" minOccurs="0"/>
                <xsd:element ref="ns2:Add_x0027_l_x0020_Products" minOccurs="0"/>
                <xsd:element ref="ns2:Practice" minOccurs="0"/>
                <xsd:element ref="ns2:Description0" minOccurs="0"/>
                <xsd:element ref="ns2:Link_x0020_Name" minOccurs="0"/>
                <xsd:element ref="ns2:Sort_x0020_Order" minOccurs="0"/>
                <xsd:element ref="ns3:_dlc_DocIdUrl" minOccurs="0"/>
                <xsd:element ref="ns3:_dlc_DocIdPersistId" minOccurs="0"/>
                <xsd:element ref="ns4:IconOverlay" minOccurs="0"/>
                <xsd:element ref="ns3:_dlc_DocId" minOccurs="0"/>
                <xsd:element ref="ns3:SharedWithUsers" minOccurs="0"/>
                <xsd:element ref="ns2: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147bf2-71ef-47d2-8df3-4ad9d44d2e0a" elementFormDefault="qualified">
    <xsd:import namespace="http://schemas.microsoft.com/office/2006/documentManagement/types"/>
    <xsd:import namespace="http://schemas.microsoft.com/office/infopath/2007/PartnerControls"/>
    <xsd:element name="Category" ma:index="2" nillable="true" ma:displayName="Main Group" ma:format="Dropdown" ma:indexed="true" ma:internalName="Category">
      <xsd:simpleType>
        <xsd:union memberTypes="dms:Text">
          <xsd:simpleType>
            <xsd:restriction base="dms:Choice">
              <xsd:enumeration value="APL &amp; LPL Monthly Call ‎"/>
              <xsd:enumeration value="Appetite Guide"/>
              <xsd:enumeration value="Applications"/>
              <xsd:enumeration value="Bordereaux"/>
              <xsd:enumeration value="Coverage Comparison"/>
              <xsd:enumeration value="Coverage Highlights"/>
              <xsd:enumeration value="Endorsement Index"/>
              <xsd:enumeration value="Industry Articles"/>
              <xsd:enumeration value="Marketing Materials"/>
              <xsd:enumeration value="Master Policy"/>
              <xsd:enumeration value="Policy Forms"/>
              <xsd:enumeration value="Products"/>
              <xsd:enumeration value="Rates, Rules, Rate Guides"/>
              <xsd:enumeration value="Resident Experts"/>
              <xsd:enumeration value="Submissions Activity Log"/>
              <xsd:enumeration value="Training Materials"/>
              <xsd:enumeration value="Underwriting Guidelines"/>
              <xsd:enumeration value="Underwriting Tools"/>
            </xsd:restriction>
          </xsd:simpleType>
        </xsd:union>
      </xsd:simpleType>
    </xsd:element>
    <xsd:element name="Sub_x002d_Topic" ma:index="3" nillable="true" ma:displayName="Sub Group" ma:indexed="true" ma:internalName="Sub_x002d_Topic">
      <xsd:simpleType>
        <xsd:restriction base="dms:Text">
          <xsd:maxLength value="255"/>
        </xsd:restriction>
      </xsd:simpleType>
    </xsd:element>
    <xsd:element name="Sub_x0020_Topic" ma:index="5" nillable="true" ma:displayName="Sub Topic" ma:internalName="Sub_x0020_Topic">
      <xsd:simpleType>
        <xsd:restriction base="dms:Text">
          <xsd:maxLength value="255"/>
        </xsd:restriction>
      </xsd:simpleType>
    </xsd:element>
    <xsd:element name="Product_x0020_Program_x0020_Name" ma:index="7" nillable="true" ma:displayName="Product Program Name" ma:internalName="Product_x0020_Program_x0020_Name">
      <xsd:complexType>
        <xsd:complexContent>
          <xsd:extension base="dms:MultiChoice">
            <xsd:sequence>
              <xsd:element name="Value" maxOccurs="unbounded" minOccurs="0" nillable="true">
                <xsd:simpleType>
                  <xsd:restriction base="dms:Choice">
                    <xsd:enumeration value="Accounting Professionals"/>
                    <xsd:enumeration value="All Modular Products"/>
                    <xsd:enumeration value="Bankers Professional Liability"/>
                    <xsd:enumeration value="Broad Form for Mutual Fund Directors"/>
                    <xsd:enumeration value="Broad Form PLUS+ D&amp;O Liability"/>
                    <xsd:enumeration value="Chatham"/>
                    <xsd:enumeration value="Community Banks - ML"/>
                    <xsd:enumeration value="Computer Crime Policy"/>
                    <xsd:enumeration value="Credit Union Bond"/>
                    <xsd:enumeration value="Credit Union - ML"/>
                    <xsd:enumeration value="Crime"/>
                    <xsd:enumeration value="Cyber+ FI"/>
                    <xsd:enumeration value="CyberRisk"/>
                    <xsd:enumeration value="Design Professionals"/>
                    <xsd:enumeration value="EPL"/>
                    <xsd:enumeration value="ERISA Fidelity"/>
                    <xsd:enumeration value="Excess Bond Coverage"/>
                    <xsd:enumeration value="Excess Crime"/>
                    <xsd:enumeration value="Excess FI Bonds"/>
                    <xsd:enumeration value="Excess Policy"/>
                    <xsd:enumeration value="Excess+"/>
                    <xsd:enumeration value="Exec Choice for Private Cos w/ Pub Debt"/>
                    <xsd:enumeration value="FI Bond"/>
                    <xsd:enumeration value="FI Bond for Ins. Co's"/>
                    <xsd:enumeration value="Fiduciary Dishonesty Bond"/>
                    <xsd:enumeration value="Fiduciary Liability"/>
                    <xsd:enumeration value="FIPL"/>
                    <xsd:enumeration value="G.J. Sullivan Farmington Casualty EPLI"/>
                    <xsd:enumeration value="G.J. Sullivan Healthcare D&amp;O and EPL"/>
                    <xsd:enumeration value="Hall &amp; Company"/>
                    <xsd:enumeration value="ICBB"/>
                    <xsd:enumeration value="ID Fraud Expense Reimbursement"/>
                    <xsd:enumeration value="Ins Co's - ML"/>
                    <xsd:enumeration value="Insurance Professionals"/>
                    <xsd:enumeration value="Internet Liability - NY"/>
                    <xsd:enumeration value="Investment Advisers and Funds"/>
                    <xsd:enumeration value="Investment Company Blanket Bond"/>
                    <xsd:enumeration value="IV - Asset Management Cross-Coverage"/>
                    <xsd:enumeration value="IVDO - Private Company Directors &amp; Officers"/>
                    <xsd:enumeration value="IVEPL - Employment Practice Liability"/>
                    <xsd:enumeration value="IVFRI - Fiduciary Liability"/>
                    <xsd:enumeration value="IVHF - Hedge Fund Liability"/>
                    <xsd:enumeration value="IVMF - Mutual Fund Liability"/>
                    <xsd:enumeration value="IVPE - Private Equity Liability"/>
                    <xsd:enumeration value="IVPL - Investment Adviser Professional Liability"/>
                    <xsd:enumeration value="Kevin Davis Insurance Services HOA/Condo"/>
                    <xsd:enumeration value="Kidnap &amp; Ransom"/>
                    <xsd:enumeration value="Legacy Credit Union Bond"/>
                    <xsd:enumeration value="Legacy Crime"/>
                    <xsd:enumeration value="Legacy D-O"/>
                    <xsd:enumeration value="Legacy EPL"/>
                    <xsd:enumeration value="Legacy Excess Liability"/>
                    <xsd:enumeration value="Legacy FI Bond"/>
                    <xsd:enumeration value="Legacy FI Bond for Ins. Co's"/>
                    <xsd:enumeration value="Legacy Fiduciary"/>
                    <xsd:enumeration value="Legacy Ins Co's - ML"/>
                    <xsd:enumeration value="Legacy ID Fraud"/>
                    <xsd:enumeration value="Legacy K&amp;R"/>
                    <xsd:enumeration value="Legacy SFAA"/>
                    <xsd:enumeration value="Legal Professionals"/>
                    <xsd:enumeration value="Liability Terms &amp; Conditions"/>
                    <xsd:enumeration value="Mail &amp; Blanket Lost Instrument Bond"/>
                    <xsd:enumeration value="Misc. Professional Liability"/>
                    <xsd:enumeration value="NAHU"/>
                    <xsd:enumeration value="Non-Profit D&amp;O"/>
                    <xsd:enumeration value="Private D&amp;O"/>
                    <xsd:enumeration value="Private Partnership Liability"/>
                    <xsd:enumeration value="Public D&amp;O"/>
                    <xsd:enumeration value="Public Official Bonds"/>
                    <xsd:enumeration value="Real Estate Professionals"/>
                    <xsd:enumeration value="SelectOne for Insurance Co's"/>
                    <xsd:enumeration value="SFAA"/>
                    <xsd:enumeration value="SFAA Computer Crime"/>
                    <xsd:enumeration value="SFAA Form 14"/>
                    <xsd:enumeration value="SFAA Form 15"/>
                    <xsd:enumeration value="SFAA Form 24"/>
                    <xsd:enumeration value="Wrap+"/>
                  </xsd:restriction>
                </xsd:simpleType>
              </xsd:element>
            </xsd:sequence>
          </xsd:extension>
        </xsd:complexContent>
      </xsd:complexType>
    </xsd:element>
    <xsd:element name="legprdcts" ma:index="8" nillable="true" ma:displayName="Legacy Products" ma:format="Dropdown" ma:indexed="true" ma:internalName="legprdcts">
      <xsd:simpleType>
        <xsd:union memberTypes="dms:Text">
          <xsd:simpleType>
            <xsd:restriction base="dms:Choice">
              <xsd:enumeration value="Legacy D-O"/>
              <xsd:enumeration value="Legacy EPL"/>
              <xsd:enumeration value="Legacy Excess Liability"/>
              <xsd:enumeration value="Legacy Crime"/>
              <xsd:enumeration value="Legacy FI Bond"/>
              <xsd:enumeration value="Legacy Fiduciary"/>
              <xsd:enumeration value="Exec Choice - Prvt Cos with Pub Debt"/>
              <xsd:enumeration value="Legacy ID Fraud"/>
              <xsd:enumeration value="Legacy K&amp;R"/>
            </xsd:restriction>
          </xsd:simpleType>
        </xsd:union>
      </xsd:simpleType>
    </xsd:element>
    <xsd:element name="Add_x0027_l_x0020_Products" ma:index="9" nillable="true" ma:displayName="Add'l Products" ma:format="Dropdown" ma:indexed="true" ma:internalName="Add_x0027_l_x0020_Products">
      <xsd:simpleType>
        <xsd:union memberTypes="dms:Text">
          <xsd:simpleType>
            <xsd:restriction base="dms:Choice">
              <xsd:enumeration value="Fiduciary Dishonesty Bond"/>
              <xsd:enumeration value="Investment Company Blanket Bond"/>
              <xsd:enumeration value="Designated Benefit Plan"/>
              <xsd:enumeration value="Topical Underwriting Manuals"/>
            </xsd:restriction>
          </xsd:simpleType>
        </xsd:union>
      </xsd:simpleType>
    </xsd:element>
    <xsd:element name="Practice" ma:index="10" nillable="true" ma:displayName="Practice" ma:internalName="Practice">
      <xsd:complexType>
        <xsd:complexContent>
          <xsd:extension base="dms:MultiChoiceFillIn">
            <xsd:sequence>
              <xsd:element name="Value" maxOccurs="unbounded" minOccurs="0" nillable="true">
                <xsd:simpleType>
                  <xsd:union memberTypes="dms:Text">
                    <xsd:simpleType>
                      <xsd:restriction base="dms:Choice">
                        <xsd:enumeration value="Community Banks"/>
                        <xsd:enumeration value="Credit Unions"/>
                        <xsd:enumeration value="Insurance Companies"/>
                        <xsd:enumeration value="Investment Advisors"/>
                        <xsd:enumeration value="Large FI"/>
                        <xsd:enumeration value="Other FI"/>
                      </xsd:restriction>
                    </xsd:simpleType>
                  </xsd:union>
                </xsd:simpleType>
              </xsd:element>
            </xsd:sequence>
          </xsd:extension>
        </xsd:complexContent>
      </xsd:complexType>
    </xsd:element>
    <xsd:element name="Description0" ma:index="11" nillable="true" ma:displayName="Description" ma:internalName="Description0">
      <xsd:simpleType>
        <xsd:restriction base="dms:Text">
          <xsd:maxLength value="255"/>
        </xsd:restriction>
      </xsd:simpleType>
    </xsd:element>
    <xsd:element name="Link_x0020_Name" ma:index="12" nillable="true" ma:displayName="Link Name" ma:internalName="Link_x0020_Name">
      <xsd:complexType>
        <xsd:complexContent>
          <xsd:extension base="dms:URL">
            <xsd:sequence>
              <xsd:element name="Url" type="dms:ValidUrl" minOccurs="0" nillable="true"/>
              <xsd:element name="Description" type="xsd:string" nillable="true"/>
            </xsd:sequence>
          </xsd:extension>
        </xsd:complexContent>
      </xsd:complexType>
    </xsd:element>
    <xsd:element name="Sort_x0020_Order" ma:index="13" nillable="true" ma:displayName="Sort Order" ma:internalName="Sort_x0020_Order">
      <xsd:simpleType>
        <xsd:restriction base="dms:Number"/>
      </xsd:simpleType>
    </xsd:element>
    <xsd:element name="Year" ma:index="26" nillable="true" ma:displayName="Year" ma:internalName="Year">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f728e15-1b51-4f36-849a-116a9936fa08" elementFormDefault="qualified">
    <xsd:import namespace="http://schemas.microsoft.com/office/2006/documentManagement/types"/>
    <xsd:import namespace="http://schemas.microsoft.com/office/infopath/2007/PartnerControls"/>
    <xsd:element name="Add_x0027_l_x0020_Topics" ma:index="4" nillable="true" ma:displayName="Main Topic" ma:indexed="true" ma:internalName="Add_x0027_l_x0020_Topics">
      <xsd:simpleType>
        <xsd:restriction base="dms:Text">
          <xsd:maxLength value="255"/>
        </xsd:restriction>
      </xsd:simpleType>
    </xsd:element>
    <xsd:element name="Business_x0020_Units" ma:index="6" nillable="true" ma:displayName="Business Unit" ma:internalName="Business_x0020_Units">
      <xsd:complexType>
        <xsd:complexContent>
          <xsd:extension base="dms:MultiChoice">
            <xsd:sequence>
              <xsd:element name="Value" maxOccurs="unbounded" minOccurs="0" nillable="true">
                <xsd:simpleType>
                  <xsd:restriction base="dms:Choice">
                    <xsd:enumeration value="Claim"/>
                    <xsd:enumeration value="Commercial Surety"/>
                    <xsd:enumeration value="Construction Services"/>
                    <xsd:enumeration value="Financial Institutions"/>
                    <xsd:enumeration value="Financial Institutions P&amp;C"/>
                    <xsd:enumeration value="Private/Non-Profit"/>
                    <xsd:enumeration value="Professional Liability"/>
                    <xsd:enumeration value="Public Co Liability"/>
                  </xsd:restriction>
                </xsd:simpleType>
              </xsd:element>
            </xsd:sequence>
          </xsd:extension>
        </xsd:complexContent>
      </xsd:complex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element name="_dlc_DocId" ma:index="22" nillable="true" ma:displayName="Document ID Value" ma:description="The value of the document ID assigned to this item." ma:internalName="_dlc_DocId" ma:readOnly="true">
      <xsd:simpleType>
        <xsd:restriction base="dms:Text"/>
      </xsd:simpleType>
    </xsd:element>
    <xsd:element name="SharedWithUsers" ma:index="25"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7770DC-D5ED-4B4E-A34C-57C4E374655B}">
  <ds:schemaRefs>
    <ds:schemaRef ds:uri="http://schemas.microsoft.com/sharepoint/v3/contenttype/forms"/>
  </ds:schemaRefs>
</ds:datastoreItem>
</file>

<file path=customXml/itemProps2.xml><?xml version="1.0" encoding="utf-8"?>
<ds:datastoreItem xmlns:ds="http://schemas.openxmlformats.org/officeDocument/2006/customXml" ds:itemID="{FC58FCD4-760E-4AF2-9F7A-8B0365731F20}">
  <ds:schemaRefs>
    <ds:schemaRef ds:uri="http://purl.org/dc/elements/1.1/"/>
    <ds:schemaRef ds:uri="http://schemas.openxmlformats.org/package/2006/metadata/core-properties"/>
    <ds:schemaRef ds:uri="http://schemas.microsoft.com/office/infopath/2007/PartnerControls"/>
    <ds:schemaRef ds:uri="http://purl.org/dc/terms/"/>
    <ds:schemaRef ds:uri="0b147bf2-71ef-47d2-8df3-4ad9d44d2e0a"/>
    <ds:schemaRef ds:uri="http://schemas.microsoft.com/office/2006/documentManagement/types"/>
    <ds:schemaRef ds:uri="http://purl.org/dc/dcmitype/"/>
    <ds:schemaRef ds:uri="bf728e15-1b51-4f36-849a-116a9936fa08"/>
    <ds:schemaRef ds:uri="http://schemas.microsoft.com/sharepoint/v4"/>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95D37BD-B82D-4D5D-8789-FF295FC3EA2C}">
  <ds:schemaRefs>
    <ds:schemaRef ds:uri="http://schemas.microsoft.com/sharepoint/events"/>
  </ds:schemaRefs>
</ds:datastoreItem>
</file>

<file path=customXml/itemProps4.xml><?xml version="1.0" encoding="utf-8"?>
<ds:datastoreItem xmlns:ds="http://schemas.openxmlformats.org/officeDocument/2006/customXml" ds:itemID="{8412FEC2-D8A5-4882-9407-82CAC25A38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147bf2-71ef-47d2-8df3-4ad9d44d2e0a"/>
    <ds:schemaRef ds:uri="bf728e15-1b51-4f36-849a-116a9936fa08"/>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Theme1</Template>
  <TotalTime>7530</TotalTime>
  <Words>2078</Words>
  <Application>Microsoft Office PowerPoint</Application>
  <PresentationFormat>On-screen Show (4:3)</PresentationFormat>
  <Paragraphs>163</Paragraphs>
  <Slides>31</Slides>
  <Notes>16</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31</vt:i4>
      </vt:variant>
    </vt:vector>
  </HeadingPairs>
  <TitlesOfParts>
    <vt:vector size="41" baseType="lpstr">
      <vt:lpstr>Arial</vt:lpstr>
      <vt:lpstr>Arial Narrow</vt:lpstr>
      <vt:lpstr>Calibri</vt:lpstr>
      <vt:lpstr>Calibri Light</vt:lpstr>
      <vt:lpstr>Roboto</vt:lpstr>
      <vt:lpstr>Times New Roman</vt:lpstr>
      <vt:lpstr>1_Custom Design</vt:lpstr>
      <vt:lpstr>Theme1</vt:lpstr>
      <vt:lpstr>2_Custom Design</vt:lpstr>
      <vt:lpstr>3_Custom Design</vt:lpstr>
      <vt:lpstr>April 2022 Professional Underwriters, Inc. Seminar for Design Professionals  </vt:lpstr>
      <vt:lpstr>                                      Disclaimer</vt:lpstr>
      <vt:lpstr>Speaker Bio</vt:lpstr>
      <vt:lpstr>Agenda</vt:lpstr>
      <vt:lpstr>Insurance for the Design Professional</vt:lpstr>
      <vt:lpstr> Additional Named Insured</vt:lpstr>
      <vt:lpstr>Additional Named Insured</vt:lpstr>
      <vt:lpstr>Additional Named Insured</vt:lpstr>
      <vt:lpstr>Additional Named Insured</vt:lpstr>
      <vt:lpstr> Additional Named Insured</vt:lpstr>
      <vt:lpstr>Additional Named Insured</vt:lpstr>
      <vt:lpstr>Indemnity Clauses</vt:lpstr>
      <vt:lpstr> Indemnity Clauses - Definition</vt:lpstr>
      <vt:lpstr> Indemnity Clauses - Definition</vt:lpstr>
      <vt:lpstr> Indemnity Clauses</vt:lpstr>
      <vt:lpstr>Indemnity Clauses</vt:lpstr>
      <vt:lpstr> Indemnity Clauses</vt:lpstr>
      <vt:lpstr> Indemnity Clauses</vt:lpstr>
      <vt:lpstr> Indemnity Clauses – Points to Consider</vt:lpstr>
      <vt:lpstr> Indemnity Clause – Poor Example </vt:lpstr>
      <vt:lpstr> Indemnity Clause – Better Example</vt:lpstr>
      <vt:lpstr> Indemnity Clause – Summary </vt:lpstr>
      <vt:lpstr> “I am being sued! Now what?” </vt:lpstr>
      <vt:lpstr>  When to Report a Pre-Claim or a Claim </vt:lpstr>
      <vt:lpstr>                         What is a Claim? </vt:lpstr>
      <vt:lpstr>                  A Typical Claim Cycle</vt:lpstr>
      <vt:lpstr>                 A Typical Claim Cycle</vt:lpstr>
      <vt:lpstr>                  Litigation Hold Letter</vt:lpstr>
      <vt:lpstr>                  Litigation Hold Letter </vt:lpstr>
      <vt:lpstr>Questions</vt:lpstr>
      <vt:lpstr>Questions</vt:lpstr>
    </vt:vector>
  </TitlesOfParts>
  <Company>Travelers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Liability for Design Professionals - Apr 2018</dc:title>
  <dc:creator>Avery,Tracy A</dc:creator>
  <cp:lastModifiedBy>nemanja</cp:lastModifiedBy>
  <cp:revision>368</cp:revision>
  <dcterms:created xsi:type="dcterms:W3CDTF">2016-08-16T14:59:46Z</dcterms:created>
  <dcterms:modified xsi:type="dcterms:W3CDTF">2022-04-18T15:42:18Z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0x01010027EDA8C0D81F564FB26BC33A3EA80BEA</vt:lpwstr>
  </property>
  <property fmtid="{D5CDD505-2E9C-101B-9397-08002B2CF9AE}" pid="3" name="_dlc_DocIdItemGuid">
    <vt:lpwstr>787fb8f8-110b-4653-987d-ab9d37c54e23</vt:lpwstr>
  </property>
  <property fmtid="{D5CDD505-2E9C-101B-9397-08002B2CF9AE}" pid="4" name="WorkflowChangePath">
    <vt:lpwstr>87e78a2c-efb5-4ce1-b1bb-90bd786292c2,3;87e78a2c-efb5-4ce1-b1bb-90bd786292c2,5;87e78a2c-efb5-4ce1-b1bb-90bd786292c2,7;87e78a2c-efb5-4ce1-b1bb-90bd786292c2,9;87e78a2c-efb5-4ce1-b1bb-90bd786292c2,11;87e78a2c-efb5-4ce1-b1bb-90bd786292c2,13;87e78a2c-efb5-4ce1-</vt:lpwstr>
  </property>
</Properties>
</file>