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5"/>
  </p:notesMasterIdLst>
  <p:handoutMasterIdLst>
    <p:handoutMasterId r:id="rId36"/>
  </p:handoutMasterIdLst>
  <p:sldIdLst>
    <p:sldId id="280" r:id="rId2"/>
    <p:sldId id="282" r:id="rId3"/>
    <p:sldId id="355" r:id="rId4"/>
    <p:sldId id="468" r:id="rId5"/>
    <p:sldId id="470" r:id="rId6"/>
    <p:sldId id="471" r:id="rId7"/>
    <p:sldId id="469" r:id="rId8"/>
    <p:sldId id="504" r:id="rId9"/>
    <p:sldId id="505" r:id="rId10"/>
    <p:sldId id="474" r:id="rId11"/>
    <p:sldId id="475" r:id="rId12"/>
    <p:sldId id="473" r:id="rId13"/>
    <p:sldId id="476" r:id="rId14"/>
    <p:sldId id="495" r:id="rId15"/>
    <p:sldId id="496" r:id="rId16"/>
    <p:sldId id="493" r:id="rId17"/>
    <p:sldId id="494" r:id="rId18"/>
    <p:sldId id="478" r:id="rId19"/>
    <p:sldId id="497" r:id="rId20"/>
    <p:sldId id="498" r:id="rId21"/>
    <p:sldId id="503" r:id="rId22"/>
    <p:sldId id="484" r:id="rId23"/>
    <p:sldId id="487" r:id="rId24"/>
    <p:sldId id="490" r:id="rId25"/>
    <p:sldId id="481" r:id="rId26"/>
    <p:sldId id="482" r:id="rId27"/>
    <p:sldId id="483" r:id="rId28"/>
    <p:sldId id="491" r:id="rId29"/>
    <p:sldId id="501" r:id="rId30"/>
    <p:sldId id="488" r:id="rId31"/>
    <p:sldId id="489" r:id="rId32"/>
    <p:sldId id="467" r:id="rId33"/>
    <p:sldId id="500" r:id="rId3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666699"/>
    <a:srgbClr val="6600FF"/>
    <a:srgbClr val="000099"/>
    <a:srgbClr val="FFFF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27" autoAdjust="0"/>
  </p:normalViewPr>
  <p:slideViewPr>
    <p:cSldViewPr>
      <p:cViewPr varScale="1">
        <p:scale>
          <a:sx n="115" d="100"/>
          <a:sy n="115" d="100"/>
        </p:scale>
        <p:origin x="1476" y="108"/>
      </p:cViewPr>
      <p:guideLst>
        <p:guide orient="horz" pos="2160"/>
        <p:guide pos="2880"/>
      </p:guideLst>
    </p:cSldViewPr>
  </p:slideViewPr>
  <p:outlineViewPr>
    <p:cViewPr>
      <p:scale>
        <a:sx n="33" d="100"/>
        <a:sy n="33" d="100"/>
      </p:scale>
      <p:origin x="0" y="-232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1"/>
            <a:ext cx="3038698"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70" tIns="45885" rIns="91770" bIns="45885" numCol="1" anchor="t" anchorCtr="0" compatLnSpc="1">
            <a:prstTxWarp prst="textNoShape">
              <a:avLst/>
            </a:prstTxWarp>
          </a:bodyPr>
          <a:lstStyle>
            <a:lvl1pPr defTabSz="918402" eaLnBrk="1" hangingPunct="1">
              <a:lnSpc>
                <a:spcPct val="90000"/>
              </a:lnSpc>
              <a:spcBef>
                <a:spcPct val="20000"/>
              </a:spcBef>
              <a:buClr>
                <a:schemeClr val="tx1"/>
              </a:buClr>
              <a:buFontTx/>
              <a:buChar char="–"/>
              <a:defRPr sz="1200">
                <a:effectLst>
                  <a:outerShdw blurRad="38100" dist="38100" dir="2700000" algn="tl">
                    <a:srgbClr val="C0C0C0"/>
                  </a:outerShdw>
                </a:effectLst>
              </a:defRPr>
            </a:lvl1pPr>
          </a:lstStyle>
          <a:p>
            <a:endParaRPr lang="en-US" altLang="en-US"/>
          </a:p>
        </p:txBody>
      </p:sp>
      <p:sp>
        <p:nvSpPr>
          <p:cNvPr id="49155" name="Rectangle 3"/>
          <p:cNvSpPr>
            <a:spLocks noGrp="1" noChangeArrowheads="1"/>
          </p:cNvSpPr>
          <p:nvPr>
            <p:ph type="dt" idx="1"/>
          </p:nvPr>
        </p:nvSpPr>
        <p:spPr bwMode="auto">
          <a:xfrm>
            <a:off x="3971703" y="1"/>
            <a:ext cx="3038697"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70" tIns="45885" rIns="91770" bIns="45885" numCol="1" anchor="t" anchorCtr="0" compatLnSpc="1">
            <a:prstTxWarp prst="textNoShape">
              <a:avLst/>
            </a:prstTxWarp>
          </a:bodyPr>
          <a:lstStyle>
            <a:lvl1pPr algn="r" defTabSz="918402" eaLnBrk="1" hangingPunct="1">
              <a:lnSpc>
                <a:spcPct val="90000"/>
              </a:lnSpc>
              <a:spcBef>
                <a:spcPct val="20000"/>
              </a:spcBef>
              <a:buClr>
                <a:schemeClr val="tx1"/>
              </a:buClr>
              <a:buFontTx/>
              <a:buChar char="–"/>
              <a:defRPr sz="1200">
                <a:effectLst>
                  <a:outerShdw blurRad="38100" dist="38100" dir="2700000" algn="tl">
                    <a:srgbClr val="C0C0C0"/>
                  </a:outerShdw>
                </a:effectLst>
              </a:defRPr>
            </a:lvl1pPr>
          </a:lstStyle>
          <a:p>
            <a:endParaRPr lang="en-US" altLang="en-US"/>
          </a:p>
        </p:txBody>
      </p:sp>
      <p:sp>
        <p:nvSpPr>
          <p:cNvPr id="49156"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934614" y="4415710"/>
            <a:ext cx="5141174" cy="418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70" tIns="45885" rIns="91770" bIns="4588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9158" name="Rectangle 6"/>
          <p:cNvSpPr>
            <a:spLocks noGrp="1" noChangeArrowheads="1"/>
          </p:cNvSpPr>
          <p:nvPr>
            <p:ph type="ftr" sz="quarter" idx="4"/>
          </p:nvPr>
        </p:nvSpPr>
        <p:spPr bwMode="auto">
          <a:xfrm>
            <a:off x="0" y="8831420"/>
            <a:ext cx="3038698"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70" tIns="45885" rIns="91770" bIns="45885" numCol="1" anchor="b" anchorCtr="0" compatLnSpc="1">
            <a:prstTxWarp prst="textNoShape">
              <a:avLst/>
            </a:prstTxWarp>
          </a:bodyPr>
          <a:lstStyle>
            <a:lvl1pPr defTabSz="918402" eaLnBrk="1" hangingPunct="1">
              <a:lnSpc>
                <a:spcPct val="90000"/>
              </a:lnSpc>
              <a:spcBef>
                <a:spcPct val="20000"/>
              </a:spcBef>
              <a:buClr>
                <a:schemeClr val="tx1"/>
              </a:buClr>
              <a:buFontTx/>
              <a:buChar char="–"/>
              <a:defRPr sz="1200">
                <a:effectLst>
                  <a:outerShdw blurRad="38100" dist="38100" dir="2700000" algn="tl">
                    <a:srgbClr val="C0C0C0"/>
                  </a:outerShdw>
                </a:effectLst>
              </a:defRPr>
            </a:lvl1pPr>
          </a:lstStyle>
          <a:p>
            <a:endParaRPr lang="en-US" altLang="en-US"/>
          </a:p>
        </p:txBody>
      </p:sp>
      <p:sp>
        <p:nvSpPr>
          <p:cNvPr id="49159" name="Rectangle 7"/>
          <p:cNvSpPr>
            <a:spLocks noGrp="1" noChangeArrowheads="1"/>
          </p:cNvSpPr>
          <p:nvPr>
            <p:ph type="sldNum" sz="quarter" idx="5"/>
          </p:nvPr>
        </p:nvSpPr>
        <p:spPr bwMode="auto">
          <a:xfrm>
            <a:off x="3971703" y="8831420"/>
            <a:ext cx="3038697"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70" tIns="45885" rIns="91770" bIns="45885" numCol="1" anchor="b" anchorCtr="0" compatLnSpc="1">
            <a:prstTxWarp prst="textNoShape">
              <a:avLst/>
            </a:prstTxWarp>
          </a:bodyPr>
          <a:lstStyle>
            <a:lvl1pPr algn="r" defTabSz="918402" eaLnBrk="1" hangingPunct="1">
              <a:lnSpc>
                <a:spcPct val="90000"/>
              </a:lnSpc>
              <a:spcBef>
                <a:spcPct val="20000"/>
              </a:spcBef>
              <a:buClr>
                <a:schemeClr val="tx1"/>
              </a:buClr>
              <a:buFontTx/>
              <a:buChar char="–"/>
              <a:defRPr sz="1200">
                <a:effectLst>
                  <a:outerShdw blurRad="38100" dist="38100" dir="2700000" algn="tl">
                    <a:srgbClr val="C0C0C0"/>
                  </a:outerShdw>
                </a:effectLst>
              </a:defRPr>
            </a:lvl1pPr>
          </a:lstStyle>
          <a:p>
            <a:fld id="{1295AEE1-DB4D-4A88-89E3-F735F569C40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95AEE1-DB4D-4A88-89E3-F735F569C40E}" type="slidenum">
              <a:rPr lang="en-US" altLang="en-US" smtClean="0"/>
              <a:pPr/>
              <a:t>9</a:t>
            </a:fld>
            <a:endParaRPr lang="en-US" altLang="en-US"/>
          </a:p>
        </p:txBody>
      </p:sp>
    </p:spTree>
    <p:extLst>
      <p:ext uri="{BB962C8B-B14F-4D97-AF65-F5344CB8AC3E}">
        <p14:creationId xmlns:p14="http://schemas.microsoft.com/office/powerpoint/2010/main" val="153073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5090" name="Group 2"/>
          <p:cNvGrpSpPr>
            <a:grpSpLocks/>
          </p:cNvGrpSpPr>
          <p:nvPr/>
        </p:nvGrpSpPr>
        <p:grpSpPr bwMode="auto">
          <a:xfrm>
            <a:off x="-1035050" y="1552575"/>
            <a:ext cx="10179050" cy="5305425"/>
            <a:chOff x="-652" y="978"/>
            <a:chExt cx="6412" cy="3342"/>
          </a:xfrm>
        </p:grpSpPr>
        <p:sp>
          <p:nvSpPr>
            <p:cNvPr id="345091"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5092"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5093"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altLang="en-US" noProof="0" smtClean="0"/>
              <a:t>Click to edit Master title style</a:t>
            </a:r>
          </a:p>
        </p:txBody>
      </p:sp>
      <p:sp>
        <p:nvSpPr>
          <p:cNvPr id="34509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345095" name="Rectangle 7"/>
          <p:cNvSpPr>
            <a:spLocks noGrp="1" noChangeArrowheads="1"/>
          </p:cNvSpPr>
          <p:nvPr>
            <p:ph type="dt" sz="quarter" idx="2"/>
          </p:nvPr>
        </p:nvSpPr>
        <p:spPr/>
        <p:txBody>
          <a:bodyPr/>
          <a:lstStyle>
            <a:lvl1pPr>
              <a:defRPr/>
            </a:lvl1pPr>
          </a:lstStyle>
          <a:p>
            <a:endParaRPr lang="en-US" altLang="en-US"/>
          </a:p>
        </p:txBody>
      </p:sp>
      <p:sp>
        <p:nvSpPr>
          <p:cNvPr id="345096" name="Rectangle 8"/>
          <p:cNvSpPr>
            <a:spLocks noGrp="1" noChangeArrowheads="1"/>
          </p:cNvSpPr>
          <p:nvPr>
            <p:ph type="ftr" sz="quarter" idx="3"/>
          </p:nvPr>
        </p:nvSpPr>
        <p:spPr/>
        <p:txBody>
          <a:bodyPr/>
          <a:lstStyle>
            <a:lvl1pPr>
              <a:defRPr/>
            </a:lvl1pPr>
          </a:lstStyle>
          <a:p>
            <a:endParaRPr lang="en-US" altLang="en-US"/>
          </a:p>
        </p:txBody>
      </p:sp>
      <p:sp>
        <p:nvSpPr>
          <p:cNvPr id="345097" name="Rectangle 9"/>
          <p:cNvSpPr>
            <a:spLocks noGrp="1" noChangeArrowheads="1"/>
          </p:cNvSpPr>
          <p:nvPr>
            <p:ph type="sldNum" sz="quarter" idx="4"/>
          </p:nvPr>
        </p:nvSpPr>
        <p:spPr/>
        <p:txBody>
          <a:bodyPr/>
          <a:lstStyle>
            <a:lvl1pPr>
              <a:defRPr/>
            </a:lvl1pPr>
          </a:lstStyle>
          <a:p>
            <a:fld id="{AFB32750-1D54-4C56-9C34-3F313D9C891D}"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3C58B0-4B25-4AB2-9C80-EEC3E10C6657}" type="slidenum">
              <a:rPr lang="en-US" altLang="en-US"/>
              <a:pPr/>
              <a:t>‹#›</a:t>
            </a:fld>
            <a:endParaRPr lang="en-US" altLang="en-US"/>
          </a:p>
        </p:txBody>
      </p:sp>
    </p:spTree>
    <p:extLst>
      <p:ext uri="{BB962C8B-B14F-4D97-AF65-F5344CB8AC3E}">
        <p14:creationId xmlns:p14="http://schemas.microsoft.com/office/powerpoint/2010/main" val="24511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3DCED00-A721-441C-A68B-CAFF5BE12408}" type="slidenum">
              <a:rPr lang="en-US" altLang="en-US"/>
              <a:pPr/>
              <a:t>‹#›</a:t>
            </a:fld>
            <a:endParaRPr lang="en-US" altLang="en-US"/>
          </a:p>
        </p:txBody>
      </p:sp>
    </p:spTree>
    <p:extLst>
      <p:ext uri="{BB962C8B-B14F-4D97-AF65-F5344CB8AC3E}">
        <p14:creationId xmlns:p14="http://schemas.microsoft.com/office/powerpoint/2010/main" val="38474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35A46CA-76F5-40F0-B8E6-881D88AC6D44}" type="slidenum">
              <a:rPr lang="en-US" altLang="en-US"/>
              <a:pPr/>
              <a:t>‹#›</a:t>
            </a:fld>
            <a:endParaRPr lang="en-US" altLang="en-US"/>
          </a:p>
        </p:txBody>
      </p:sp>
    </p:spTree>
    <p:extLst>
      <p:ext uri="{BB962C8B-B14F-4D97-AF65-F5344CB8AC3E}">
        <p14:creationId xmlns:p14="http://schemas.microsoft.com/office/powerpoint/2010/main" val="1224967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DEBD93C-DA39-4F6A-B45C-7DB5A809F5CC}" type="slidenum">
              <a:rPr lang="en-US" altLang="en-US"/>
              <a:pPr/>
              <a:t>‹#›</a:t>
            </a:fld>
            <a:endParaRPr lang="en-US" altLang="en-US"/>
          </a:p>
        </p:txBody>
      </p:sp>
    </p:spTree>
    <p:extLst>
      <p:ext uri="{BB962C8B-B14F-4D97-AF65-F5344CB8AC3E}">
        <p14:creationId xmlns:p14="http://schemas.microsoft.com/office/powerpoint/2010/main" val="250357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A577AED-3DFE-4919-92DC-E0F6F5FA2C0E}" type="slidenum">
              <a:rPr lang="en-US" altLang="en-US"/>
              <a:pPr/>
              <a:t>‹#›</a:t>
            </a:fld>
            <a:endParaRPr lang="en-US" altLang="en-US"/>
          </a:p>
        </p:txBody>
      </p:sp>
    </p:spTree>
    <p:extLst>
      <p:ext uri="{BB962C8B-B14F-4D97-AF65-F5344CB8AC3E}">
        <p14:creationId xmlns:p14="http://schemas.microsoft.com/office/powerpoint/2010/main" val="90528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3D03B00-D2D3-460A-B47D-BEDFB2F944E1}" type="slidenum">
              <a:rPr lang="en-US" altLang="en-US"/>
              <a:pPr/>
              <a:t>‹#›</a:t>
            </a:fld>
            <a:endParaRPr lang="en-US" altLang="en-US"/>
          </a:p>
        </p:txBody>
      </p:sp>
    </p:spTree>
    <p:extLst>
      <p:ext uri="{BB962C8B-B14F-4D97-AF65-F5344CB8AC3E}">
        <p14:creationId xmlns:p14="http://schemas.microsoft.com/office/powerpoint/2010/main" val="347304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2B21AB5-52CA-4F49-AA1C-5A51E371533C}" type="slidenum">
              <a:rPr lang="en-US" altLang="en-US"/>
              <a:pPr/>
              <a:t>‹#›</a:t>
            </a:fld>
            <a:endParaRPr lang="en-US" altLang="en-US"/>
          </a:p>
        </p:txBody>
      </p:sp>
    </p:spTree>
    <p:extLst>
      <p:ext uri="{BB962C8B-B14F-4D97-AF65-F5344CB8AC3E}">
        <p14:creationId xmlns:p14="http://schemas.microsoft.com/office/powerpoint/2010/main" val="396810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735C121-CCFC-44FC-B1BC-D97C5EA37016}" type="slidenum">
              <a:rPr lang="en-US" altLang="en-US"/>
              <a:pPr/>
              <a:t>‹#›</a:t>
            </a:fld>
            <a:endParaRPr lang="en-US" altLang="en-US"/>
          </a:p>
        </p:txBody>
      </p:sp>
    </p:spTree>
    <p:extLst>
      <p:ext uri="{BB962C8B-B14F-4D97-AF65-F5344CB8AC3E}">
        <p14:creationId xmlns:p14="http://schemas.microsoft.com/office/powerpoint/2010/main" val="37602905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8D450FD-8A4B-478C-9D97-5D306BF80868}" type="slidenum">
              <a:rPr lang="en-US" altLang="en-US"/>
              <a:pPr/>
              <a:t>‹#›</a:t>
            </a:fld>
            <a:endParaRPr lang="en-US" altLang="en-US"/>
          </a:p>
        </p:txBody>
      </p:sp>
    </p:spTree>
    <p:extLst>
      <p:ext uri="{BB962C8B-B14F-4D97-AF65-F5344CB8AC3E}">
        <p14:creationId xmlns:p14="http://schemas.microsoft.com/office/powerpoint/2010/main" val="291207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5165020-DDE2-4897-820E-A83DB48D7361}" type="slidenum">
              <a:rPr lang="en-US" altLang="en-US"/>
              <a:pPr/>
              <a:t>‹#›</a:t>
            </a:fld>
            <a:endParaRPr lang="en-US" altLang="en-US"/>
          </a:p>
        </p:txBody>
      </p:sp>
    </p:spTree>
    <p:extLst>
      <p:ext uri="{BB962C8B-B14F-4D97-AF65-F5344CB8AC3E}">
        <p14:creationId xmlns:p14="http://schemas.microsoft.com/office/powerpoint/2010/main" val="3276807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344066" name="Group 2"/>
          <p:cNvGrpSpPr>
            <a:grpSpLocks/>
          </p:cNvGrpSpPr>
          <p:nvPr/>
        </p:nvGrpSpPr>
        <p:grpSpPr bwMode="auto">
          <a:xfrm>
            <a:off x="0" y="1588"/>
            <a:ext cx="9132888" cy="6845300"/>
            <a:chOff x="0" y="1"/>
            <a:chExt cx="5753" cy="4312"/>
          </a:xfrm>
        </p:grpSpPr>
        <p:sp>
          <p:nvSpPr>
            <p:cNvPr id="344067"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4068"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4069"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344070" name="Rectangle 6"/>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eaLnBrk="1" hangingPunct="1">
              <a:defRPr sz="1400">
                <a:latin typeface="+mn-lt"/>
              </a:defRPr>
            </a:lvl1pPr>
          </a:lstStyle>
          <a:p>
            <a:endParaRPr lang="en-US" altLang="en-US"/>
          </a:p>
        </p:txBody>
      </p:sp>
      <p:sp>
        <p:nvSpPr>
          <p:cNvPr id="344071"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1400">
                <a:latin typeface="+mn-lt"/>
              </a:defRPr>
            </a:lvl1pPr>
          </a:lstStyle>
          <a:p>
            <a:endParaRPr lang="en-US" altLang="en-US"/>
          </a:p>
        </p:txBody>
      </p:sp>
      <p:sp>
        <p:nvSpPr>
          <p:cNvPr id="344072" name="Rectangle 8"/>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eaLnBrk="1" hangingPunct="1">
              <a:defRPr sz="1400">
                <a:latin typeface="+mn-lt"/>
              </a:defRPr>
            </a:lvl1pPr>
          </a:lstStyle>
          <a:p>
            <a:fld id="{1F20B82F-C8BA-47C1-9292-1E2A54082425}" type="slidenum">
              <a:rPr lang="en-US" altLang="en-US"/>
              <a:pPr/>
              <a:t>‹#›</a:t>
            </a:fld>
            <a:endParaRPr lang="en-US" altLang="en-US"/>
          </a:p>
        </p:txBody>
      </p:sp>
      <p:sp>
        <p:nvSpPr>
          <p:cNvPr id="344073" name="Rectangle 9"/>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accent2"/>
        </a:buClr>
        <a:buSzPct val="80000"/>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iacontacts.org/contract-doc-ages/27146-design-build-family"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50000">
              <a:schemeClr val="bg1">
                <a:gamma/>
                <a:tint val="32941"/>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45059" name="Rectangle 3"/>
          <p:cNvSpPr>
            <a:spLocks noGrp="1" noChangeArrowheads="1"/>
          </p:cNvSpPr>
          <p:nvPr>
            <p:ph type="title" idx="4294967295"/>
          </p:nvPr>
        </p:nvSpPr>
        <p:spPr/>
        <p:txBody>
          <a:bodyPr/>
          <a:lstStyle/>
          <a:p>
            <a:pPr>
              <a:buClr>
                <a:srgbClr val="990099"/>
              </a:buClr>
            </a:pPr>
            <a:r>
              <a:rPr lang="en-US" altLang="en-US" dirty="0"/>
              <a:t> </a:t>
            </a: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solidFill>
                  <a:schemeClr val="tx1"/>
                </a:solidFill>
              </a:rPr>
              <a:t>April 6 &amp; 7, 2022 Professional Underwriters, Inc. Seminar for Design Professionals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219200" y="609600"/>
            <a:ext cx="6858000" cy="1143000"/>
          </a:xfrm>
          <a:noFill/>
        </p:spPr>
        <p:txBody>
          <a:bodyPr anchor="t" anchorCtr="1"/>
          <a:lstStyle/>
          <a:p>
            <a:pPr>
              <a:buClr>
                <a:srgbClr val="990099"/>
              </a:buClr>
            </a:pPr>
            <a:r>
              <a:rPr lang="en-US" altLang="en-US" sz="5200" dirty="0">
                <a:latin typeface="Times New Roman" panose="02020603050405020304" pitchFamily="18" charset="0"/>
              </a:rPr>
              <a:t>Standard Form Contracts</a:t>
            </a:r>
          </a:p>
        </p:txBody>
      </p:sp>
      <p:sp>
        <p:nvSpPr>
          <p:cNvPr id="89091" name="Rectangle 3"/>
          <p:cNvSpPr>
            <a:spLocks noGrp="1" noChangeArrowheads="1"/>
          </p:cNvSpPr>
          <p:nvPr>
            <p:ph type="body" idx="1"/>
          </p:nvPr>
        </p:nvSpPr>
        <p:spPr>
          <a:xfrm>
            <a:off x="762000" y="1676400"/>
            <a:ext cx="8001000" cy="4953000"/>
          </a:xfrm>
        </p:spPr>
        <p:txBody>
          <a:bodyPr/>
          <a:lstStyle/>
          <a:p>
            <a:pPr lvl="1">
              <a:spcBef>
                <a:spcPct val="40000"/>
              </a:spcBef>
              <a:spcAft>
                <a:spcPct val="35000"/>
              </a:spcAft>
              <a:buClr>
                <a:schemeClr val="hlink"/>
              </a:buClr>
              <a:buSzTx/>
              <a:buFont typeface="Arial" panose="020B0604020202020204" pitchFamily="34" charset="0"/>
              <a:buChar char="•"/>
            </a:pPr>
            <a:r>
              <a:rPr lang="en-US" altLang="en-US" dirty="0" smtClean="0"/>
              <a:t>AIA Family of Construction  Documents    	</a:t>
            </a:r>
          </a:p>
          <a:p>
            <a:pPr lvl="1">
              <a:spcBef>
                <a:spcPct val="40000"/>
              </a:spcBef>
              <a:spcAft>
                <a:spcPct val="35000"/>
              </a:spcAft>
              <a:buClr>
                <a:schemeClr val="hlink"/>
              </a:buClr>
              <a:buSzTx/>
              <a:buFont typeface="Arial" panose="020B0604020202020204" pitchFamily="34" charset="0"/>
              <a:buChar char="•"/>
            </a:pPr>
            <a:r>
              <a:rPr lang="en-US" altLang="en-US" dirty="0" smtClean="0"/>
              <a:t>EJCDC </a:t>
            </a:r>
            <a:r>
              <a:rPr lang="en-US" altLang="en-US" dirty="0"/>
              <a:t>Family of Construction </a:t>
            </a:r>
            <a:r>
              <a:rPr lang="en-US" altLang="en-US" dirty="0" smtClean="0"/>
              <a:t>Documents</a:t>
            </a:r>
          </a:p>
          <a:p>
            <a:pPr lvl="1">
              <a:buClr>
                <a:schemeClr val="hlink"/>
              </a:buClr>
              <a:buSzTx/>
              <a:buFont typeface="Arial" panose="020B0604020202020204" pitchFamily="34" charset="0"/>
              <a:buChar char="•"/>
            </a:pPr>
            <a:r>
              <a:rPr lang="en-US" altLang="en-US" dirty="0" smtClean="0"/>
              <a:t>Associated </a:t>
            </a:r>
            <a:r>
              <a:rPr lang="en-US" altLang="en-US" dirty="0"/>
              <a:t>General Contractors of America (“AGC”) – Family of Construction </a:t>
            </a:r>
            <a:r>
              <a:rPr lang="en-US" altLang="en-US" dirty="0" smtClean="0"/>
              <a:t>Documents</a:t>
            </a:r>
          </a:p>
          <a:p>
            <a:pPr lvl="1">
              <a:buClr>
                <a:schemeClr val="hlink"/>
              </a:buClr>
              <a:buSzTx/>
              <a:buFont typeface="Arial" panose="020B0604020202020204" pitchFamily="34" charset="0"/>
              <a:buChar char="•"/>
            </a:pPr>
            <a:r>
              <a:rPr lang="en-US" altLang="en-US" dirty="0" err="1" smtClean="0"/>
              <a:t>ConsensusDocs</a:t>
            </a:r>
            <a:r>
              <a:rPr lang="en-US" altLang="en-US" dirty="0" smtClean="0"/>
              <a:t> – Family of Construction Documents</a:t>
            </a:r>
          </a:p>
        </p:txBody>
      </p:sp>
    </p:spTree>
    <p:extLst>
      <p:ext uri="{BB962C8B-B14F-4D97-AF65-F5344CB8AC3E}">
        <p14:creationId xmlns:p14="http://schemas.microsoft.com/office/powerpoint/2010/main" val="1604505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500" fill="hold"/>
                                        <p:tgtEl>
                                          <p:spTgt spid="89090"/>
                                        </p:tgtEl>
                                        <p:attrNameLst>
                                          <p:attrName>ppt_x</p:attrName>
                                        </p:attrNameLst>
                                      </p:cBhvr>
                                      <p:tavLst>
                                        <p:tav tm="0">
                                          <p:val>
                                            <p:strVal val="0-#ppt_w/2"/>
                                          </p:val>
                                        </p:tav>
                                        <p:tav tm="100000">
                                          <p:val>
                                            <p:strVal val="#ppt_x"/>
                                          </p:val>
                                        </p:tav>
                                      </p:tavLst>
                                    </p:anim>
                                    <p:anim calcmode="lin" valueType="num">
                                      <p:cBhvr additive="base">
                                        <p:cTn id="8" dur="500" fill="hold"/>
                                        <p:tgtEl>
                                          <p:spTgt spid="890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9091">
                                            <p:txEl>
                                              <p:pRg st="0" end="0"/>
                                            </p:txEl>
                                          </p:spTgt>
                                        </p:tgtEl>
                                        <p:attrNameLst>
                                          <p:attrName>style.visibility</p:attrName>
                                        </p:attrNameLst>
                                      </p:cBhvr>
                                      <p:to>
                                        <p:strVal val="visible"/>
                                      </p:to>
                                    </p:set>
                                    <p:animEffect transition="in" filter="dissolve">
                                      <p:cBhvr>
                                        <p:cTn id="13" dur="500"/>
                                        <p:tgtEl>
                                          <p:spTgt spid="8909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89091">
                                            <p:txEl>
                                              <p:pRg st="1" end="1"/>
                                            </p:txEl>
                                          </p:spTgt>
                                        </p:tgtEl>
                                        <p:attrNameLst>
                                          <p:attrName>style.visibility</p:attrName>
                                        </p:attrNameLst>
                                      </p:cBhvr>
                                      <p:to>
                                        <p:strVal val="visible"/>
                                      </p:to>
                                    </p:set>
                                    <p:animEffect transition="in" filter="dissolve">
                                      <p:cBhvr>
                                        <p:cTn id="18" dur="500"/>
                                        <p:tgtEl>
                                          <p:spTgt spid="8909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9091">
                                            <p:txEl>
                                              <p:pRg st="2" end="2"/>
                                            </p:txEl>
                                          </p:spTgt>
                                        </p:tgtEl>
                                        <p:attrNameLst>
                                          <p:attrName>style.visibility</p:attrName>
                                        </p:attrNameLst>
                                      </p:cBhvr>
                                      <p:to>
                                        <p:strVal val="visible"/>
                                      </p:to>
                                    </p:set>
                                    <p:animEffect transition="in" filter="dissolve">
                                      <p:cBhvr>
                                        <p:cTn id="23" dur="500"/>
                                        <p:tgtEl>
                                          <p:spTgt spid="8909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9091">
                                            <p:txEl>
                                              <p:pRg st="3" end="3"/>
                                            </p:txEl>
                                          </p:spTgt>
                                        </p:tgtEl>
                                        <p:attrNameLst>
                                          <p:attrName>style.visibility</p:attrName>
                                        </p:attrNameLst>
                                      </p:cBhvr>
                                      <p:to>
                                        <p:strVal val="visible"/>
                                      </p:to>
                                    </p:set>
                                    <p:animEffect transition="in" filter="dissolve">
                                      <p:cBhvr>
                                        <p:cTn id="28" dur="500"/>
                                        <p:tgtEl>
                                          <p:spTgt spid="890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P spid="89091"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1026"/>
          <p:cNvSpPr>
            <a:spLocks noGrp="1" noChangeArrowheads="1"/>
          </p:cNvSpPr>
          <p:nvPr>
            <p:ph type="title"/>
          </p:nvPr>
        </p:nvSpPr>
        <p:spPr>
          <a:xfrm>
            <a:off x="915988" y="609600"/>
            <a:ext cx="7542212" cy="1143000"/>
          </a:xfrm>
        </p:spPr>
        <p:txBody>
          <a:bodyPr/>
          <a:lstStyle/>
          <a:p>
            <a:pPr>
              <a:buClr>
                <a:srgbClr val="990099"/>
              </a:buClr>
            </a:pPr>
            <a:r>
              <a:rPr lang="en-US" altLang="en-US" sz="5200">
                <a:latin typeface="Times New Roman" panose="02020603050405020304" pitchFamily="18" charset="0"/>
              </a:rPr>
              <a:t>Standard Form Agreements</a:t>
            </a:r>
          </a:p>
        </p:txBody>
      </p:sp>
      <p:sp>
        <p:nvSpPr>
          <p:cNvPr id="180227" name="Rectangle 1027"/>
          <p:cNvSpPr>
            <a:spLocks noGrp="1" noChangeArrowheads="1"/>
          </p:cNvSpPr>
          <p:nvPr>
            <p:ph type="body" idx="1"/>
          </p:nvPr>
        </p:nvSpPr>
        <p:spPr>
          <a:xfrm>
            <a:off x="838200" y="1981200"/>
            <a:ext cx="7924800" cy="4572000"/>
          </a:xfrm>
        </p:spPr>
        <p:txBody>
          <a:bodyPr/>
          <a:lstStyle/>
          <a:p>
            <a:pPr>
              <a:lnSpc>
                <a:spcPct val="90000"/>
              </a:lnSpc>
              <a:spcAft>
                <a:spcPct val="25000"/>
              </a:spcAft>
              <a:buClr>
                <a:schemeClr val="hlink"/>
              </a:buClr>
              <a:buSzPct val="75000"/>
              <a:buFont typeface="Arial" panose="020B0604020202020204" pitchFamily="34" charset="0"/>
              <a:buChar char="•"/>
            </a:pPr>
            <a:r>
              <a:rPr lang="en-US" altLang="en-US" sz="3600" dirty="0"/>
              <a:t>	AIA, </a:t>
            </a:r>
            <a:r>
              <a:rPr lang="en-US" altLang="en-US" sz="3600" dirty="0" smtClean="0"/>
              <a:t>EJCDC, AGC &amp; Consensus</a:t>
            </a:r>
            <a:endParaRPr lang="en-US" altLang="en-US" sz="3600" dirty="0"/>
          </a:p>
          <a:p>
            <a:pPr>
              <a:lnSpc>
                <a:spcPct val="90000"/>
              </a:lnSpc>
              <a:spcAft>
                <a:spcPct val="25000"/>
              </a:spcAft>
              <a:buClr>
                <a:schemeClr val="hlink"/>
              </a:buClr>
              <a:buSzPct val="75000"/>
              <a:buFont typeface="Arial" panose="020B0604020202020204" pitchFamily="34" charset="0"/>
              <a:buChar char="•"/>
            </a:pPr>
            <a:r>
              <a:rPr lang="en-US" altLang="en-US" sz="3600" dirty="0"/>
              <a:t>	</a:t>
            </a:r>
            <a:r>
              <a:rPr lang="en-US" altLang="en-US" sz="3300" dirty="0"/>
              <a:t>Do not assume standard forms are o.k.</a:t>
            </a:r>
          </a:p>
          <a:p>
            <a:pPr lvl="2">
              <a:lnSpc>
                <a:spcPct val="90000"/>
              </a:lnSpc>
              <a:spcAft>
                <a:spcPct val="25000"/>
              </a:spcAft>
              <a:buClr>
                <a:schemeClr val="tx2"/>
              </a:buClr>
              <a:buSzTx/>
              <a:buFont typeface="Arial" panose="020B0604020202020204" pitchFamily="34" charset="0"/>
              <a:buChar char="•"/>
            </a:pPr>
            <a:r>
              <a:rPr lang="en-US" altLang="en-US" sz="2800" dirty="0"/>
              <a:t>Need to be reviewed for each project</a:t>
            </a:r>
          </a:p>
          <a:p>
            <a:pPr lvl="2">
              <a:lnSpc>
                <a:spcPct val="90000"/>
              </a:lnSpc>
              <a:spcAft>
                <a:spcPct val="25000"/>
              </a:spcAft>
              <a:buClr>
                <a:schemeClr val="tx2"/>
              </a:buClr>
              <a:buSzTx/>
              <a:buFont typeface="Arial" panose="020B0604020202020204" pitchFamily="34" charset="0"/>
              <a:buChar char="•"/>
            </a:pPr>
            <a:r>
              <a:rPr lang="en-US" altLang="en-US" sz="2800" dirty="0"/>
              <a:t>Tailor to project</a:t>
            </a:r>
          </a:p>
          <a:p>
            <a:pPr lvl="2">
              <a:lnSpc>
                <a:spcPct val="90000"/>
              </a:lnSpc>
              <a:spcAft>
                <a:spcPct val="25000"/>
              </a:spcAft>
              <a:buClr>
                <a:schemeClr val="tx2"/>
              </a:buClr>
              <a:buSzTx/>
              <a:buFont typeface="Arial" panose="020B0604020202020204" pitchFamily="34" charset="0"/>
              <a:buChar char="•"/>
            </a:pPr>
            <a:r>
              <a:rPr lang="en-US" altLang="en-US" sz="2800" dirty="0"/>
              <a:t>Correlate changes to all sections of standard forms	</a:t>
            </a:r>
          </a:p>
          <a:p>
            <a:pPr>
              <a:lnSpc>
                <a:spcPct val="90000"/>
              </a:lnSpc>
              <a:spcAft>
                <a:spcPct val="25000"/>
              </a:spcAft>
              <a:buClr>
                <a:schemeClr val="hlink"/>
              </a:buClr>
              <a:buSzPct val="75000"/>
              <a:buFont typeface="Arial" panose="020B0604020202020204" pitchFamily="34" charset="0"/>
              <a:buChar char="•"/>
            </a:pPr>
            <a:endParaRPr lang="en-US" altLang="en-US" dirty="0"/>
          </a:p>
        </p:txBody>
      </p:sp>
    </p:spTree>
    <p:extLst>
      <p:ext uri="{BB962C8B-B14F-4D97-AF65-F5344CB8AC3E}">
        <p14:creationId xmlns:p14="http://schemas.microsoft.com/office/powerpoint/2010/main" val="23583345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80226"/>
                                        </p:tgtEl>
                                        <p:attrNameLst>
                                          <p:attrName>style.visibility</p:attrName>
                                        </p:attrNameLst>
                                      </p:cBhvr>
                                      <p:to>
                                        <p:strVal val="visible"/>
                                      </p:to>
                                    </p:set>
                                    <p:animEffect transition="in" filter="barn(outVertical)">
                                      <p:cBhvr>
                                        <p:cTn id="7" dur="500"/>
                                        <p:tgtEl>
                                          <p:spTgt spid="180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0227">
                                            <p:txEl>
                                              <p:pRg st="0" end="0"/>
                                            </p:txEl>
                                          </p:spTgt>
                                        </p:tgtEl>
                                        <p:attrNameLst>
                                          <p:attrName>style.visibility</p:attrName>
                                        </p:attrNameLst>
                                      </p:cBhvr>
                                      <p:to>
                                        <p:strVal val="visible"/>
                                      </p:to>
                                    </p:set>
                                    <p:animEffect transition="in" filter="randombar(horizontal)">
                                      <p:cBhvr>
                                        <p:cTn id="12" dur="500"/>
                                        <p:tgtEl>
                                          <p:spTgt spid="1802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80227">
                                            <p:txEl>
                                              <p:pRg st="1" end="1"/>
                                            </p:txEl>
                                          </p:spTgt>
                                        </p:tgtEl>
                                        <p:attrNameLst>
                                          <p:attrName>style.visibility</p:attrName>
                                        </p:attrNameLst>
                                      </p:cBhvr>
                                      <p:to>
                                        <p:strVal val="visible"/>
                                      </p:to>
                                    </p:set>
                                    <p:animEffect transition="in" filter="randombar(horizontal)">
                                      <p:cBhvr>
                                        <p:cTn id="17" dur="500"/>
                                        <p:tgtEl>
                                          <p:spTgt spid="1802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80227">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80227">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802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autoUpdateAnimBg="0"/>
      <p:bldP spid="180227" grpId="0" uiExpand="1"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Cases</a:t>
            </a:r>
            <a:endParaRPr lang="en-US" dirty="0"/>
          </a:p>
        </p:txBody>
      </p:sp>
      <p:sp>
        <p:nvSpPr>
          <p:cNvPr id="4" name="Content Placeholder 3"/>
          <p:cNvSpPr>
            <a:spLocks noGrp="1"/>
          </p:cNvSpPr>
          <p:nvPr>
            <p:ph idx="1"/>
          </p:nvPr>
        </p:nvSpPr>
        <p:spPr/>
        <p:txBody>
          <a:bodyPr/>
          <a:lstStyle/>
          <a:p>
            <a:endParaRPr lang="en-US" i="1" dirty="0" smtClean="0"/>
          </a:p>
          <a:p>
            <a:r>
              <a:rPr lang="en-US" i="1" dirty="0" smtClean="0"/>
              <a:t>Centex/</a:t>
            </a:r>
            <a:r>
              <a:rPr lang="en-US" i="1" dirty="0" err="1" smtClean="0"/>
              <a:t>Worthgroup</a:t>
            </a:r>
            <a:r>
              <a:rPr lang="en-US" i="1" dirty="0" smtClean="0"/>
              <a:t>, LLC v. </a:t>
            </a:r>
            <a:r>
              <a:rPr lang="en-US" i="1" dirty="0" err="1" smtClean="0"/>
              <a:t>Worthgroup</a:t>
            </a:r>
            <a:r>
              <a:rPr lang="en-US" i="1" dirty="0" smtClean="0"/>
              <a:t> Architects, L.P.   </a:t>
            </a:r>
            <a:r>
              <a:rPr lang="en-US" dirty="0" smtClean="0"/>
              <a:t>(New Mexico 2015)</a:t>
            </a:r>
          </a:p>
          <a:p>
            <a:endParaRPr lang="en-US" dirty="0" smtClean="0"/>
          </a:p>
          <a:p>
            <a:r>
              <a:rPr lang="en-US" i="1" dirty="0" err="1" smtClean="0"/>
              <a:t>Schenkel</a:t>
            </a:r>
            <a:r>
              <a:rPr lang="en-US" i="1" dirty="0" smtClean="0"/>
              <a:t> &amp; Shultz, Inc. v. Hermon F. Fox &amp; Assoc., P.C. </a:t>
            </a:r>
            <a:r>
              <a:rPr lang="en-US" dirty="0" smtClean="0"/>
              <a:t>(North Carolina 2008)</a:t>
            </a:r>
            <a:endParaRPr lang="en-US" i="1" dirty="0"/>
          </a:p>
        </p:txBody>
      </p:sp>
    </p:spTree>
    <p:extLst>
      <p:ext uri="{BB962C8B-B14F-4D97-AF65-F5344CB8AC3E}">
        <p14:creationId xmlns:p14="http://schemas.microsoft.com/office/powerpoint/2010/main" val="483363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Down Clause - </a:t>
            </a:r>
            <a:r>
              <a:rPr lang="en-US" i="1" dirty="0" smtClean="0"/>
              <a:t>Centex</a:t>
            </a:r>
            <a:endParaRPr lang="en-US" dirty="0"/>
          </a:p>
        </p:txBody>
      </p:sp>
      <p:sp>
        <p:nvSpPr>
          <p:cNvPr id="3" name="Content Placeholder 2"/>
          <p:cNvSpPr>
            <a:spLocks noGrp="1"/>
          </p:cNvSpPr>
          <p:nvPr>
            <p:ph idx="1"/>
          </p:nvPr>
        </p:nvSpPr>
        <p:spPr>
          <a:xfrm>
            <a:off x="838200" y="1752600"/>
            <a:ext cx="7620000" cy="5105400"/>
          </a:xfrm>
        </p:spPr>
        <p:txBody>
          <a:bodyPr/>
          <a:lstStyle/>
          <a:p>
            <a:pPr marL="0" indent="0">
              <a:buNone/>
            </a:pPr>
            <a:r>
              <a:rPr lang="en-US" dirty="0" smtClean="0"/>
              <a:t>In respect of the design work, Architect shall, </a:t>
            </a:r>
            <a:r>
              <a:rPr lang="en-US" i="1" dirty="0" smtClean="0"/>
              <a:t>except as otherwise provided herein</a:t>
            </a:r>
            <a:r>
              <a:rPr lang="en-US" dirty="0" smtClean="0"/>
              <a:t>, have all rights toward Centex which Centex has under the Prime Contract towards the Owner and Architect shall, to the extent permitted by applicable laws and </a:t>
            </a:r>
            <a:r>
              <a:rPr lang="en-US" i="1" dirty="0" smtClean="0"/>
              <a:t>except as provided herein</a:t>
            </a:r>
            <a:r>
              <a:rPr lang="en-US" dirty="0" smtClean="0"/>
              <a:t>, assume all obligations, risks, and responsibilities toward Centex which Centex has assumed towards the Owner in the Prime Contract </a:t>
            </a:r>
            <a:r>
              <a:rPr lang="en-US" i="1" dirty="0" smtClean="0"/>
              <a:t>with respect to the design work</a:t>
            </a:r>
            <a:r>
              <a:rPr lang="en-US" dirty="0" smtClean="0"/>
              <a:t>.  </a:t>
            </a:r>
            <a:endParaRPr lang="en-US" dirty="0"/>
          </a:p>
        </p:txBody>
      </p:sp>
    </p:spTree>
    <p:extLst>
      <p:ext uri="{BB962C8B-B14F-4D97-AF65-F5344CB8AC3E}">
        <p14:creationId xmlns:p14="http://schemas.microsoft.com/office/powerpoint/2010/main" val="3585886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Down Clause - </a:t>
            </a:r>
            <a:r>
              <a:rPr lang="en-US" i="1" dirty="0" err="1" smtClean="0"/>
              <a:t>Schenkel</a:t>
            </a:r>
            <a:endParaRPr lang="en-US" dirty="0"/>
          </a:p>
        </p:txBody>
      </p:sp>
      <p:sp>
        <p:nvSpPr>
          <p:cNvPr id="3" name="Content Placeholder 2"/>
          <p:cNvSpPr>
            <a:spLocks noGrp="1"/>
          </p:cNvSpPr>
          <p:nvPr>
            <p:ph idx="1"/>
          </p:nvPr>
        </p:nvSpPr>
        <p:spPr>
          <a:xfrm>
            <a:off x="685800" y="1981200"/>
            <a:ext cx="7772400" cy="4495800"/>
          </a:xfrm>
        </p:spPr>
        <p:txBody>
          <a:bodyPr/>
          <a:lstStyle/>
          <a:p>
            <a:pPr marL="0" indent="0">
              <a:buNone/>
            </a:pPr>
            <a:r>
              <a:rPr lang="en-US" dirty="0" smtClean="0"/>
              <a:t>Consultant’s services shall be performed according to this Agreement with the Architect in the same manner and to the same extent that the Architect is bound by the attached Prime Agreement to perform such services for the Owner. Except as set forth herein, the Consultant shall not have any duties or responsibilities for any other part of the Project.”</a:t>
            </a:r>
            <a:endParaRPr lang="en-US" dirty="0"/>
          </a:p>
        </p:txBody>
      </p:sp>
    </p:spTree>
    <p:extLst>
      <p:ext uri="{BB962C8B-B14F-4D97-AF65-F5344CB8AC3E}">
        <p14:creationId xmlns:p14="http://schemas.microsoft.com/office/powerpoint/2010/main" val="3186797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1143000"/>
          </a:xfrm>
        </p:spPr>
        <p:txBody>
          <a:bodyPr/>
          <a:lstStyle/>
          <a:p>
            <a:r>
              <a:rPr lang="en-US" sz="4000" dirty="0" smtClean="0"/>
              <a:t>Don’t Forget About Consultants</a:t>
            </a:r>
            <a:endParaRPr lang="en-US" sz="4000" dirty="0"/>
          </a:p>
        </p:txBody>
      </p:sp>
      <p:sp>
        <p:nvSpPr>
          <p:cNvPr id="3" name="Content Placeholder 2"/>
          <p:cNvSpPr>
            <a:spLocks noGrp="1"/>
          </p:cNvSpPr>
          <p:nvPr>
            <p:ph idx="1"/>
          </p:nvPr>
        </p:nvSpPr>
        <p:spPr>
          <a:xfrm>
            <a:off x="685800" y="1752600"/>
            <a:ext cx="7772400" cy="4724400"/>
          </a:xfrm>
        </p:spPr>
        <p:txBody>
          <a:bodyPr/>
          <a:lstStyle/>
          <a:p>
            <a:pPr marL="0" indent="0">
              <a:buNone/>
            </a:pPr>
            <a:r>
              <a:rPr lang="en-US" sz="2000" dirty="0" smtClean="0"/>
              <a:t>To the extent the provisions of the Prime Agreement apply to This Portion of the Project, the Architect shall assume toward the Consultant all obligations and responsibilities that the Design-Builder assumes toward the Architect, and the Consultant shall assume toward the Architect all obligations and responsibilities that the Architect assumes toward the Design-Builder. Insofar as applicable to this Agreement, the Architect shall have the benefit of all rights, remedies and redress against the Consultant that he Design-Builder, under the Prime Agreement, has against he Architect, and the Consultant shall have the benefit of all rights, remedies and redress against the Architect that the Architect, under the Prime Agreement, has against the Design-Builder. Where a provision of the Prime Agreement is inconsistent with a provision of this Agreement, this Agreement shall govern.</a:t>
            </a:r>
          </a:p>
          <a:p>
            <a:pPr marL="0" indent="0">
              <a:buNone/>
            </a:pPr>
            <a:r>
              <a:rPr lang="en-US" sz="1600" dirty="0" smtClean="0"/>
              <a:t>	AIA Document C441-2014, Standard Form of Agreement Between Architect and 	Consultant for a Design-Build Project</a:t>
            </a:r>
            <a:endParaRPr lang="en-US" sz="1600" dirty="0"/>
          </a:p>
        </p:txBody>
      </p:sp>
    </p:spTree>
    <p:extLst>
      <p:ext uri="{BB962C8B-B14F-4D97-AF65-F5344CB8AC3E}">
        <p14:creationId xmlns:p14="http://schemas.microsoft.com/office/powerpoint/2010/main" val="900887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 Contract - Limitation of Liability Clause</a:t>
            </a:r>
            <a:endParaRPr lang="en-US" dirty="0"/>
          </a:p>
        </p:txBody>
      </p:sp>
      <p:sp>
        <p:nvSpPr>
          <p:cNvPr id="3" name="Content Placeholder 2"/>
          <p:cNvSpPr>
            <a:spLocks noGrp="1"/>
          </p:cNvSpPr>
          <p:nvPr>
            <p:ph idx="1"/>
          </p:nvPr>
        </p:nvSpPr>
        <p:spPr>
          <a:xfrm>
            <a:off x="685800" y="1981200"/>
            <a:ext cx="7772400" cy="4419600"/>
          </a:xfrm>
        </p:spPr>
        <p:txBody>
          <a:bodyPr/>
          <a:lstStyle/>
          <a:p>
            <a:pPr marL="0" indent="0">
              <a:buNone/>
            </a:pPr>
            <a:r>
              <a:rPr lang="en-US" dirty="0" smtClean="0"/>
              <a:t>“</a:t>
            </a:r>
            <a:r>
              <a:rPr lang="en-US" sz="2400" dirty="0" smtClean="0"/>
              <a:t>In addition to all other insurance requirements set forth in this Agreement, Design/Builder shall require its design professional Subcontractor(s) to obtain and maintain professional errors and omissions coverage with respect to design services in accordance herewith . . .Such coverage shall be for each such design professional Subcontractor in an amount not less than $3,000,000. Owner agrees that it will limit Design/Builder liability to Owner for any errors and omissions in the design of the Project to whatever sums Owner is able to collect from the above described professional errors and omissions insurance carrier</a:t>
            </a:r>
            <a:r>
              <a:rPr lang="en-US" dirty="0" smtClean="0"/>
              <a:t>.”</a:t>
            </a:r>
            <a:endParaRPr lang="en-US" dirty="0"/>
          </a:p>
        </p:txBody>
      </p:sp>
    </p:spTree>
    <p:extLst>
      <p:ext uri="{BB962C8B-B14F-4D97-AF65-F5344CB8AC3E}">
        <p14:creationId xmlns:p14="http://schemas.microsoft.com/office/powerpoint/2010/main" val="1613619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Subcontract - Centex</a:t>
            </a:r>
            <a:endParaRPr lang="en-US" dirty="0"/>
          </a:p>
        </p:txBody>
      </p:sp>
      <p:sp>
        <p:nvSpPr>
          <p:cNvPr id="3" name="Content Placeholder 2"/>
          <p:cNvSpPr>
            <a:spLocks noGrp="1"/>
          </p:cNvSpPr>
          <p:nvPr>
            <p:ph idx="1"/>
          </p:nvPr>
        </p:nvSpPr>
        <p:spPr/>
        <p:txBody>
          <a:bodyPr/>
          <a:lstStyle/>
          <a:p>
            <a:pPr marL="0" indent="0">
              <a:buNone/>
            </a:pPr>
            <a:r>
              <a:rPr lang="en-US" dirty="0" smtClean="0"/>
              <a:t>The subcontract also provides a general clause, which makes Architect responsible for “redesign costs and additional construction costs of Centex and/or the contractor required to correct Architect’s errors or omissions.”</a:t>
            </a:r>
            <a:endParaRPr lang="en-US" dirty="0"/>
          </a:p>
        </p:txBody>
      </p:sp>
    </p:spTree>
    <p:extLst>
      <p:ext uri="{BB962C8B-B14F-4D97-AF65-F5344CB8AC3E}">
        <p14:creationId xmlns:p14="http://schemas.microsoft.com/office/powerpoint/2010/main" val="3814243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Construction</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“The general rule of freedom of contract includes the freedom to make a bad bargain.” </a:t>
            </a:r>
            <a:r>
              <a:rPr lang="en-US" i="1" dirty="0" smtClean="0"/>
              <a:t>Ind. Bell Tel. Co. v. </a:t>
            </a:r>
            <a:r>
              <a:rPr lang="en-US" i="1" dirty="0" err="1" smtClean="0"/>
              <a:t>Mygrant</a:t>
            </a:r>
            <a:r>
              <a:rPr lang="en-US" i="1" dirty="0" smtClean="0"/>
              <a:t> </a:t>
            </a:r>
            <a:r>
              <a:rPr lang="en-US" dirty="0" smtClean="0"/>
              <a:t>(Ind. 1984)</a:t>
            </a:r>
            <a:endParaRPr lang="en-US" i="1" dirty="0" smtClean="0"/>
          </a:p>
          <a:p>
            <a:r>
              <a:rPr lang="en-US" dirty="0" smtClean="0"/>
              <a:t>Ambiguity </a:t>
            </a:r>
          </a:p>
          <a:p>
            <a:r>
              <a:rPr lang="en-US" dirty="0" smtClean="0"/>
              <a:t>“Words of definite limitation”</a:t>
            </a:r>
          </a:p>
          <a:p>
            <a:r>
              <a:rPr lang="en-US" dirty="0" smtClean="0"/>
              <a:t>Specific Language over General Language</a:t>
            </a:r>
          </a:p>
          <a:p>
            <a:r>
              <a:rPr lang="en-US" dirty="0" smtClean="0"/>
              <a:t>Order of Precedence Clause</a:t>
            </a:r>
            <a:endParaRPr lang="en-US" dirty="0"/>
          </a:p>
        </p:txBody>
      </p:sp>
    </p:spTree>
    <p:extLst>
      <p:ext uri="{BB962C8B-B14F-4D97-AF65-F5344CB8AC3E}">
        <p14:creationId xmlns:p14="http://schemas.microsoft.com/office/powerpoint/2010/main" val="21803134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1143000"/>
          </a:xfrm>
        </p:spPr>
        <p:txBody>
          <a:bodyPr/>
          <a:lstStyle/>
          <a:p>
            <a:r>
              <a:rPr lang="en-US" dirty="0" smtClean="0"/>
              <a:t>Risk Management - Redesign</a:t>
            </a:r>
            <a:endParaRPr lang="en-US" dirty="0"/>
          </a:p>
        </p:txBody>
      </p:sp>
      <p:sp>
        <p:nvSpPr>
          <p:cNvPr id="3" name="Content Placeholder 2"/>
          <p:cNvSpPr>
            <a:spLocks noGrp="1"/>
          </p:cNvSpPr>
          <p:nvPr>
            <p:ph idx="1"/>
          </p:nvPr>
        </p:nvSpPr>
        <p:spPr/>
        <p:txBody>
          <a:bodyPr/>
          <a:lstStyle/>
          <a:p>
            <a:pPr marL="0" indent="0">
              <a:buNone/>
            </a:pPr>
            <a:r>
              <a:rPr lang="en-US" sz="2400" dirty="0" smtClean="0"/>
              <a:t>“The Architect is responsible for redesign services and additional construction costs required to correct Architect’s errors or omissions, </a:t>
            </a:r>
            <a:r>
              <a:rPr lang="en-US" sz="2400" u="sng" dirty="0" smtClean="0"/>
              <a:t>and will do so without additional compensation if due to Architect’s failure to perform services consistent with the Standard of Care</a:t>
            </a:r>
            <a:r>
              <a:rPr lang="en-US" sz="2400" dirty="0" smtClean="0"/>
              <a:t>. However, the total liability, in the aggregate, of Architect and its officers, directors, partners, employees, agents and </a:t>
            </a:r>
            <a:r>
              <a:rPr lang="en-US" sz="2400" dirty="0" err="1" smtClean="0"/>
              <a:t>subconsultants</a:t>
            </a:r>
            <a:r>
              <a:rPr lang="en-US" sz="2400" dirty="0" smtClean="0"/>
              <a:t>, to Client, and anyone claiming through or under Client, for any redesign services and additional construction costs  </a:t>
            </a:r>
            <a:r>
              <a:rPr lang="en-US" sz="2400" u="sng" dirty="0" smtClean="0"/>
              <a:t>shall not exceed the amount of insurance proceeds available up to the amounts of insurance required by this Agreement.</a:t>
            </a:r>
            <a:r>
              <a:rPr lang="en-US" sz="2400" dirty="0" smtClean="0"/>
              <a:t>”</a:t>
            </a:r>
            <a:endParaRPr lang="en-US" sz="2400" dirty="0"/>
          </a:p>
        </p:txBody>
      </p:sp>
    </p:spTree>
    <p:extLst>
      <p:ext uri="{BB962C8B-B14F-4D97-AF65-F5344CB8AC3E}">
        <p14:creationId xmlns:p14="http://schemas.microsoft.com/office/powerpoint/2010/main" val="3169476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subTitle" idx="1"/>
          </p:nvPr>
        </p:nvSpPr>
        <p:spPr>
          <a:xfrm>
            <a:off x="533400" y="990600"/>
            <a:ext cx="8077200" cy="274320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lgn="r">
              <a:buClr>
                <a:srgbClr val="990099"/>
              </a:buClr>
              <a:buSzTx/>
            </a:pPr>
            <a:r>
              <a:rPr lang="en-US" altLang="en-US" sz="4800" dirty="0" smtClean="0"/>
              <a:t>Design Professional’s Liability – Design Build Projects</a:t>
            </a:r>
            <a:endParaRPr lang="en-US" altLang="en-US" sz="4800" dirty="0"/>
          </a:p>
        </p:txBody>
      </p:sp>
      <p:sp>
        <p:nvSpPr>
          <p:cNvPr id="88067" name="Text Box 3"/>
          <p:cNvSpPr txBox="1">
            <a:spLocks noChangeArrowheads="1"/>
          </p:cNvSpPr>
          <p:nvPr/>
        </p:nvSpPr>
        <p:spPr bwMode="auto">
          <a:xfrm>
            <a:off x="3429000" y="4800600"/>
            <a:ext cx="5105400" cy="759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spAutoFit/>
          </a:bodyPr>
          <a:lstStyle>
            <a:lvl1pPr defTabSz="820738">
              <a:defRPr sz="2400">
                <a:solidFill>
                  <a:schemeClr val="tx1"/>
                </a:solidFill>
                <a:latin typeface="Times New Roman" panose="02020603050405020304" pitchFamily="18" charset="0"/>
              </a:defRPr>
            </a:lvl1pPr>
            <a:lvl2pPr marL="409575" defTabSz="820738">
              <a:defRPr sz="2400">
                <a:solidFill>
                  <a:schemeClr val="tx1"/>
                </a:solidFill>
                <a:latin typeface="Times New Roman" panose="02020603050405020304" pitchFamily="18" charset="0"/>
              </a:defRPr>
            </a:lvl2pPr>
            <a:lvl3pPr marL="820738" defTabSz="820738">
              <a:defRPr sz="2400">
                <a:solidFill>
                  <a:schemeClr val="tx1"/>
                </a:solidFill>
                <a:latin typeface="Times New Roman" panose="02020603050405020304" pitchFamily="18" charset="0"/>
              </a:defRPr>
            </a:lvl3pPr>
            <a:lvl4pPr marL="1230313" defTabSz="820738">
              <a:defRPr sz="2400">
                <a:solidFill>
                  <a:schemeClr val="tx1"/>
                </a:solidFill>
                <a:latin typeface="Times New Roman" panose="02020603050405020304" pitchFamily="18" charset="0"/>
              </a:defRPr>
            </a:lvl4pPr>
            <a:lvl5pPr marL="1641475" defTabSz="820738">
              <a:defRPr sz="2400">
                <a:solidFill>
                  <a:schemeClr val="tx1"/>
                </a:solidFill>
                <a:latin typeface="Times New Roman" panose="02020603050405020304" pitchFamily="18" charset="0"/>
              </a:defRPr>
            </a:lvl5pPr>
            <a:lvl6pPr marL="2098675" defTabSz="820738" fontAlgn="base">
              <a:spcBef>
                <a:spcPct val="0"/>
              </a:spcBef>
              <a:spcAft>
                <a:spcPct val="0"/>
              </a:spcAft>
              <a:defRPr sz="2400">
                <a:solidFill>
                  <a:schemeClr val="tx1"/>
                </a:solidFill>
                <a:latin typeface="Times New Roman" panose="02020603050405020304" pitchFamily="18" charset="0"/>
              </a:defRPr>
            </a:lvl6pPr>
            <a:lvl7pPr marL="2555875" defTabSz="820738" fontAlgn="base">
              <a:spcBef>
                <a:spcPct val="0"/>
              </a:spcBef>
              <a:spcAft>
                <a:spcPct val="0"/>
              </a:spcAft>
              <a:defRPr sz="2400">
                <a:solidFill>
                  <a:schemeClr val="tx1"/>
                </a:solidFill>
                <a:latin typeface="Times New Roman" panose="02020603050405020304" pitchFamily="18" charset="0"/>
              </a:defRPr>
            </a:lvl7pPr>
            <a:lvl8pPr marL="3013075" defTabSz="820738" fontAlgn="base">
              <a:spcBef>
                <a:spcPct val="0"/>
              </a:spcBef>
              <a:spcAft>
                <a:spcPct val="0"/>
              </a:spcAft>
              <a:defRPr sz="2400">
                <a:solidFill>
                  <a:schemeClr val="tx1"/>
                </a:solidFill>
                <a:latin typeface="Times New Roman" panose="02020603050405020304" pitchFamily="18" charset="0"/>
              </a:defRPr>
            </a:lvl8pPr>
            <a:lvl9pPr marL="3470275" defTabSz="820738" fontAlgn="base">
              <a:spcBef>
                <a:spcPct val="0"/>
              </a:spcBef>
              <a:spcAft>
                <a:spcPct val="0"/>
              </a:spcAft>
              <a:defRPr sz="2400">
                <a:solidFill>
                  <a:schemeClr val="tx1"/>
                </a:solidFill>
                <a:latin typeface="Times New Roman" panose="02020603050405020304" pitchFamily="18" charset="0"/>
              </a:defRPr>
            </a:lvl9pPr>
          </a:lstStyle>
          <a:p>
            <a:pPr algn="r"/>
            <a:r>
              <a:rPr lang="en-US" altLang="en-US" b="1" dirty="0">
                <a:solidFill>
                  <a:schemeClr val="tx2"/>
                </a:solidFill>
              </a:rPr>
              <a:t>Thomas </a:t>
            </a:r>
            <a:r>
              <a:rPr lang="en-US" altLang="en-US" b="1" dirty="0" smtClean="0">
                <a:solidFill>
                  <a:schemeClr val="tx2"/>
                </a:solidFill>
              </a:rPr>
              <a:t>F. </a:t>
            </a:r>
            <a:r>
              <a:rPr lang="en-US" altLang="en-US" b="1" dirty="0">
                <a:solidFill>
                  <a:schemeClr val="tx2"/>
                </a:solidFill>
              </a:rPr>
              <a:t>Waggoner, </a:t>
            </a:r>
            <a:r>
              <a:rPr lang="en-US" altLang="en-US" b="1" dirty="0" smtClean="0">
                <a:solidFill>
                  <a:schemeClr val="tx2"/>
                </a:solidFill>
              </a:rPr>
              <a:t>Esq.</a:t>
            </a:r>
            <a:endParaRPr lang="en-US" altLang="en-US" b="1" dirty="0">
              <a:solidFill>
                <a:schemeClr val="tx2"/>
              </a:solidFill>
            </a:endParaRPr>
          </a:p>
          <a:p>
            <a:pPr algn="r"/>
            <a:r>
              <a:rPr lang="en-US" altLang="en-US" sz="2000" b="1" dirty="0">
                <a:solidFill>
                  <a:schemeClr val="tx2"/>
                </a:solidFill>
              </a:rPr>
              <a:t>Straub, Seaman &amp; Allen, P.C.</a:t>
            </a:r>
            <a:endParaRPr lang="en-US" altLang="en-US" sz="2000" dirty="0">
              <a:solidFill>
                <a:schemeClr val="bg1"/>
              </a:solidFill>
              <a:effectDag name="">
                <a:cont type="tree" name="">
                  <a:effect ref="fillLine"/>
                  <a:outerShdw dist="38100" dir="13500000" algn="br">
                    <a:srgbClr val="5555FE"/>
                  </a:outerShdw>
                </a:cont>
                <a:cont type="tree" name="">
                  <a:effect ref="fillLine"/>
                  <a:outerShdw dist="38100" dir="2700000" algn="tl">
                    <a:srgbClr val="000098"/>
                  </a:outerShdw>
                </a:cont>
                <a:effect ref="fillLine"/>
              </a:effectDag>
            </a:endParaRPr>
          </a:p>
        </p:txBody>
      </p:sp>
      <p:sp>
        <p:nvSpPr>
          <p:cNvPr id="88068" name="Line 4"/>
          <p:cNvSpPr>
            <a:spLocks noChangeShapeType="1"/>
          </p:cNvSpPr>
          <p:nvPr/>
        </p:nvSpPr>
        <p:spPr bwMode="auto">
          <a:xfrm>
            <a:off x="3505200" y="4343400"/>
            <a:ext cx="4897438" cy="0"/>
          </a:xfrm>
          <a:prstGeom prst="line">
            <a:avLst/>
          </a:prstGeom>
          <a:noFill/>
          <a:ln w="381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Liability Clause</a:t>
            </a:r>
            <a:endParaRPr lang="en-US" dirty="0"/>
          </a:p>
        </p:txBody>
      </p:sp>
      <p:sp>
        <p:nvSpPr>
          <p:cNvPr id="3" name="Content Placeholder 2"/>
          <p:cNvSpPr>
            <a:spLocks noGrp="1"/>
          </p:cNvSpPr>
          <p:nvPr>
            <p:ph idx="1"/>
          </p:nvPr>
        </p:nvSpPr>
        <p:spPr/>
        <p:txBody>
          <a:bodyPr/>
          <a:lstStyle/>
          <a:p>
            <a:r>
              <a:rPr lang="en-US" dirty="0" smtClean="0"/>
              <a:t>Limitation of Liability Clause</a:t>
            </a:r>
          </a:p>
          <a:p>
            <a:pPr lvl="1"/>
            <a:r>
              <a:rPr lang="en-US" dirty="0" smtClean="0"/>
              <a:t>Not to exceed total compensation received</a:t>
            </a:r>
          </a:p>
          <a:p>
            <a:pPr lvl="1"/>
            <a:r>
              <a:rPr lang="en-US" dirty="0" smtClean="0"/>
              <a:t>Not to exceed the amount of insurance proceeds</a:t>
            </a:r>
          </a:p>
          <a:p>
            <a:r>
              <a:rPr lang="en-US" dirty="0" smtClean="0"/>
              <a:t>Exculpatory Clause</a:t>
            </a:r>
          </a:p>
          <a:p>
            <a:r>
              <a:rPr lang="en-US" dirty="0" smtClean="0"/>
              <a:t>Consequential Damages Clause</a:t>
            </a:r>
            <a:endParaRPr lang="en-US" dirty="0"/>
          </a:p>
        </p:txBody>
      </p:sp>
    </p:spTree>
    <p:extLst>
      <p:ext uri="{BB962C8B-B14F-4D97-AF65-F5344CB8AC3E}">
        <p14:creationId xmlns:p14="http://schemas.microsoft.com/office/powerpoint/2010/main" val="2123684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457200" y="381000"/>
            <a:ext cx="8305800" cy="1371600"/>
          </a:xfrm>
          <a:noFill/>
          <a:ln>
            <a:noFill/>
          </a:ln>
          <a:effectLst/>
        </p:spPr>
        <p:txBody>
          <a:bodyPr/>
          <a:lstStyle/>
          <a:p>
            <a:pPr>
              <a:buClr>
                <a:srgbClr val="990099"/>
              </a:buClr>
            </a:pPr>
            <a:r>
              <a:rPr lang="en-US" dirty="0">
                <a:ln w="0"/>
                <a:solidFill>
                  <a:schemeClr val="tx1"/>
                </a:solidFill>
                <a:effectLst>
                  <a:outerShdw blurRad="38100" dist="19050" dir="2700000" algn="tl" rotWithShape="0">
                    <a:schemeClr val="dk1">
                      <a:alpha val="40000"/>
                    </a:schemeClr>
                  </a:outerShdw>
                </a:effectLst>
              </a:rPr>
              <a:t>Typical</a:t>
            </a:r>
            <a:r>
              <a:rPr lang="en-US" dirty="0"/>
              <a:t> </a:t>
            </a:r>
            <a:r>
              <a:rPr lang="en-US" dirty="0">
                <a:ln w="0"/>
                <a:solidFill>
                  <a:schemeClr val="tx1"/>
                </a:solidFill>
                <a:effectLst>
                  <a:outerShdw blurRad="38100" dist="19050" dir="2700000" algn="tl" rotWithShape="0">
                    <a:schemeClr val="dk1">
                      <a:alpha val="40000"/>
                    </a:schemeClr>
                  </a:outerShdw>
                </a:effectLst>
              </a:rPr>
              <a:t>Indemnification Clause</a:t>
            </a:r>
            <a:endParaRPr lang="en-US" altLang="en-US" dirty="0"/>
          </a:p>
        </p:txBody>
      </p:sp>
      <p:sp>
        <p:nvSpPr>
          <p:cNvPr id="283651" name="Rectangle 3"/>
          <p:cNvSpPr>
            <a:spLocks noGrp="1" noChangeArrowheads="1"/>
          </p:cNvSpPr>
          <p:nvPr>
            <p:ph type="body" idx="1"/>
          </p:nvPr>
        </p:nvSpPr>
        <p:spPr>
          <a:xfrm>
            <a:off x="457200" y="1981200"/>
            <a:ext cx="8153400" cy="4724400"/>
          </a:xfrm>
          <a:noFill/>
        </p:spPr>
        <p:txBody>
          <a:bodyPr/>
          <a:lstStyle/>
          <a:p>
            <a:pPr>
              <a:lnSpc>
                <a:spcPct val="85000"/>
              </a:lnSpc>
              <a:buFont typeface="Wingdings" panose="05000000000000000000" pitchFamily="2" charset="2"/>
              <a:buNone/>
            </a:pPr>
            <a:r>
              <a:rPr lang="en-US" altLang="en-US" sz="1800" b="1" dirty="0"/>
              <a:t>	</a:t>
            </a:r>
            <a:r>
              <a:rPr lang="en-US" altLang="en-US" sz="2600" b="1" dirty="0">
                <a:solidFill>
                  <a:schemeClr val="tx2"/>
                </a:solidFill>
              </a:rPr>
              <a:t>GENERAL INDEMNITY</a:t>
            </a:r>
            <a:r>
              <a:rPr lang="en-US" altLang="en-US" sz="2600" b="1" dirty="0"/>
              <a:t>.</a:t>
            </a:r>
            <a:r>
              <a:rPr lang="en-US" altLang="en-US" sz="2100" dirty="0"/>
              <a:t>  To the fullest extent permitted by law, the Professional shall defend, protect, hold harmless, and indemnify the Owner and the Owner’s Related Parties from and against any and all liability, loss, claims, demands, suits, costs, fees and expenses (including actual fees and expenses of attorneys, expert witnesses, and other consultants), </a:t>
            </a:r>
            <a:r>
              <a:rPr lang="en-US" altLang="en-US" sz="2100" u="sng" dirty="0"/>
              <a:t>by whomsoever brought or alleged, and regardless of the legal theories</a:t>
            </a:r>
            <a:r>
              <a:rPr lang="en-US" altLang="en-US" sz="2100" dirty="0"/>
              <a:t> upon which premised, including, but not limited to, those </a:t>
            </a:r>
            <a:r>
              <a:rPr lang="en-US" altLang="en-US" sz="2100" u="sng" dirty="0"/>
              <a:t>actually or allegedly</a:t>
            </a:r>
            <a:r>
              <a:rPr lang="en-US" altLang="en-US" sz="2100" dirty="0"/>
              <a:t> arising out of bodily injury to, or sickness or death of, any person, or property damage or destruction (including loss of use), which may be imposed upon, incurred by or asserted against the Owner or the Owner’s Related Parties </a:t>
            </a:r>
            <a:r>
              <a:rPr lang="en-US" altLang="en-US" sz="2100" u="sng" dirty="0"/>
              <a:t>allegedly or actually arising out of or resulting from the Professional’s services</a:t>
            </a:r>
            <a:r>
              <a:rPr lang="en-US" altLang="en-US" sz="2100" dirty="0"/>
              <a:t>, including without limitation any breach of contract or negligent act or omission (i) of the Professional; or (ii) of the Professional’s consultants, subcontractors or suppliers; or (iii) of the agents, employees or servants of the Professional or its consultants, subcontractors or suppliers.</a:t>
            </a:r>
          </a:p>
          <a:p>
            <a:pPr>
              <a:lnSpc>
                <a:spcPct val="85000"/>
              </a:lnSpc>
            </a:pPr>
            <a:endParaRPr lang="en-US" altLang="en-US" sz="2100" dirty="0"/>
          </a:p>
          <a:p>
            <a:pPr>
              <a:lnSpc>
                <a:spcPct val="80000"/>
              </a:lnSpc>
              <a:buClr>
                <a:srgbClr val="990099"/>
              </a:buClr>
              <a:buSzTx/>
            </a:pPr>
            <a:endParaRPr lang="en-US" altLang="en-US" sz="1800" dirty="0"/>
          </a:p>
        </p:txBody>
      </p:sp>
    </p:spTree>
    <p:extLst>
      <p:ext uri="{BB962C8B-B14F-4D97-AF65-F5344CB8AC3E}">
        <p14:creationId xmlns:p14="http://schemas.microsoft.com/office/powerpoint/2010/main" val="2892839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83650"/>
                                        </p:tgtEl>
                                        <p:attrNameLst>
                                          <p:attrName>style.visibility</p:attrName>
                                        </p:attrNameLst>
                                      </p:cBhvr>
                                      <p:to>
                                        <p:strVal val="visible"/>
                                      </p:to>
                                    </p:set>
                                    <p:anim calcmode="lin" valueType="num">
                                      <p:cBhvr additive="base">
                                        <p:cTn id="7" dur="500" fill="hold"/>
                                        <p:tgtEl>
                                          <p:spTgt spid="283650"/>
                                        </p:tgtEl>
                                        <p:attrNameLst>
                                          <p:attrName>ppt_x</p:attrName>
                                        </p:attrNameLst>
                                      </p:cBhvr>
                                      <p:tavLst>
                                        <p:tav tm="0">
                                          <p:val>
                                            <p:strVal val="0-#ppt_w/2"/>
                                          </p:val>
                                        </p:tav>
                                        <p:tav tm="100000">
                                          <p:val>
                                            <p:strVal val="#ppt_x"/>
                                          </p:val>
                                        </p:tav>
                                      </p:tavLst>
                                    </p:anim>
                                    <p:anim calcmode="lin" valueType="num">
                                      <p:cBhvr additive="base">
                                        <p:cTn id="8" dur="500" fill="hold"/>
                                        <p:tgtEl>
                                          <p:spTgt spid="28365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283651">
                                            <p:txEl>
                                              <p:pRg st="0" end="0"/>
                                            </p:txEl>
                                          </p:spTgt>
                                        </p:tgtEl>
                                        <p:attrNameLst>
                                          <p:attrName>style.visibility</p:attrName>
                                        </p:attrNameLst>
                                      </p:cBhvr>
                                      <p:to>
                                        <p:strVal val="visible"/>
                                      </p:to>
                                    </p:set>
                                    <p:animEffect transition="in" filter="randombar(horizontal)">
                                      <p:cBhvr>
                                        <p:cTn id="12" dur="500"/>
                                        <p:tgtEl>
                                          <p:spTgt spid="283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autoUpdateAnimBg="0"/>
      <p:bldP spid="283651" grpId="0" build="p" bldLvl="5"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Indemnification Clause</a:t>
            </a:r>
            <a:endParaRPr lang="en-US" dirty="0"/>
          </a:p>
        </p:txBody>
      </p:sp>
      <p:sp>
        <p:nvSpPr>
          <p:cNvPr id="3" name="Content Placeholder 2"/>
          <p:cNvSpPr>
            <a:spLocks noGrp="1"/>
          </p:cNvSpPr>
          <p:nvPr>
            <p:ph idx="1"/>
          </p:nvPr>
        </p:nvSpPr>
        <p:spPr/>
        <p:txBody>
          <a:bodyPr/>
          <a:lstStyle/>
          <a:p>
            <a:pPr marL="0" indent="0">
              <a:buNone/>
            </a:pPr>
            <a:r>
              <a:rPr lang="en-US" sz="1600" dirty="0" smtClean="0"/>
              <a:t>“</a:t>
            </a:r>
            <a:r>
              <a:rPr lang="en-US" sz="1800" dirty="0" smtClean="0"/>
              <a:t>Engineer shall </a:t>
            </a:r>
            <a:r>
              <a:rPr lang="en-US" sz="1800" b="1" u="sng" dirty="0" smtClean="0"/>
              <a:t>indemnify, exonerate, protect, defend </a:t>
            </a:r>
            <a:r>
              <a:rPr lang="en-US" sz="1800" dirty="0" smtClean="0"/>
              <a:t>(with counsel acceptable to the Design-Builder), hold harmless and reimburse Design-Builder from and against any and all damages (including without limitation, bodily injury, illness or death or property damage), losses, liabilities, obligations, penalties, claims (including without limitation, claims </a:t>
            </a:r>
            <a:r>
              <a:rPr lang="en-US" sz="1800" u="sng" dirty="0" smtClean="0"/>
              <a:t>predicated upon theories of negligence, fault, breach of warranty, products, liability or strict liability</a:t>
            </a:r>
            <a:r>
              <a:rPr lang="en-US" sz="1800" dirty="0" smtClean="0"/>
              <a:t>), litigation, demands, defenses, judgments, suits, proceedings, costs, disbursements, or expenses of any kind or nature whatsoever, including without limitation, attorneys’ fees and experts’ fees, investigative and discovery costs and court costs, which may at any time be imposed upon, incurred by, </a:t>
            </a:r>
            <a:r>
              <a:rPr lang="en-US" sz="1800" b="1" u="sng" dirty="0" smtClean="0"/>
              <a:t>asserted against</a:t>
            </a:r>
            <a:r>
              <a:rPr lang="en-US" sz="1800" dirty="0" smtClean="0"/>
              <a:t>, or awarded against Design-Builder which are in any way related to the Engineer’s performance under this Agreement but only to the extent arising from (i) any negligent act, omission or strict liability of Engineer, Engineer’s licensees, agents, servants or employees of any third party, (ii) </a:t>
            </a:r>
            <a:r>
              <a:rPr lang="en-US" sz="1800" u="sng" dirty="0" smtClean="0"/>
              <a:t>any default by the Engineer under any of the terms or covenants of this Agreement, or (iii) any warranty given by or required to be given by Engineer relating to the performance of Engineer under this Agreement.”</a:t>
            </a:r>
            <a:endParaRPr lang="en-US" sz="1800" u="sng" dirty="0"/>
          </a:p>
        </p:txBody>
      </p:sp>
    </p:spTree>
    <p:extLst>
      <p:ext uri="{BB962C8B-B14F-4D97-AF65-F5344CB8AC3E}">
        <p14:creationId xmlns:p14="http://schemas.microsoft.com/office/powerpoint/2010/main" val="220362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Defend</a:t>
            </a:r>
            <a:endParaRPr lang="en-US" dirty="0"/>
          </a:p>
        </p:txBody>
      </p:sp>
      <p:sp>
        <p:nvSpPr>
          <p:cNvPr id="3" name="Content Placeholder 2"/>
          <p:cNvSpPr>
            <a:spLocks noGrp="1"/>
          </p:cNvSpPr>
          <p:nvPr>
            <p:ph idx="1"/>
          </p:nvPr>
        </p:nvSpPr>
        <p:spPr/>
        <p:txBody>
          <a:bodyPr/>
          <a:lstStyle/>
          <a:p>
            <a:pPr marL="0" indent="0">
              <a:buNone/>
            </a:pPr>
            <a:r>
              <a:rPr lang="en-US" dirty="0" smtClean="0"/>
              <a:t>“ . . the duty to defend, outside the context of an insurance contract but like an insurance contract, is not coextensive with the duty to indemnify. Rather, the duty to defend is broader than the duty to indemnify.”</a:t>
            </a:r>
          </a:p>
          <a:p>
            <a:pPr marL="0" indent="0">
              <a:buNone/>
            </a:pPr>
            <a:endParaRPr lang="en-US" dirty="0" smtClean="0"/>
          </a:p>
          <a:p>
            <a:pPr marL="0" indent="0">
              <a:buNone/>
            </a:pPr>
            <a:r>
              <a:rPr lang="en-US" sz="2400" i="1" dirty="0" err="1" smtClean="0"/>
              <a:t>MidAmerica</a:t>
            </a:r>
            <a:r>
              <a:rPr lang="en-US" sz="2400" i="1" dirty="0" smtClean="0"/>
              <a:t> Const. Mgt., Inc. v. </a:t>
            </a:r>
            <a:r>
              <a:rPr lang="en-US" sz="2400" i="1" dirty="0" err="1" smtClean="0"/>
              <a:t>MasTec</a:t>
            </a:r>
            <a:r>
              <a:rPr lang="en-US" sz="2400" i="1" dirty="0" smtClean="0"/>
              <a:t> North America, </a:t>
            </a:r>
            <a:r>
              <a:rPr lang="en-US" sz="2400" dirty="0" smtClean="0"/>
              <a:t>(10</a:t>
            </a:r>
            <a:r>
              <a:rPr lang="en-US" sz="2400" baseline="30000" dirty="0" smtClean="0"/>
              <a:t>th</a:t>
            </a:r>
            <a:r>
              <a:rPr lang="en-US" sz="2400" dirty="0" smtClean="0"/>
              <a:t> Cir. 2006)</a:t>
            </a:r>
            <a:endParaRPr lang="en-US" sz="2400" i="1" dirty="0"/>
          </a:p>
        </p:txBody>
      </p:sp>
    </p:spTree>
    <p:extLst>
      <p:ext uri="{BB962C8B-B14F-4D97-AF65-F5344CB8AC3E}">
        <p14:creationId xmlns:p14="http://schemas.microsoft.com/office/powerpoint/2010/main" val="3257475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 Duty to Defend</a:t>
            </a:r>
            <a:endParaRPr lang="en-US" dirty="0"/>
          </a:p>
        </p:txBody>
      </p:sp>
      <p:sp>
        <p:nvSpPr>
          <p:cNvPr id="3" name="Content Placeholder 2"/>
          <p:cNvSpPr>
            <a:spLocks noGrp="1"/>
          </p:cNvSpPr>
          <p:nvPr>
            <p:ph idx="1"/>
          </p:nvPr>
        </p:nvSpPr>
        <p:spPr>
          <a:xfrm>
            <a:off x="685800" y="1981200"/>
            <a:ext cx="7772400" cy="4343400"/>
          </a:xfrm>
        </p:spPr>
        <p:txBody>
          <a:bodyPr/>
          <a:lstStyle/>
          <a:p>
            <a:pPr marL="0" indent="0">
              <a:buNone/>
            </a:pPr>
            <a:r>
              <a:rPr lang="en-US" dirty="0" smtClean="0"/>
              <a:t>“</a:t>
            </a:r>
            <a:r>
              <a:rPr lang="en-US" sz="2400" dirty="0" smtClean="0"/>
              <a:t>Consultant shall indemnify and hold harmless (but not defend) the Client, its officers, directors, and employees (“Indemnitees”) from and against those damages and costs that Indemnitee incurs as a result of third party tort claims to the extent caused by the willful misconduct or negligent act, error or omissions of the Consultant or anyone for whom the Consultant is legally responsible, subject to any limitations of liability contained in this Agreement.”</a:t>
            </a:r>
          </a:p>
          <a:p>
            <a:pPr marL="0" indent="0">
              <a:buNone/>
            </a:pPr>
            <a:r>
              <a:rPr lang="en-US" sz="1600" i="1" dirty="0" smtClean="0"/>
              <a:t>Suggested Wording to Use When Revising and Redlining Design Professional Contracts for Risk Allocation and Insurability of Risks</a:t>
            </a:r>
            <a:r>
              <a:rPr lang="en-US" sz="1600" dirty="0" smtClean="0"/>
              <a:t>, by J. Kent Holland, Jr., in </a:t>
            </a:r>
            <a:r>
              <a:rPr lang="en-US" sz="1600" dirty="0" err="1" smtClean="0"/>
              <a:t>ConstructionRisk</a:t>
            </a:r>
            <a:r>
              <a:rPr lang="en-US" sz="1600" dirty="0" smtClean="0"/>
              <a:t>, LLC 2018</a:t>
            </a:r>
            <a:endParaRPr lang="en-US" sz="1600" i="1" dirty="0" smtClean="0"/>
          </a:p>
          <a:p>
            <a:pPr marL="0" indent="0">
              <a:buNone/>
            </a:pPr>
            <a:endParaRPr lang="en-US" sz="2400" dirty="0"/>
          </a:p>
        </p:txBody>
      </p:sp>
    </p:spTree>
    <p:extLst>
      <p:ext uri="{BB962C8B-B14F-4D97-AF65-F5344CB8AC3E}">
        <p14:creationId xmlns:p14="http://schemas.microsoft.com/office/powerpoint/2010/main" val="23380877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981200"/>
          </a:xfrm>
        </p:spPr>
        <p:txBody>
          <a:bodyPr/>
          <a:lstStyle/>
          <a:p>
            <a:r>
              <a:rPr lang="en-US" dirty="0" smtClean="0"/>
              <a:t>Risk Management Indemnification – third party claims only</a:t>
            </a:r>
            <a:endParaRPr lang="en-US" dirty="0"/>
          </a:p>
        </p:txBody>
      </p:sp>
      <p:sp>
        <p:nvSpPr>
          <p:cNvPr id="3" name="Content Placeholder 2"/>
          <p:cNvSpPr>
            <a:spLocks noGrp="1"/>
          </p:cNvSpPr>
          <p:nvPr>
            <p:ph idx="1"/>
          </p:nvPr>
        </p:nvSpPr>
        <p:spPr>
          <a:xfrm>
            <a:off x="685800" y="1981200"/>
            <a:ext cx="7772400" cy="4724400"/>
          </a:xfrm>
        </p:spPr>
        <p:txBody>
          <a:bodyPr/>
          <a:lstStyle/>
          <a:p>
            <a:pPr marL="0" indent="0">
              <a:buNone/>
            </a:pPr>
            <a:r>
              <a:rPr lang="en-US" sz="2400" dirty="0" smtClean="0"/>
              <a:t>The Architect shall indemnify and hold the Owner and the Owner’s officers and employees harmless from and against damages, losses and judgments arising from claims </a:t>
            </a:r>
            <a:r>
              <a:rPr lang="en-US" sz="2400" b="1" i="1" u="sng" dirty="0" smtClean="0"/>
              <a:t>by third parties</a:t>
            </a:r>
            <a:r>
              <a:rPr lang="en-US" sz="2400" dirty="0" smtClean="0"/>
              <a:t>, including reasonable attorneys’ fees and expenses recoverable under applicable law, </a:t>
            </a:r>
            <a:r>
              <a:rPr lang="en-US" sz="2400" b="1" i="1" u="sng" dirty="0" smtClean="0"/>
              <a:t>but only to the extent </a:t>
            </a:r>
            <a:r>
              <a:rPr lang="en-US" sz="2400" dirty="0" smtClean="0"/>
              <a:t>they are caused by negligent acts or omissions of the Architect, its employees and its consultants in the performance of professional services under this Agreement. </a:t>
            </a:r>
            <a:r>
              <a:rPr lang="en-US" sz="2400" b="1" i="1" u="sng" dirty="0" smtClean="0"/>
              <a:t>Architect’s duty to indemnity Owner under this provision shall be limited to the available proceeds of insurance coverage.</a:t>
            </a:r>
          </a:p>
          <a:p>
            <a:pPr marL="0" indent="0">
              <a:buNone/>
            </a:pPr>
            <a:endParaRPr lang="en-US" sz="2400" b="1" i="1" dirty="0" smtClean="0"/>
          </a:p>
          <a:p>
            <a:pPr marL="0" indent="0">
              <a:buNone/>
            </a:pPr>
            <a:r>
              <a:rPr lang="en-US" sz="1600" b="1" i="1" dirty="0" smtClean="0"/>
              <a:t>AIA Document B103-2017, Standard Form of Agreement Between Owner and Architect for a Large Complex Project</a:t>
            </a:r>
            <a:endParaRPr lang="en-US" sz="1600" b="1" i="1" dirty="0"/>
          </a:p>
        </p:txBody>
      </p:sp>
    </p:spTree>
    <p:extLst>
      <p:ext uri="{BB962C8B-B14F-4D97-AF65-F5344CB8AC3E}">
        <p14:creationId xmlns:p14="http://schemas.microsoft.com/office/powerpoint/2010/main" val="2260461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Proceeds” ≠ “Insurance Required”</a:t>
            </a:r>
            <a:endParaRPr lang="en-US" dirty="0"/>
          </a:p>
        </p:txBody>
      </p:sp>
      <p:sp>
        <p:nvSpPr>
          <p:cNvPr id="3" name="Content Placeholder 2"/>
          <p:cNvSpPr>
            <a:spLocks noGrp="1"/>
          </p:cNvSpPr>
          <p:nvPr>
            <p:ph idx="1"/>
          </p:nvPr>
        </p:nvSpPr>
        <p:spPr/>
        <p:txBody>
          <a:bodyPr/>
          <a:lstStyle/>
          <a:p>
            <a:pPr marL="0" indent="0">
              <a:buNone/>
            </a:pPr>
            <a:r>
              <a:rPr lang="en-US" dirty="0" smtClean="0"/>
              <a:t>“Architect’s duty to indemnify the Owner under this provision shall be limited to the available proceeds of insurance coverage.”</a:t>
            </a:r>
          </a:p>
          <a:p>
            <a:pPr marL="0" indent="0" algn="ctr">
              <a:buNone/>
            </a:pPr>
            <a:r>
              <a:rPr lang="en-US" dirty="0" smtClean="0"/>
              <a:t>Versus</a:t>
            </a:r>
          </a:p>
          <a:p>
            <a:pPr marL="0" indent="0">
              <a:buNone/>
            </a:pPr>
            <a:r>
              <a:rPr lang="en-US" dirty="0" smtClean="0"/>
              <a:t>“Architect’s duty to indemnify the Owner under this Provision shall not exceed the limits of the insurance required.”</a:t>
            </a:r>
            <a:endParaRPr lang="en-US" dirty="0"/>
          </a:p>
          <a:p>
            <a:pPr marL="0" indent="0">
              <a:buNone/>
            </a:pPr>
            <a:endParaRPr lang="en-US" dirty="0"/>
          </a:p>
        </p:txBody>
      </p:sp>
    </p:spTree>
    <p:extLst>
      <p:ext uri="{BB962C8B-B14F-4D97-AF65-F5344CB8AC3E}">
        <p14:creationId xmlns:p14="http://schemas.microsoft.com/office/powerpoint/2010/main" val="28492493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828800"/>
          </a:xfrm>
        </p:spPr>
        <p:txBody>
          <a:bodyPr/>
          <a:lstStyle/>
          <a:p>
            <a:r>
              <a:rPr lang="en-US" dirty="0" smtClean="0"/>
              <a:t>Risk Management Indemnification – Owner Claims</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provided however, that notwithstanding any clause in the Prime Contract or this Agreement to the contrary, </a:t>
            </a:r>
            <a:r>
              <a:rPr lang="en-US" dirty="0" err="1" smtClean="0"/>
              <a:t>Subconsultant</a:t>
            </a:r>
            <a:r>
              <a:rPr lang="en-US" dirty="0" smtClean="0"/>
              <a:t> </a:t>
            </a:r>
            <a:r>
              <a:rPr lang="en-US" dirty="0"/>
              <a:t>shall not provide indemnification of any indemnitee </a:t>
            </a:r>
            <a:r>
              <a:rPr lang="en-US" dirty="0" smtClean="0"/>
              <a:t>for claims brought against any indemnitee by Owner.</a:t>
            </a:r>
            <a:endParaRPr lang="en-US" dirty="0"/>
          </a:p>
          <a:p>
            <a:endParaRPr lang="en-US" dirty="0"/>
          </a:p>
        </p:txBody>
      </p:sp>
    </p:spTree>
    <p:extLst>
      <p:ext uri="{BB962C8B-B14F-4D97-AF65-F5344CB8AC3E}">
        <p14:creationId xmlns:p14="http://schemas.microsoft.com/office/powerpoint/2010/main" val="3311050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381000" y="457200"/>
            <a:ext cx="8458200" cy="1295400"/>
          </a:xfrm>
          <a:effectLst>
            <a:outerShdw dist="45791" dir="3378596" algn="ctr" rotWithShape="0">
              <a:schemeClr val="accent2"/>
            </a:outerShdw>
          </a:effectLst>
        </p:spPr>
        <p:txBody>
          <a:bodyPr/>
          <a:lstStyle/>
          <a:p>
            <a:r>
              <a:rPr lang="en-US" altLang="en-US" sz="5000">
                <a:solidFill>
                  <a:schemeClr val="tx1"/>
                </a:solidFill>
                <a:effectLst/>
                <a:latin typeface="Times New Roman" panose="02020603050405020304" pitchFamily="18" charset="0"/>
              </a:rPr>
              <a:t>Sub-Consultant Indemnification</a:t>
            </a:r>
          </a:p>
        </p:txBody>
      </p:sp>
      <p:sp>
        <p:nvSpPr>
          <p:cNvPr id="285699" name="Rectangle 3"/>
          <p:cNvSpPr>
            <a:spLocks noGrp="1" noChangeArrowheads="1"/>
          </p:cNvSpPr>
          <p:nvPr>
            <p:ph type="body" idx="1"/>
          </p:nvPr>
        </p:nvSpPr>
        <p:spPr>
          <a:xfrm>
            <a:off x="228600" y="1905000"/>
            <a:ext cx="8534400" cy="4419600"/>
          </a:xfrm>
        </p:spPr>
        <p:txBody>
          <a:bodyPr/>
          <a:lstStyle/>
          <a:p>
            <a:pPr>
              <a:buFont typeface="Wingdings" panose="05000000000000000000" pitchFamily="2" charset="2"/>
              <a:buNone/>
            </a:pPr>
            <a:r>
              <a:rPr lang="en-US" altLang="en-US" sz="2800" b="1" dirty="0">
                <a:solidFill>
                  <a:schemeClr val="tx2"/>
                </a:solidFill>
                <a:latin typeface="Trebuchet MS" panose="020B0603020202020204" pitchFamily="34" charset="0"/>
              </a:rPr>
              <a:t>	</a:t>
            </a:r>
            <a:r>
              <a:rPr lang="en-US" altLang="en-US" b="1" u="sng" dirty="0">
                <a:solidFill>
                  <a:schemeClr val="tx2"/>
                </a:solidFill>
                <a:latin typeface="Trebuchet MS" panose="020B0603020202020204" pitchFamily="34" charset="0"/>
              </a:rPr>
              <a:t>INDEMNITY</a:t>
            </a:r>
            <a:r>
              <a:rPr lang="en-US" altLang="en-US" b="1" dirty="0">
                <a:solidFill>
                  <a:schemeClr val="tx2"/>
                </a:solidFill>
                <a:latin typeface="Trebuchet MS" panose="020B0603020202020204" pitchFamily="34" charset="0"/>
              </a:rPr>
              <a:t>.</a:t>
            </a:r>
            <a:r>
              <a:rPr lang="en-US" altLang="en-US" dirty="0">
                <a:solidFill>
                  <a:schemeClr val="tx2"/>
                </a:solidFill>
              </a:rPr>
              <a:t> </a:t>
            </a:r>
            <a:r>
              <a:rPr lang="en-US" altLang="en-US" dirty="0"/>
              <a:t> </a:t>
            </a:r>
            <a:r>
              <a:rPr lang="en-US" altLang="en-US" dirty="0" smtClean="0"/>
              <a:t>Sub-consultant</a:t>
            </a:r>
            <a:r>
              <a:rPr lang="en-US" altLang="en-US" sz="2800" dirty="0" smtClean="0"/>
              <a:t> </a:t>
            </a:r>
            <a:r>
              <a:rPr lang="en-US" altLang="en-US" sz="2800" dirty="0"/>
              <a:t>agrees to indemnify, protect and hold harmless </a:t>
            </a:r>
            <a:r>
              <a:rPr lang="en-US" altLang="en-US" sz="2800" dirty="0" smtClean="0"/>
              <a:t>Architect/Engineer </a:t>
            </a:r>
            <a:r>
              <a:rPr lang="en-US" altLang="en-US" sz="2800" dirty="0"/>
              <a:t>from and against all liability, claims, demands, losses, damages, expenses and costs (including attorney fees), related in any way to Sub-consultant’s </a:t>
            </a:r>
            <a:r>
              <a:rPr lang="en-US" altLang="en-US" sz="2800" dirty="0" smtClean="0"/>
              <a:t>performance </a:t>
            </a:r>
            <a:r>
              <a:rPr lang="en-US" altLang="en-US" sz="2800" dirty="0"/>
              <a:t>of services under this Agreement, provided, however, that </a:t>
            </a:r>
            <a:r>
              <a:rPr lang="en-US" altLang="en-US" sz="2800" dirty="0" smtClean="0"/>
              <a:t>Sub-consultant shall </a:t>
            </a:r>
            <a:r>
              <a:rPr lang="en-US" altLang="en-US" sz="2800" dirty="0"/>
              <a:t>not be obligated to indemnify </a:t>
            </a:r>
            <a:r>
              <a:rPr lang="en-US" altLang="en-US" sz="2800" dirty="0" smtClean="0"/>
              <a:t>Architect/Engineer for </a:t>
            </a:r>
            <a:r>
              <a:rPr lang="en-US" altLang="en-US" sz="2800" dirty="0"/>
              <a:t>any injury or damage caused </a:t>
            </a:r>
            <a:r>
              <a:rPr lang="en-US" altLang="en-US" sz="2800" dirty="0" smtClean="0"/>
              <a:t>solely </a:t>
            </a:r>
            <a:r>
              <a:rPr lang="en-US" altLang="en-US" sz="2800" dirty="0"/>
              <a:t>by the negligent acts, errors or omissions of </a:t>
            </a:r>
            <a:r>
              <a:rPr lang="en-US" altLang="en-US" sz="2800" dirty="0" smtClean="0"/>
              <a:t>Architect/Engineer.</a:t>
            </a:r>
            <a:endParaRPr lang="en-US" altLang="en-US" sz="2800" dirty="0"/>
          </a:p>
        </p:txBody>
      </p:sp>
    </p:spTree>
    <p:extLst>
      <p:ext uri="{BB962C8B-B14F-4D97-AF65-F5344CB8AC3E}">
        <p14:creationId xmlns:p14="http://schemas.microsoft.com/office/powerpoint/2010/main" val="760145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Effect transition="in" filter="fade">
                                      <p:cBhvr>
                                        <p:cTn id="7" dur="1000"/>
                                        <p:tgtEl>
                                          <p:spTgt spid="285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dirty="0" smtClean="0"/>
              <a:t>Warranty </a:t>
            </a:r>
            <a:endParaRPr lang="en-US" dirty="0"/>
          </a:p>
        </p:txBody>
      </p:sp>
      <p:sp>
        <p:nvSpPr>
          <p:cNvPr id="3" name="Content Placeholder 2"/>
          <p:cNvSpPr>
            <a:spLocks noGrp="1"/>
          </p:cNvSpPr>
          <p:nvPr>
            <p:ph idx="1"/>
          </p:nvPr>
        </p:nvSpPr>
        <p:spPr/>
        <p:txBody>
          <a:bodyPr/>
          <a:lstStyle/>
          <a:p>
            <a:r>
              <a:rPr lang="en-US" dirty="0" smtClean="0"/>
              <a:t>“The Work shall be free of deficiencies, shall be fit for use for the intended function, and shall meet all of the requirements of the contract, including, without limitation, any performance standards.”</a:t>
            </a:r>
          </a:p>
          <a:p>
            <a:r>
              <a:rPr lang="en-US" dirty="0" smtClean="0"/>
              <a:t>“Contractor absolutely and unconditionally warrants . . .”</a:t>
            </a:r>
            <a:endParaRPr lang="en-US" dirty="0"/>
          </a:p>
        </p:txBody>
      </p:sp>
    </p:spTree>
    <p:extLst>
      <p:ext uri="{BB962C8B-B14F-4D97-AF65-F5344CB8AC3E}">
        <p14:creationId xmlns:p14="http://schemas.microsoft.com/office/powerpoint/2010/main" val="1794409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102" name="Rectangle 14"/>
          <p:cNvSpPr>
            <a:spLocks noGrp="1" noChangeArrowheads="1"/>
          </p:cNvSpPr>
          <p:nvPr>
            <p:ph type="title"/>
          </p:nvPr>
        </p:nvSpPr>
        <p:spPr>
          <a:xfrm>
            <a:off x="-228600" y="533400"/>
            <a:ext cx="9067800" cy="1219200"/>
          </a:xfrm>
        </p:spPr>
        <p:txBody>
          <a:bodyPr/>
          <a:lstStyle/>
          <a:p>
            <a:r>
              <a:rPr lang="en-US" altLang="en-US" sz="4800">
                <a:solidFill>
                  <a:schemeClr val="tx1"/>
                </a:solidFill>
              </a:rPr>
              <a:t>PROGRAM</a:t>
            </a:r>
          </a:p>
        </p:txBody>
      </p:sp>
      <p:sp>
        <p:nvSpPr>
          <p:cNvPr id="217103" name="Rectangle 15"/>
          <p:cNvSpPr>
            <a:spLocks noGrp="1" noChangeArrowheads="1"/>
          </p:cNvSpPr>
          <p:nvPr>
            <p:ph type="body" idx="1"/>
          </p:nvPr>
        </p:nvSpPr>
        <p:spPr>
          <a:xfrm>
            <a:off x="381000" y="2667000"/>
            <a:ext cx="8763000" cy="4114800"/>
          </a:xfrm>
        </p:spPr>
        <p:txBody>
          <a:bodyPr/>
          <a:lstStyle/>
          <a:p>
            <a:pPr marL="990600" lvl="1" indent="-533400" algn="just">
              <a:buFontTx/>
              <a:buAutoNum type="arabicPeriod"/>
            </a:pPr>
            <a:r>
              <a:rPr lang="en-US" altLang="en-US" dirty="0" smtClean="0"/>
              <a:t>Explain potential concerns related to </a:t>
            </a:r>
            <a:r>
              <a:rPr lang="en-US" altLang="en-US" dirty="0" smtClean="0"/>
              <a:t>insurance, incorporating </a:t>
            </a:r>
            <a:r>
              <a:rPr lang="en-US" altLang="en-US" dirty="0" smtClean="0"/>
              <a:t>the prime contract into the design professional’s contract, limitation of liability clauses, warranty language, </a:t>
            </a:r>
            <a:r>
              <a:rPr lang="en-US" altLang="en-US" dirty="0" smtClean="0"/>
              <a:t>standards </a:t>
            </a:r>
            <a:r>
              <a:rPr lang="en-US" altLang="en-US" dirty="0" smtClean="0"/>
              <a:t>of care, indemnity provisions.</a:t>
            </a:r>
            <a:endParaRPr lang="en-US" altLang="en-US" dirty="0"/>
          </a:p>
          <a:p>
            <a:pPr marL="990600" lvl="1" indent="-533400">
              <a:buFontTx/>
              <a:buAutoNum type="arabicPeriod" startAt="2"/>
            </a:pPr>
            <a:r>
              <a:rPr lang="en-US" altLang="en-US" dirty="0" smtClean="0"/>
              <a:t>Compare differing approaches through conflicting court decisions.</a:t>
            </a:r>
          </a:p>
          <a:p>
            <a:pPr marL="990600" lvl="1" indent="-533400">
              <a:buFontTx/>
              <a:buAutoNum type="arabicPeriod" startAt="2"/>
            </a:pPr>
            <a:r>
              <a:rPr lang="en-US" altLang="en-US" dirty="0" smtClean="0"/>
              <a:t>Analyze contract language to mitigate the design professional’s risk.</a:t>
            </a:r>
          </a:p>
          <a:p>
            <a:pPr marL="990600" lvl="1" indent="-533400">
              <a:buFontTx/>
              <a:buAutoNum type="arabicPeriod" startAt="3"/>
            </a:pPr>
            <a:endParaRPr lang="en-US" altLang="en-US" dirty="0"/>
          </a:p>
        </p:txBody>
      </p:sp>
      <p:sp>
        <p:nvSpPr>
          <p:cNvPr id="217106" name="Line 18"/>
          <p:cNvSpPr>
            <a:spLocks noChangeShapeType="1"/>
          </p:cNvSpPr>
          <p:nvPr/>
        </p:nvSpPr>
        <p:spPr bwMode="auto">
          <a:xfrm>
            <a:off x="1371600" y="2286000"/>
            <a:ext cx="6705600" cy="0"/>
          </a:xfrm>
          <a:prstGeom prst="line">
            <a:avLst/>
          </a:prstGeom>
          <a:noFill/>
          <a:ln w="381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 Warranty</a:t>
            </a:r>
            <a:endParaRPr lang="en-US" dirty="0"/>
          </a:p>
        </p:txBody>
      </p:sp>
      <p:sp>
        <p:nvSpPr>
          <p:cNvPr id="3" name="Content Placeholder 2"/>
          <p:cNvSpPr>
            <a:spLocks noGrp="1"/>
          </p:cNvSpPr>
          <p:nvPr>
            <p:ph idx="1"/>
          </p:nvPr>
        </p:nvSpPr>
        <p:spPr/>
        <p:txBody>
          <a:bodyPr/>
          <a:lstStyle/>
          <a:p>
            <a:pPr marL="0" indent="0">
              <a:buNone/>
            </a:pPr>
            <a:r>
              <a:rPr lang="en-US" dirty="0" smtClean="0"/>
              <a:t>“Warranties and guarantees set forth in this Agreement are only as to the quality of materials, equipment, goods, and construction work, with it understood that there shall be no warranty or guarantee as to the quality of professional services.”</a:t>
            </a:r>
          </a:p>
          <a:p>
            <a:pPr marL="0" indent="0">
              <a:buNone/>
            </a:pPr>
            <a:endParaRPr lang="en-US" dirty="0" smtClean="0"/>
          </a:p>
          <a:p>
            <a:pPr marL="0" indent="0">
              <a:buNone/>
            </a:pPr>
            <a:r>
              <a:rPr lang="en-US" sz="1800" i="1" dirty="0"/>
              <a:t>Suggested Wording to Use When Revising and Redlining Design Professional Contracts for Risk Allocation and Insurability of Risks</a:t>
            </a:r>
            <a:r>
              <a:rPr lang="en-US" sz="1800" dirty="0"/>
              <a:t>, by J. Kent Holland, Jr., in </a:t>
            </a:r>
            <a:r>
              <a:rPr lang="en-US" sz="1800" dirty="0" err="1"/>
              <a:t>ConstructionRisk</a:t>
            </a:r>
            <a:r>
              <a:rPr lang="en-US" sz="1800" dirty="0"/>
              <a:t>, LLC 2018</a:t>
            </a:r>
            <a:endParaRPr lang="en-US" sz="1800" i="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277269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 Warranty</a:t>
            </a:r>
            <a:endParaRPr lang="en-US" dirty="0"/>
          </a:p>
        </p:txBody>
      </p:sp>
      <p:sp>
        <p:nvSpPr>
          <p:cNvPr id="3" name="Content Placeholder 2"/>
          <p:cNvSpPr>
            <a:spLocks noGrp="1"/>
          </p:cNvSpPr>
          <p:nvPr>
            <p:ph idx="1"/>
          </p:nvPr>
        </p:nvSpPr>
        <p:spPr/>
        <p:txBody>
          <a:bodyPr/>
          <a:lstStyle/>
          <a:p>
            <a:pPr marL="0" indent="0">
              <a:buNone/>
            </a:pPr>
            <a:r>
              <a:rPr lang="en-US" dirty="0" smtClean="0"/>
              <a:t>“Notwithstanding any </a:t>
            </a:r>
            <a:r>
              <a:rPr lang="en-US" dirty="0"/>
              <a:t>clause in the Prime Contract or this Agreement to the </a:t>
            </a:r>
            <a:r>
              <a:rPr lang="en-US" dirty="0" smtClean="0"/>
              <a:t>contrary, warranties and guarantees set forth in the Prime Agreement are only as to the quality of materials, equipment, goods, and construction work. </a:t>
            </a:r>
            <a:r>
              <a:rPr lang="en-US" u="sng" dirty="0" smtClean="0"/>
              <a:t>There shall be no warranty or guarantee as to the quality of professional services”</a:t>
            </a:r>
          </a:p>
          <a:p>
            <a:pPr marL="0" indent="0">
              <a:buNone/>
            </a:pPr>
            <a:endParaRPr lang="en-US" u="sng" dirty="0"/>
          </a:p>
        </p:txBody>
      </p:sp>
    </p:spTree>
    <p:extLst>
      <p:ext uri="{BB962C8B-B14F-4D97-AF65-F5344CB8AC3E}">
        <p14:creationId xmlns:p14="http://schemas.microsoft.com/office/powerpoint/2010/main" val="370882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altLang="en-US"/>
              <a:t>Professional Malpractice</a:t>
            </a:r>
          </a:p>
        </p:txBody>
      </p:sp>
      <p:sp>
        <p:nvSpPr>
          <p:cNvPr id="384003" name="Rectangle 3"/>
          <p:cNvSpPr>
            <a:spLocks noGrp="1" noChangeArrowheads="1"/>
          </p:cNvSpPr>
          <p:nvPr>
            <p:ph type="body" idx="1"/>
          </p:nvPr>
        </p:nvSpPr>
        <p:spPr/>
        <p:txBody>
          <a:bodyPr/>
          <a:lstStyle/>
          <a:p>
            <a:pPr>
              <a:lnSpc>
                <a:spcPct val="90000"/>
              </a:lnSpc>
            </a:pPr>
            <a:r>
              <a:rPr lang="en-US" altLang="en-US" sz="2800"/>
              <a:t>The failure to do something which an [Architect/Engineer] of ordinary learning, judgment or skill in this community would do, under the same or similar circumstances you find exist in this case; </a:t>
            </a:r>
            <a:r>
              <a:rPr lang="en-US" altLang="en-US" sz="2800" u="sng"/>
              <a:t>or</a:t>
            </a:r>
            <a:r>
              <a:rPr lang="en-US" altLang="en-US" sz="2800"/>
              <a:t> </a:t>
            </a:r>
          </a:p>
          <a:p>
            <a:pPr>
              <a:lnSpc>
                <a:spcPct val="90000"/>
              </a:lnSpc>
              <a:buFont typeface="Wingdings" panose="05000000000000000000" pitchFamily="2" charset="2"/>
              <a:buNone/>
            </a:pPr>
            <a:endParaRPr lang="en-US" altLang="en-US" sz="2800"/>
          </a:p>
          <a:p>
            <a:pPr>
              <a:lnSpc>
                <a:spcPct val="90000"/>
              </a:lnSpc>
            </a:pPr>
            <a:r>
              <a:rPr lang="en-US" altLang="en-US" sz="2800"/>
              <a:t>The doing of something which an [Architect/Engineer] of ordinary learning, judgment or skill would not do, under the same or similar circumstances you  find exist in this case.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2057400"/>
          </a:xfrm>
        </p:spPr>
        <p:txBody>
          <a:bodyPr/>
          <a:lstStyle/>
          <a:p>
            <a:r>
              <a:rPr lang="en-US" dirty="0" smtClean="0"/>
              <a:t>Risk Management - Warranty, Guarantee, Standard of Care &amp; Indemnity</a:t>
            </a:r>
            <a:endParaRPr lang="en-US" dirty="0"/>
          </a:p>
        </p:txBody>
      </p:sp>
      <p:sp>
        <p:nvSpPr>
          <p:cNvPr id="3" name="Content Placeholder 2"/>
          <p:cNvSpPr>
            <a:spLocks noGrp="1"/>
          </p:cNvSpPr>
          <p:nvPr>
            <p:ph idx="1"/>
          </p:nvPr>
        </p:nvSpPr>
        <p:spPr>
          <a:xfrm>
            <a:off x="685800" y="1981200"/>
            <a:ext cx="7772400" cy="4343400"/>
          </a:xfrm>
        </p:spPr>
        <p:txBody>
          <a:bodyPr/>
          <a:lstStyle/>
          <a:p>
            <a:pPr marL="0" indent="0">
              <a:buNone/>
            </a:pPr>
            <a:r>
              <a:rPr lang="en-US" dirty="0" smtClean="0"/>
              <a:t>“ </a:t>
            </a:r>
            <a:r>
              <a:rPr lang="en-US" sz="1800" dirty="0" smtClean="0"/>
              <a:t>…provided however, that notwithstanding any clause in the Prime Contract or this Agreement to the contrary, </a:t>
            </a:r>
            <a:r>
              <a:rPr lang="en-US" sz="1800" dirty="0" err="1" smtClean="0"/>
              <a:t>Subconsultant</a:t>
            </a:r>
            <a:r>
              <a:rPr lang="en-US" sz="1800" dirty="0" smtClean="0"/>
              <a:t> expressly disclaims all express or implied warranties and guarantees with respect to the performance of professional services, and it is agreed that the quality of such services shall be judged solely as to whether </a:t>
            </a:r>
            <a:r>
              <a:rPr lang="en-US" sz="1800" dirty="0" err="1" smtClean="0"/>
              <a:t>Subconsultant</a:t>
            </a:r>
            <a:r>
              <a:rPr lang="en-US" sz="1800" dirty="0" smtClean="0"/>
              <a:t> performed its services consistent with the professional skill and care ordinarily provided by firms practicing in the same or similar locality under the same or similar circumstances (“Standard of Care”), and provided further that </a:t>
            </a:r>
            <a:r>
              <a:rPr lang="en-US" sz="1800" dirty="0" err="1" smtClean="0"/>
              <a:t>Subconsultant</a:t>
            </a:r>
            <a:r>
              <a:rPr lang="en-US" sz="1800" dirty="0" smtClean="0"/>
              <a:t> shall not provide indemnification of any indemnitee other than to the extent damages arise out of third party claims against the indemnitee and to the extent caused by </a:t>
            </a:r>
            <a:r>
              <a:rPr lang="en-US" sz="1800" dirty="0" err="1" smtClean="0"/>
              <a:t>Subconsultant’s</a:t>
            </a:r>
            <a:r>
              <a:rPr lang="en-US" sz="1800" dirty="0" smtClean="0"/>
              <a:t> willful misconduct or negligence, and provided further that </a:t>
            </a:r>
            <a:r>
              <a:rPr lang="en-US" sz="1800" dirty="0" err="1" smtClean="0"/>
              <a:t>Subconsultant</a:t>
            </a:r>
            <a:r>
              <a:rPr lang="en-US" sz="1800" dirty="0" smtClean="0"/>
              <a:t> shall not defend any indemnitee against professional liability claims.”</a:t>
            </a:r>
          </a:p>
          <a:p>
            <a:pPr lvl="1"/>
            <a:r>
              <a:rPr lang="en-US" sz="1400" i="1" dirty="0" smtClean="0"/>
              <a:t>Suggested Wording to Use When Revising and Redlining Design Professional Contracts for Risk Allocation and Insurability of Risks</a:t>
            </a:r>
            <a:r>
              <a:rPr lang="en-US" sz="1400" dirty="0" smtClean="0"/>
              <a:t>, by J. Kent Holland, Jr., in </a:t>
            </a:r>
            <a:r>
              <a:rPr lang="en-US" sz="1400" dirty="0" err="1" smtClean="0"/>
              <a:t>ConstructionRisk</a:t>
            </a:r>
            <a:r>
              <a:rPr lang="en-US" sz="1400" dirty="0" smtClean="0"/>
              <a:t>, LLC 2018</a:t>
            </a:r>
            <a:endParaRPr lang="en-US" sz="1400" i="1" dirty="0"/>
          </a:p>
        </p:txBody>
      </p:sp>
    </p:spTree>
    <p:extLst>
      <p:ext uri="{BB962C8B-B14F-4D97-AF65-F5344CB8AC3E}">
        <p14:creationId xmlns:p14="http://schemas.microsoft.com/office/powerpoint/2010/main" val="3246298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Design-Build Gaining Popularity?</a:t>
            </a:r>
            <a:endParaRPr lang="en-US" dirty="0"/>
          </a:p>
        </p:txBody>
      </p:sp>
      <p:sp>
        <p:nvSpPr>
          <p:cNvPr id="3" name="Content Placeholder 2"/>
          <p:cNvSpPr>
            <a:spLocks noGrp="1"/>
          </p:cNvSpPr>
          <p:nvPr>
            <p:ph idx="1"/>
          </p:nvPr>
        </p:nvSpPr>
        <p:spPr>
          <a:xfrm>
            <a:off x="685800" y="1981200"/>
            <a:ext cx="7772400" cy="4495800"/>
          </a:xfrm>
        </p:spPr>
        <p:txBody>
          <a:bodyPr/>
          <a:lstStyle/>
          <a:p>
            <a:r>
              <a:rPr lang="en-US" dirty="0" smtClean="0"/>
              <a:t>Commencement of work can be fast-tracked</a:t>
            </a:r>
          </a:p>
          <a:p>
            <a:r>
              <a:rPr lang="en-US" dirty="0" smtClean="0"/>
              <a:t>Better cost control</a:t>
            </a:r>
          </a:p>
          <a:p>
            <a:r>
              <a:rPr lang="en-US" dirty="0" smtClean="0"/>
              <a:t>Single source responsibility</a:t>
            </a:r>
          </a:p>
          <a:p>
            <a:r>
              <a:rPr lang="en-US" dirty="0" smtClean="0"/>
              <a:t>Green house objectives can be better achieved</a:t>
            </a:r>
          </a:p>
          <a:p>
            <a:r>
              <a:rPr lang="en-US" dirty="0" smtClean="0"/>
              <a:t>Removal of restrictions for public and P3 projects</a:t>
            </a:r>
          </a:p>
          <a:p>
            <a:pPr marL="0" indent="0">
              <a:buNone/>
            </a:pPr>
            <a:endParaRPr lang="en-US" sz="1200" dirty="0" smtClean="0"/>
          </a:p>
          <a:p>
            <a:pPr marL="0" indent="0">
              <a:buNone/>
            </a:pPr>
            <a:r>
              <a:rPr lang="en-US" sz="1200" dirty="0" smtClean="0"/>
              <a:t>1 Brunner &amp; O’Connor Construction Law § 2.17 Project delivery methods – Design-build and turnkey</a:t>
            </a:r>
            <a:endParaRPr lang="en-US" sz="1200" dirty="0"/>
          </a:p>
        </p:txBody>
      </p:sp>
    </p:spTree>
    <p:extLst>
      <p:ext uri="{BB962C8B-B14F-4D97-AF65-F5344CB8AC3E}">
        <p14:creationId xmlns:p14="http://schemas.microsoft.com/office/powerpoint/2010/main" val="1329778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Liability Issues</a:t>
            </a:r>
            <a:endParaRPr lang="en-US" dirty="0"/>
          </a:p>
        </p:txBody>
      </p:sp>
      <p:sp>
        <p:nvSpPr>
          <p:cNvPr id="3" name="Content Placeholder 2"/>
          <p:cNvSpPr>
            <a:spLocks noGrp="1"/>
          </p:cNvSpPr>
          <p:nvPr>
            <p:ph idx="1"/>
          </p:nvPr>
        </p:nvSpPr>
        <p:spPr>
          <a:xfrm>
            <a:off x="685800" y="1752600"/>
            <a:ext cx="7772400" cy="4953000"/>
          </a:xfrm>
        </p:spPr>
        <p:txBody>
          <a:bodyPr/>
          <a:lstStyle/>
          <a:p>
            <a:r>
              <a:rPr lang="en-US" dirty="0" smtClean="0"/>
              <a:t>Shifts, but does eliminate, litigation risks</a:t>
            </a:r>
          </a:p>
          <a:p>
            <a:r>
              <a:rPr lang="en-US" dirty="0" smtClean="0"/>
              <a:t>Legal confusion</a:t>
            </a:r>
          </a:p>
          <a:p>
            <a:pPr lvl="1"/>
            <a:r>
              <a:rPr lang="en-US" i="1" dirty="0" err="1" smtClean="0"/>
              <a:t>Spearin</a:t>
            </a:r>
            <a:r>
              <a:rPr lang="en-US" i="1" dirty="0" smtClean="0"/>
              <a:t> Doctrine</a:t>
            </a:r>
          </a:p>
          <a:p>
            <a:pPr lvl="1"/>
            <a:r>
              <a:rPr lang="en-US" i="1" dirty="0" smtClean="0"/>
              <a:t>Standard of care</a:t>
            </a:r>
          </a:p>
          <a:p>
            <a:pPr lvl="1"/>
            <a:r>
              <a:rPr lang="en-US" altLang="en-US" dirty="0" smtClean="0"/>
              <a:t>M.C.L.A. § 339.2008(3)</a:t>
            </a:r>
            <a:endParaRPr lang="en-US" dirty="0" smtClean="0"/>
          </a:p>
          <a:p>
            <a:r>
              <a:rPr lang="en-US" sz="3200" dirty="0" smtClean="0"/>
              <a:t>Contract confusion</a:t>
            </a:r>
          </a:p>
          <a:p>
            <a:pPr lvl="1"/>
            <a:r>
              <a:rPr lang="en-US" dirty="0" smtClean="0"/>
              <a:t>Interplay</a:t>
            </a:r>
          </a:p>
          <a:p>
            <a:pPr lvl="1"/>
            <a:r>
              <a:rPr lang="en-US" dirty="0" smtClean="0"/>
              <a:t>Meaning of terms (e.g. “Work”)</a:t>
            </a:r>
          </a:p>
          <a:p>
            <a:r>
              <a:rPr lang="en-US" dirty="0" smtClean="0"/>
              <a:t>Insurance &amp; Bonds</a:t>
            </a:r>
          </a:p>
          <a:p>
            <a:pPr marL="0" indent="0">
              <a:buNone/>
            </a:pPr>
            <a:endParaRPr lang="en-US" dirty="0"/>
          </a:p>
        </p:txBody>
      </p:sp>
    </p:spTree>
    <p:extLst>
      <p:ext uri="{BB962C8B-B14F-4D97-AF65-F5344CB8AC3E}">
        <p14:creationId xmlns:p14="http://schemas.microsoft.com/office/powerpoint/2010/main" val="2203381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Sub-Types</a:t>
            </a:r>
            <a:endParaRPr lang="en-US" dirty="0"/>
          </a:p>
        </p:txBody>
      </p:sp>
      <p:sp>
        <p:nvSpPr>
          <p:cNvPr id="3" name="Content Placeholder 2"/>
          <p:cNvSpPr>
            <a:spLocks noGrp="1"/>
          </p:cNvSpPr>
          <p:nvPr>
            <p:ph idx="1"/>
          </p:nvPr>
        </p:nvSpPr>
        <p:spPr>
          <a:xfrm>
            <a:off x="685800" y="1981200"/>
            <a:ext cx="7772400" cy="4114800"/>
          </a:xfrm>
        </p:spPr>
        <p:txBody>
          <a:bodyPr/>
          <a:lstStyle/>
          <a:p>
            <a:endParaRPr lang="en-US" dirty="0" smtClean="0"/>
          </a:p>
          <a:p>
            <a:r>
              <a:rPr lang="en-US" dirty="0" smtClean="0"/>
              <a:t>Design services provided by in-house staff</a:t>
            </a:r>
          </a:p>
          <a:p>
            <a:r>
              <a:rPr lang="en-US" dirty="0" smtClean="0"/>
              <a:t>Joint  or Co-venture partners</a:t>
            </a:r>
          </a:p>
          <a:p>
            <a:r>
              <a:rPr lang="en-US" dirty="0" smtClean="0"/>
              <a:t>Subcontracted Architects/Engineers</a:t>
            </a:r>
            <a:endParaRPr lang="en-US" dirty="0"/>
          </a:p>
        </p:txBody>
      </p:sp>
    </p:spTree>
    <p:extLst>
      <p:ext uri="{BB962C8B-B14F-4D97-AF65-F5344CB8AC3E}">
        <p14:creationId xmlns:p14="http://schemas.microsoft.com/office/powerpoint/2010/main" val="461678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Relationships</a:t>
            </a:r>
            <a:endParaRPr lang="en-US" dirty="0"/>
          </a:p>
        </p:txBody>
      </p:sp>
      <p:pic>
        <p:nvPicPr>
          <p:cNvPr id="388097" name="Picture 1" descr="https://res.cloudinary.com/dpcbzfiye/image/upload/w_1080,c_fill,dpr_auto,f_auto,q_auto,fl_progressive/v1597435467/ln2pvaupxhv6pfn3a4c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451" y="2191974"/>
            <a:ext cx="5553075" cy="28372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676400" y="5257800"/>
            <a:ext cx="9144000" cy="0"/>
          </a:xfrm>
          <a:prstGeom prst="rect">
            <a:avLst/>
          </a:prstGeom>
          <a:solidFill>
            <a:srgbClr val="EFEFEF"/>
          </a:solidFill>
          <a:ln>
            <a:noFill/>
          </a:ln>
          <a:effectLst/>
          <a:extLs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https://www.aiacontacts.org/contract-doc-ages/27146-design-build-family</a:t>
            </a:r>
            <a:endParaRPr kumimoji="0" lang="en-US" altLang="en-US" sz="24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691663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ltLang="en-US"/>
              <a:t>Insurance Issues</a:t>
            </a:r>
          </a:p>
        </p:txBody>
      </p:sp>
      <p:sp>
        <p:nvSpPr>
          <p:cNvPr id="253955" name="Rectangle 3"/>
          <p:cNvSpPr>
            <a:spLocks noGrp="1" noChangeArrowheads="1"/>
          </p:cNvSpPr>
          <p:nvPr>
            <p:ph type="body" idx="1"/>
          </p:nvPr>
        </p:nvSpPr>
        <p:spPr>
          <a:xfrm>
            <a:off x="685800" y="1981200"/>
            <a:ext cx="7772400" cy="4343400"/>
          </a:xfrm>
        </p:spPr>
        <p:txBody>
          <a:bodyPr/>
          <a:lstStyle/>
          <a:p>
            <a:pPr>
              <a:lnSpc>
                <a:spcPct val="90000"/>
              </a:lnSpc>
              <a:buNone/>
            </a:pPr>
            <a:r>
              <a:rPr lang="en-US" altLang="en-US" sz="2400" dirty="0"/>
              <a:t>	1. 	</a:t>
            </a:r>
            <a:r>
              <a:rPr lang="en-US" altLang="en-US" sz="2400" dirty="0" smtClean="0"/>
              <a:t>Design-Build, </a:t>
            </a:r>
            <a:r>
              <a:rPr lang="en-US" altLang="en-US" sz="2400" dirty="0" smtClean="0"/>
              <a:t>D/B’s </a:t>
            </a:r>
            <a:r>
              <a:rPr lang="en-US" altLang="en-US" sz="2400" dirty="0"/>
              <a:t>legal obligations for </a:t>
            </a:r>
            <a:r>
              <a:rPr lang="en-US" altLang="en-US" sz="2400" dirty="0" smtClean="0"/>
              <a:t>design may 	exceed A/E’s</a:t>
            </a:r>
            <a:endParaRPr lang="en-US" altLang="en-US" sz="2400" dirty="0"/>
          </a:p>
          <a:p>
            <a:pPr>
              <a:lnSpc>
                <a:spcPct val="90000"/>
              </a:lnSpc>
              <a:buNone/>
            </a:pPr>
            <a:r>
              <a:rPr lang="en-US" altLang="en-US" sz="2400" dirty="0" smtClean="0"/>
              <a:t>	2.	</a:t>
            </a:r>
            <a:r>
              <a:rPr lang="en-US" altLang="en-US" sz="2400" dirty="0"/>
              <a:t>D-B-B, A/E’s do not warrant their design</a:t>
            </a:r>
          </a:p>
          <a:p>
            <a:pPr>
              <a:lnSpc>
                <a:spcPct val="90000"/>
              </a:lnSpc>
              <a:buFont typeface="Wingdings" panose="05000000000000000000" pitchFamily="2" charset="2"/>
              <a:buNone/>
            </a:pPr>
            <a:r>
              <a:rPr lang="en-US" altLang="en-US" sz="2400" dirty="0" smtClean="0"/>
              <a:t>	3.	CGL and umbrella/excess policies exclude coverage 	for professional services</a:t>
            </a:r>
          </a:p>
          <a:p>
            <a:pPr>
              <a:lnSpc>
                <a:spcPct val="90000"/>
              </a:lnSpc>
              <a:buNone/>
            </a:pPr>
            <a:r>
              <a:rPr lang="en-US" altLang="en-US" sz="2400" dirty="0"/>
              <a:t>	</a:t>
            </a:r>
            <a:r>
              <a:rPr lang="en-US" altLang="en-US" sz="2400" dirty="0" smtClean="0"/>
              <a:t>4. </a:t>
            </a:r>
            <a:r>
              <a:rPr lang="en-US" altLang="en-US" sz="2400" dirty="0"/>
              <a:t>	</a:t>
            </a:r>
            <a:r>
              <a:rPr lang="en-US" altLang="en-US" sz="2400" dirty="0"/>
              <a:t>Contractor Errors &amp; Omissions Insurance</a:t>
            </a:r>
          </a:p>
          <a:p>
            <a:pPr>
              <a:lnSpc>
                <a:spcPct val="90000"/>
              </a:lnSpc>
              <a:buFont typeface="Wingdings" panose="05000000000000000000" pitchFamily="2" charset="2"/>
              <a:buNone/>
            </a:pPr>
            <a:r>
              <a:rPr lang="en-US" altLang="en-US" sz="2400" dirty="0" smtClean="0"/>
              <a:t>	5.	Annual basis vs. project specific basis</a:t>
            </a:r>
          </a:p>
          <a:p>
            <a:pPr>
              <a:lnSpc>
                <a:spcPct val="90000"/>
              </a:lnSpc>
              <a:buNone/>
            </a:pPr>
            <a:r>
              <a:rPr lang="en-US" altLang="en-US" sz="2400" dirty="0"/>
              <a:t>	</a:t>
            </a:r>
            <a:r>
              <a:rPr lang="en-US" altLang="en-US" sz="2400" dirty="0" smtClean="0"/>
              <a:t>6.	</a:t>
            </a:r>
            <a:r>
              <a:rPr lang="en-US" altLang="en-US" sz="2400" dirty="0"/>
              <a:t>Long-tail liabilities</a:t>
            </a:r>
          </a:p>
          <a:p>
            <a:pPr>
              <a:lnSpc>
                <a:spcPct val="90000"/>
              </a:lnSpc>
              <a:buFont typeface="Wingdings" panose="05000000000000000000" pitchFamily="2" charset="2"/>
              <a:buNone/>
            </a:pPr>
            <a:r>
              <a:rPr lang="en-US" altLang="en-US" sz="2400" dirty="0"/>
              <a:t>	</a:t>
            </a:r>
            <a:r>
              <a:rPr lang="en-US" altLang="en-US" sz="2400" dirty="0" smtClean="0"/>
              <a:t>7. </a:t>
            </a:r>
            <a:r>
              <a:rPr lang="en-US" altLang="en-US" sz="2400" dirty="0"/>
              <a:t>	</a:t>
            </a:r>
            <a:r>
              <a:rPr lang="en-US" altLang="en-US" sz="2400" dirty="0" smtClean="0"/>
              <a:t>Bonds –exclude coverage for professional services</a:t>
            </a:r>
          </a:p>
          <a:p>
            <a:pPr>
              <a:lnSpc>
                <a:spcPct val="90000"/>
              </a:lnSpc>
              <a:buFont typeface="Wingdings" panose="05000000000000000000" pitchFamily="2" charset="2"/>
              <a:buNone/>
            </a:pPr>
            <a:r>
              <a:rPr lang="en-US" altLang="en-US" sz="2400" dirty="0"/>
              <a:t>	</a:t>
            </a:r>
            <a:r>
              <a:rPr lang="en-US" altLang="en-US" sz="2400" dirty="0" smtClean="0"/>
              <a:t>8. </a:t>
            </a:r>
            <a:r>
              <a:rPr lang="en-US" altLang="en-US" sz="2400" dirty="0"/>
              <a:t>	</a:t>
            </a:r>
            <a:r>
              <a:rPr lang="en-US" altLang="en-US" sz="2400" dirty="0" smtClean="0"/>
              <a:t>Sub-consultants</a:t>
            </a:r>
          </a:p>
          <a:p>
            <a:pPr lvl="2">
              <a:lnSpc>
                <a:spcPct val="90000"/>
              </a:lnSpc>
              <a:buFont typeface="Arial" panose="020B0604020202020204" pitchFamily="34" charset="0"/>
              <a:buChar char="•"/>
            </a:pPr>
            <a:r>
              <a:rPr lang="en-US" altLang="en-US" sz="1600" dirty="0" smtClean="0"/>
              <a:t>unique insurance instruments</a:t>
            </a:r>
            <a:endParaRPr lang="en-US" altLang="en-US" sz="1600" dirty="0" smtClean="0"/>
          </a:p>
          <a:p>
            <a:pPr>
              <a:lnSpc>
                <a:spcPct val="90000"/>
              </a:lnSpc>
              <a:buFont typeface="Wingdings" panose="05000000000000000000" pitchFamily="2" charset="2"/>
              <a:buNone/>
            </a:pPr>
            <a:r>
              <a:rPr lang="en-US" altLang="en-US" sz="2400" dirty="0"/>
              <a:t>	</a:t>
            </a:r>
            <a:endParaRPr lang="en-US" altLang="en-US" sz="2400" dirty="0" smtClean="0"/>
          </a:p>
          <a:p>
            <a:pPr>
              <a:lnSpc>
                <a:spcPct val="90000"/>
              </a:lnSpc>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1979304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Program</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sz="2400" dirty="0" smtClean="0"/>
              <a:t>The Parties shall retain an insurance consultant to provide advice and assistance with respect to integrated insurance products such as Owner or Contractor-Controlled Insurance Programs or with respect to the individual insurance requirements for the Parties and other Project participants . . . . Any insurance program the Parties select shall be . . . Structured to provide adequate coverage at reasonable cost, striving to avoid duplication in coverage or exposure gaps.”</a:t>
            </a:r>
          </a:p>
          <a:p>
            <a:pPr marL="0" indent="0">
              <a:buNone/>
            </a:pPr>
            <a:endParaRPr lang="en-US" sz="2400" dirty="0"/>
          </a:p>
          <a:p>
            <a:pPr marL="0" indent="0">
              <a:buNone/>
            </a:pPr>
            <a:r>
              <a:rPr lang="en-US" sz="1800" dirty="0" smtClean="0"/>
              <a:t>Section 7.1 of AIA C191-2009, Standard Form Multi Party Agreement for Integrated Project Delivery</a:t>
            </a:r>
            <a:endParaRPr lang="en-US" sz="1800" dirty="0"/>
          </a:p>
        </p:txBody>
      </p:sp>
    </p:spTree>
    <p:extLst>
      <p:ext uri="{BB962C8B-B14F-4D97-AF65-F5344CB8AC3E}">
        <p14:creationId xmlns:p14="http://schemas.microsoft.com/office/powerpoint/2010/main" val="2252154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5629</TotalTime>
  <Words>2514</Words>
  <Application>Microsoft Office PowerPoint</Application>
  <PresentationFormat>On-screen Show (4:3)</PresentationFormat>
  <Paragraphs>129</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Times New Roman</vt:lpstr>
      <vt:lpstr>Trebuchet MS</vt:lpstr>
      <vt:lpstr>Wingdings</vt:lpstr>
      <vt:lpstr>Soaring</vt:lpstr>
      <vt:lpstr>       April 6 &amp; 7, 2022 Professional Underwriters, Inc. Seminar for Design Professionals</vt:lpstr>
      <vt:lpstr>PowerPoint Presentation</vt:lpstr>
      <vt:lpstr>PROGRAM</vt:lpstr>
      <vt:lpstr>Why Is Design-Build Gaining Popularity?</vt:lpstr>
      <vt:lpstr>Potential Liability Issues</vt:lpstr>
      <vt:lpstr>3 Sub-Types</vt:lpstr>
      <vt:lpstr>Contract Relationships</vt:lpstr>
      <vt:lpstr>Insurance Issues</vt:lpstr>
      <vt:lpstr>Insurance Program</vt:lpstr>
      <vt:lpstr>Standard Form Contracts</vt:lpstr>
      <vt:lpstr>Standard Form Agreements</vt:lpstr>
      <vt:lpstr>Cases</vt:lpstr>
      <vt:lpstr>Flow Down Clause - Centex</vt:lpstr>
      <vt:lpstr>Flow Down Clause - Schenkel</vt:lpstr>
      <vt:lpstr>Don’t Forget About Consultants</vt:lpstr>
      <vt:lpstr>Prime Contract - Limitation of Liability Clause</vt:lpstr>
      <vt:lpstr>Subcontract - Centex</vt:lpstr>
      <vt:lpstr>Rules of Construction</vt:lpstr>
      <vt:lpstr>Risk Management - Redesign</vt:lpstr>
      <vt:lpstr>Limitation of Liability Clause</vt:lpstr>
      <vt:lpstr>Typical Indemnification Clause</vt:lpstr>
      <vt:lpstr>Typical Indemnification Clause</vt:lpstr>
      <vt:lpstr>Duty to Defend</vt:lpstr>
      <vt:lpstr>Risk Management – Duty to Defend</vt:lpstr>
      <vt:lpstr>Risk Management Indemnification – third party claims only</vt:lpstr>
      <vt:lpstr>“Available Proceeds” ≠ “Insurance Required”</vt:lpstr>
      <vt:lpstr>Risk Management Indemnification – Owner Claims</vt:lpstr>
      <vt:lpstr>Sub-Consultant Indemnification</vt:lpstr>
      <vt:lpstr>Warranty </vt:lpstr>
      <vt:lpstr>Risk Management - Warranty</vt:lpstr>
      <vt:lpstr>Risk Management - Warranty</vt:lpstr>
      <vt:lpstr>Professional Malpractice</vt:lpstr>
      <vt:lpstr>Risk Management - Warranty, Guarantee, Standard of Care &amp; Indemnity</vt:lpstr>
    </vt:vector>
  </TitlesOfParts>
  <Company>Straub, Seaman &amp; Allen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DEFENDING CLAIMS ARISING FROM RFIs AND UNAPPROVED CHANGE ORDERS</dc:title>
  <dc:creator>Drew Seaman</dc:creator>
  <cp:lastModifiedBy>Thomas Waggoner</cp:lastModifiedBy>
  <cp:revision>137</cp:revision>
  <cp:lastPrinted>2022-03-28T19:42:15Z</cp:lastPrinted>
  <dcterms:created xsi:type="dcterms:W3CDTF">2001-04-21T17:43:30Z</dcterms:created>
  <dcterms:modified xsi:type="dcterms:W3CDTF">2022-03-29T13:11:19Z</dcterms:modified>
</cp:coreProperties>
</file>