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0" r:id="rId6"/>
    <p:sldId id="264" r:id="rId7"/>
    <p:sldId id="268" r:id="rId8"/>
    <p:sldId id="272" r:id="rId9"/>
    <p:sldId id="278" r:id="rId10"/>
    <p:sldId id="271" r:id="rId11"/>
    <p:sldId id="266" r:id="rId12"/>
    <p:sldId id="276" r:id="rId13"/>
    <p:sldId id="267" r:id="rId14"/>
    <p:sldId id="273" r:id="rId15"/>
    <p:sldId id="275" r:id="rId16"/>
    <p:sldId id="281" r:id="rId17"/>
    <p:sldId id="279" r:id="rId18"/>
    <p:sldId id="265" r:id="rId19"/>
    <p:sldId id="274" r:id="rId20"/>
    <p:sldId id="269" r:id="rId21"/>
    <p:sldId id="277" r:id="rId22"/>
    <p:sldId id="282" r:id="rId23"/>
    <p:sldId id="280" r:id="rId24"/>
    <p:sldId id="270"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714"/>
  </p:normalViewPr>
  <p:slideViewPr>
    <p:cSldViewPr snapToGrid="0" snapToObjects="1">
      <p:cViewPr varScale="1">
        <p:scale>
          <a:sx n="157" d="100"/>
          <a:sy n="157" d="100"/>
        </p:scale>
        <p:origin x="3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2C51476-5E92-AC4F-B8A2-48B2299D3111}"/>
              </a:ext>
            </a:extLst>
          </p:cNvPr>
          <p:cNvPicPr>
            <a:picLocks noChangeAspect="1"/>
          </p:cNvPicPr>
          <p:nvPr userDrawn="1"/>
        </p:nvPicPr>
        <p:blipFill>
          <a:blip r:embed="rId2"/>
          <a:stretch>
            <a:fillRect/>
          </a:stretch>
        </p:blipFill>
        <p:spPr>
          <a:xfrm>
            <a:off x="3137458" y="1259921"/>
            <a:ext cx="2641600" cy="749300"/>
          </a:xfrm>
          <a:prstGeom prst="rect">
            <a:avLst/>
          </a:prstGeom>
        </p:spPr>
      </p:pic>
      <p:sp>
        <p:nvSpPr>
          <p:cNvPr id="7" name="Rectangle 6">
            <a:extLst>
              <a:ext uri="{FF2B5EF4-FFF2-40B4-BE49-F238E27FC236}">
                <a16:creationId xmlns:a16="http://schemas.microsoft.com/office/drawing/2014/main" id="{64CC7672-2306-8C42-AD4A-A491DB92EEA6}"/>
              </a:ext>
            </a:extLst>
          </p:cNvPr>
          <p:cNvSpPr/>
          <p:nvPr userDrawn="1"/>
        </p:nvSpPr>
        <p:spPr>
          <a:xfrm>
            <a:off x="0" y="0"/>
            <a:ext cx="12192000" cy="24713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nip Diagonal Corner Rectangle 4">
            <a:extLst>
              <a:ext uri="{FF2B5EF4-FFF2-40B4-BE49-F238E27FC236}">
                <a16:creationId xmlns:a16="http://schemas.microsoft.com/office/drawing/2014/main" id="{C6CAB365-5728-8F49-88C9-575E6C62A301}"/>
              </a:ext>
            </a:extLst>
          </p:cNvPr>
          <p:cNvSpPr/>
          <p:nvPr userDrawn="1"/>
        </p:nvSpPr>
        <p:spPr>
          <a:xfrm>
            <a:off x="-8239" y="3470988"/>
            <a:ext cx="12200239" cy="3399368"/>
          </a:xfrm>
          <a:custGeom>
            <a:avLst/>
            <a:gdLst>
              <a:gd name="connsiteX0" fmla="*/ 0 w 9251092"/>
              <a:gd name="connsiteY0" fmla="*/ 0 h 3229232"/>
              <a:gd name="connsiteX1" fmla="*/ 8712876 w 9251092"/>
              <a:gd name="connsiteY1" fmla="*/ 0 h 3229232"/>
              <a:gd name="connsiteX2" fmla="*/ 9251092 w 9251092"/>
              <a:gd name="connsiteY2" fmla="*/ 538216 h 3229232"/>
              <a:gd name="connsiteX3" fmla="*/ 9251092 w 9251092"/>
              <a:gd name="connsiteY3" fmla="*/ 3229232 h 3229232"/>
              <a:gd name="connsiteX4" fmla="*/ 9251092 w 9251092"/>
              <a:gd name="connsiteY4" fmla="*/ 3229232 h 3229232"/>
              <a:gd name="connsiteX5" fmla="*/ 538216 w 9251092"/>
              <a:gd name="connsiteY5" fmla="*/ 3229232 h 3229232"/>
              <a:gd name="connsiteX6" fmla="*/ 0 w 9251092"/>
              <a:gd name="connsiteY6" fmla="*/ 2691016 h 3229232"/>
              <a:gd name="connsiteX7" fmla="*/ 0 w 9251092"/>
              <a:gd name="connsiteY7" fmla="*/ 0 h 3229232"/>
              <a:gd name="connsiteX0" fmla="*/ 1208205 w 10459297"/>
              <a:gd name="connsiteY0" fmla="*/ 0 h 3855308"/>
              <a:gd name="connsiteX1" fmla="*/ 9921081 w 10459297"/>
              <a:gd name="connsiteY1" fmla="*/ 0 h 3855308"/>
              <a:gd name="connsiteX2" fmla="*/ 10459297 w 10459297"/>
              <a:gd name="connsiteY2" fmla="*/ 538216 h 3855308"/>
              <a:gd name="connsiteX3" fmla="*/ 10459297 w 10459297"/>
              <a:gd name="connsiteY3" fmla="*/ 3229232 h 3855308"/>
              <a:gd name="connsiteX4" fmla="*/ 10459297 w 10459297"/>
              <a:gd name="connsiteY4" fmla="*/ 3229232 h 3855308"/>
              <a:gd name="connsiteX5" fmla="*/ 0 w 10459297"/>
              <a:gd name="connsiteY5" fmla="*/ 3855308 h 3855308"/>
              <a:gd name="connsiteX6" fmla="*/ 1208205 w 10459297"/>
              <a:gd name="connsiteY6" fmla="*/ 2691016 h 3855308"/>
              <a:gd name="connsiteX7" fmla="*/ 1208205 w 10459297"/>
              <a:gd name="connsiteY7" fmla="*/ 0 h 3855308"/>
              <a:gd name="connsiteX0" fmla="*/ 1227438 w 10478530"/>
              <a:gd name="connsiteY0" fmla="*/ 0 h 3855308"/>
              <a:gd name="connsiteX1" fmla="*/ 9940314 w 10478530"/>
              <a:gd name="connsiteY1" fmla="*/ 0 h 3855308"/>
              <a:gd name="connsiteX2" fmla="*/ 10478530 w 10478530"/>
              <a:gd name="connsiteY2" fmla="*/ 538216 h 3855308"/>
              <a:gd name="connsiteX3" fmla="*/ 10478530 w 10478530"/>
              <a:gd name="connsiteY3" fmla="*/ 3229232 h 3855308"/>
              <a:gd name="connsiteX4" fmla="*/ 10478530 w 10478530"/>
              <a:gd name="connsiteY4" fmla="*/ 3229232 h 3855308"/>
              <a:gd name="connsiteX5" fmla="*/ 19233 w 10478530"/>
              <a:gd name="connsiteY5" fmla="*/ 3855308 h 3855308"/>
              <a:gd name="connsiteX6" fmla="*/ 0 w 10478530"/>
              <a:gd name="connsiteY6" fmla="*/ 2056703 h 3855308"/>
              <a:gd name="connsiteX7" fmla="*/ 1227438 w 10478530"/>
              <a:gd name="connsiteY7" fmla="*/ 0 h 3855308"/>
              <a:gd name="connsiteX0" fmla="*/ 1227438 w 12224951"/>
              <a:gd name="connsiteY0" fmla="*/ 0 h 3871783"/>
              <a:gd name="connsiteX1" fmla="*/ 9940314 w 12224951"/>
              <a:gd name="connsiteY1" fmla="*/ 0 h 3871783"/>
              <a:gd name="connsiteX2" fmla="*/ 10478530 w 12224951"/>
              <a:gd name="connsiteY2" fmla="*/ 538216 h 3871783"/>
              <a:gd name="connsiteX3" fmla="*/ 10478530 w 12224951"/>
              <a:gd name="connsiteY3" fmla="*/ 3229232 h 3871783"/>
              <a:gd name="connsiteX4" fmla="*/ 12224951 w 12224951"/>
              <a:gd name="connsiteY4" fmla="*/ 3871783 h 3871783"/>
              <a:gd name="connsiteX5" fmla="*/ 19233 w 12224951"/>
              <a:gd name="connsiteY5" fmla="*/ 3855308 h 3871783"/>
              <a:gd name="connsiteX6" fmla="*/ 0 w 12224951"/>
              <a:gd name="connsiteY6" fmla="*/ 2056703 h 3871783"/>
              <a:gd name="connsiteX7" fmla="*/ 1227438 w 12224951"/>
              <a:gd name="connsiteY7" fmla="*/ 0 h 3871783"/>
              <a:gd name="connsiteX0" fmla="*/ 1227438 w 12224951"/>
              <a:gd name="connsiteY0" fmla="*/ 0 h 3871783"/>
              <a:gd name="connsiteX1" fmla="*/ 9940314 w 12224951"/>
              <a:gd name="connsiteY1" fmla="*/ 0 h 3871783"/>
              <a:gd name="connsiteX2" fmla="*/ 10478530 w 12224951"/>
              <a:gd name="connsiteY2" fmla="*/ 538216 h 3871783"/>
              <a:gd name="connsiteX3" fmla="*/ 12216714 w 12224951"/>
              <a:gd name="connsiteY3" fmla="*/ 2685535 h 3871783"/>
              <a:gd name="connsiteX4" fmla="*/ 12224951 w 12224951"/>
              <a:gd name="connsiteY4" fmla="*/ 3871783 h 3871783"/>
              <a:gd name="connsiteX5" fmla="*/ 19233 w 12224951"/>
              <a:gd name="connsiteY5" fmla="*/ 3855308 h 3871783"/>
              <a:gd name="connsiteX6" fmla="*/ 0 w 12224951"/>
              <a:gd name="connsiteY6" fmla="*/ 2056703 h 3871783"/>
              <a:gd name="connsiteX7" fmla="*/ 1227438 w 12224951"/>
              <a:gd name="connsiteY7" fmla="*/ 0 h 3871783"/>
              <a:gd name="connsiteX0" fmla="*/ 1227438 w 12224951"/>
              <a:gd name="connsiteY0" fmla="*/ 0 h 3871783"/>
              <a:gd name="connsiteX1" fmla="*/ 9940314 w 12224951"/>
              <a:gd name="connsiteY1" fmla="*/ 0 h 3871783"/>
              <a:gd name="connsiteX2" fmla="*/ 12216714 w 12224951"/>
              <a:gd name="connsiteY2" fmla="*/ 735924 h 3871783"/>
              <a:gd name="connsiteX3" fmla="*/ 12216714 w 12224951"/>
              <a:gd name="connsiteY3" fmla="*/ 2685535 h 3871783"/>
              <a:gd name="connsiteX4" fmla="*/ 12224951 w 12224951"/>
              <a:gd name="connsiteY4" fmla="*/ 3871783 h 3871783"/>
              <a:gd name="connsiteX5" fmla="*/ 19233 w 12224951"/>
              <a:gd name="connsiteY5" fmla="*/ 3855308 h 3871783"/>
              <a:gd name="connsiteX6" fmla="*/ 0 w 12224951"/>
              <a:gd name="connsiteY6" fmla="*/ 2056703 h 3871783"/>
              <a:gd name="connsiteX7" fmla="*/ 1227438 w 12224951"/>
              <a:gd name="connsiteY7" fmla="*/ 0 h 3871783"/>
              <a:gd name="connsiteX0" fmla="*/ 1227438 w 12224951"/>
              <a:gd name="connsiteY0" fmla="*/ 0 h 3871783"/>
              <a:gd name="connsiteX1" fmla="*/ 12222196 w 12224951"/>
              <a:gd name="connsiteY1" fmla="*/ 123568 h 3871783"/>
              <a:gd name="connsiteX2" fmla="*/ 12216714 w 12224951"/>
              <a:gd name="connsiteY2" fmla="*/ 735924 h 3871783"/>
              <a:gd name="connsiteX3" fmla="*/ 12216714 w 12224951"/>
              <a:gd name="connsiteY3" fmla="*/ 2685535 h 3871783"/>
              <a:gd name="connsiteX4" fmla="*/ 12224951 w 12224951"/>
              <a:gd name="connsiteY4" fmla="*/ 3871783 h 3871783"/>
              <a:gd name="connsiteX5" fmla="*/ 19233 w 12224951"/>
              <a:gd name="connsiteY5" fmla="*/ 3855308 h 3871783"/>
              <a:gd name="connsiteX6" fmla="*/ 0 w 12224951"/>
              <a:gd name="connsiteY6" fmla="*/ 2056703 h 3871783"/>
              <a:gd name="connsiteX7" fmla="*/ 1227438 w 12224951"/>
              <a:gd name="connsiteY7" fmla="*/ 0 h 3871783"/>
              <a:gd name="connsiteX0" fmla="*/ 2809103 w 12224951"/>
              <a:gd name="connsiteY0" fmla="*/ 1499287 h 3748215"/>
              <a:gd name="connsiteX1" fmla="*/ 12222196 w 12224951"/>
              <a:gd name="connsiteY1" fmla="*/ 0 h 3748215"/>
              <a:gd name="connsiteX2" fmla="*/ 12216714 w 12224951"/>
              <a:gd name="connsiteY2" fmla="*/ 612356 h 3748215"/>
              <a:gd name="connsiteX3" fmla="*/ 12216714 w 12224951"/>
              <a:gd name="connsiteY3" fmla="*/ 2561967 h 3748215"/>
              <a:gd name="connsiteX4" fmla="*/ 12224951 w 12224951"/>
              <a:gd name="connsiteY4" fmla="*/ 3748215 h 3748215"/>
              <a:gd name="connsiteX5" fmla="*/ 19233 w 12224951"/>
              <a:gd name="connsiteY5" fmla="*/ 3731740 h 3748215"/>
              <a:gd name="connsiteX6" fmla="*/ 0 w 12224951"/>
              <a:gd name="connsiteY6" fmla="*/ 1933135 h 3748215"/>
              <a:gd name="connsiteX7" fmla="*/ 2809103 w 12224951"/>
              <a:gd name="connsiteY7" fmla="*/ 1499287 h 374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4951" h="3748215">
                <a:moveTo>
                  <a:pt x="2809103" y="1499287"/>
                </a:moveTo>
                <a:lnTo>
                  <a:pt x="12222196" y="0"/>
                </a:lnTo>
                <a:cubicBezTo>
                  <a:pt x="12220369" y="204119"/>
                  <a:pt x="12218541" y="408237"/>
                  <a:pt x="12216714" y="612356"/>
                </a:cubicBezTo>
                <a:lnTo>
                  <a:pt x="12216714" y="2561967"/>
                </a:lnTo>
                <a:cubicBezTo>
                  <a:pt x="12219460" y="2957383"/>
                  <a:pt x="12222205" y="3352799"/>
                  <a:pt x="12224951" y="3748215"/>
                </a:cubicBezTo>
                <a:lnTo>
                  <a:pt x="19233" y="3731740"/>
                </a:lnTo>
                <a:lnTo>
                  <a:pt x="0" y="1933135"/>
                </a:lnTo>
                <a:lnTo>
                  <a:pt x="2809103" y="1499287"/>
                </a:lnTo>
                <a:close/>
              </a:path>
            </a:pathLst>
          </a:cu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DCF58840-F91A-EE4E-BE6E-7FB4031DE537}"/>
              </a:ext>
            </a:extLst>
          </p:cNvPr>
          <p:cNvPicPr>
            <a:picLocks noChangeAspect="1"/>
          </p:cNvPicPr>
          <p:nvPr userDrawn="1"/>
        </p:nvPicPr>
        <p:blipFill>
          <a:blip r:embed="rId3"/>
          <a:stretch>
            <a:fillRect/>
          </a:stretch>
        </p:blipFill>
        <p:spPr>
          <a:xfrm>
            <a:off x="579119" y="650834"/>
            <a:ext cx="2249817" cy="1025566"/>
          </a:xfrm>
          <a:prstGeom prst="rect">
            <a:avLst/>
          </a:prstGeom>
        </p:spPr>
      </p:pic>
      <p:cxnSp>
        <p:nvCxnSpPr>
          <p:cNvPr id="6" name="Straight Connector 5">
            <a:extLst>
              <a:ext uri="{FF2B5EF4-FFF2-40B4-BE49-F238E27FC236}">
                <a16:creationId xmlns:a16="http://schemas.microsoft.com/office/drawing/2014/main" id="{752D6A47-8822-0A4E-9B29-99A84A5F00BE}"/>
              </a:ext>
            </a:extLst>
          </p:cNvPr>
          <p:cNvCxnSpPr/>
          <p:nvPr userDrawn="1"/>
        </p:nvCxnSpPr>
        <p:spPr>
          <a:xfrm>
            <a:off x="3078480" y="1290320"/>
            <a:ext cx="0" cy="38608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703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A4C8B97-3237-964A-B5B0-B0A7FD25F9E3}"/>
              </a:ext>
            </a:extLst>
          </p:cNvPr>
          <p:cNvPicPr>
            <a:picLocks noChangeAspect="1"/>
          </p:cNvPicPr>
          <p:nvPr userDrawn="1"/>
        </p:nvPicPr>
        <p:blipFill>
          <a:blip r:embed="rId2"/>
          <a:stretch>
            <a:fillRect/>
          </a:stretch>
        </p:blipFill>
        <p:spPr>
          <a:xfrm>
            <a:off x="1551242" y="6449923"/>
            <a:ext cx="1572462" cy="446035"/>
          </a:xfrm>
          <a:prstGeom prst="rect">
            <a:avLst/>
          </a:prstGeom>
        </p:spPr>
      </p:pic>
      <p:sp>
        <p:nvSpPr>
          <p:cNvPr id="5" name="Rectangle 4">
            <a:extLst>
              <a:ext uri="{FF2B5EF4-FFF2-40B4-BE49-F238E27FC236}">
                <a16:creationId xmlns:a16="http://schemas.microsoft.com/office/drawing/2014/main" id="{F2AC9D5F-1C6D-F743-A60F-46163ACF3F00}"/>
              </a:ext>
            </a:extLst>
          </p:cNvPr>
          <p:cNvSpPr/>
          <p:nvPr userDrawn="1"/>
        </p:nvSpPr>
        <p:spPr>
          <a:xfrm>
            <a:off x="0" y="0"/>
            <a:ext cx="12192000" cy="261257"/>
          </a:xfrm>
          <a:prstGeom prst="rect">
            <a:avLst/>
          </a:prstGeom>
          <a:solidFill>
            <a:srgbClr val="55565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id="{06BFCE90-9663-9043-BB25-AF93FD577911}"/>
              </a:ext>
            </a:extLst>
          </p:cNvPr>
          <p:cNvPicPr>
            <a:picLocks noChangeAspect="1"/>
          </p:cNvPicPr>
          <p:nvPr userDrawn="1"/>
        </p:nvPicPr>
        <p:blipFill>
          <a:blip r:embed="rId3"/>
          <a:stretch>
            <a:fillRect/>
          </a:stretch>
        </p:blipFill>
        <p:spPr>
          <a:xfrm>
            <a:off x="292298" y="6195118"/>
            <a:ext cx="1090821" cy="497244"/>
          </a:xfrm>
          <a:prstGeom prst="rect">
            <a:avLst/>
          </a:prstGeom>
        </p:spPr>
      </p:pic>
      <p:cxnSp>
        <p:nvCxnSpPr>
          <p:cNvPr id="6" name="Straight Connector 5">
            <a:extLst>
              <a:ext uri="{FF2B5EF4-FFF2-40B4-BE49-F238E27FC236}">
                <a16:creationId xmlns:a16="http://schemas.microsoft.com/office/drawing/2014/main" id="{A1993A9A-0FB7-634D-97FF-C9885D23123A}"/>
              </a:ext>
            </a:extLst>
          </p:cNvPr>
          <p:cNvCxnSpPr>
            <a:cxnSpLocks/>
          </p:cNvCxnSpPr>
          <p:nvPr userDrawn="1"/>
        </p:nvCxnSpPr>
        <p:spPr>
          <a:xfrm flipH="1">
            <a:off x="1528939" y="6467299"/>
            <a:ext cx="2" cy="24862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81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29A27E1-69C5-E241-A10A-382DF9AED4F6}"/>
              </a:ext>
            </a:extLst>
          </p:cNvPr>
          <p:cNvPicPr>
            <a:picLocks noChangeAspect="1"/>
          </p:cNvPicPr>
          <p:nvPr userDrawn="1"/>
        </p:nvPicPr>
        <p:blipFill>
          <a:blip r:embed="rId2"/>
          <a:stretch>
            <a:fillRect/>
          </a:stretch>
        </p:blipFill>
        <p:spPr>
          <a:xfrm>
            <a:off x="9674992" y="6449923"/>
            <a:ext cx="1572462" cy="446035"/>
          </a:xfrm>
          <a:prstGeom prst="rect">
            <a:avLst/>
          </a:prstGeom>
        </p:spPr>
      </p:pic>
      <p:sp>
        <p:nvSpPr>
          <p:cNvPr id="10" name="Freeform 9">
            <a:extLst>
              <a:ext uri="{FF2B5EF4-FFF2-40B4-BE49-F238E27FC236}">
                <a16:creationId xmlns:a16="http://schemas.microsoft.com/office/drawing/2014/main" id="{7BD14D38-3D7B-F443-945D-7CA31FBA8C4A}"/>
              </a:ext>
            </a:extLst>
          </p:cNvPr>
          <p:cNvSpPr/>
          <p:nvPr userDrawn="1"/>
        </p:nvSpPr>
        <p:spPr>
          <a:xfrm flipH="1" flipV="1">
            <a:off x="-9331" y="-137907"/>
            <a:ext cx="12201331" cy="522515"/>
          </a:xfrm>
          <a:custGeom>
            <a:avLst/>
            <a:gdLst>
              <a:gd name="connsiteX0" fmla="*/ 0 w 12195111"/>
              <a:gd name="connsiteY0" fmla="*/ 438539 h 522515"/>
              <a:gd name="connsiteX1" fmla="*/ 12195111 w 12195111"/>
              <a:gd name="connsiteY1" fmla="*/ 438539 h 522515"/>
              <a:gd name="connsiteX2" fmla="*/ 12195111 w 12195111"/>
              <a:gd name="connsiteY2" fmla="*/ 522515 h 522515"/>
              <a:gd name="connsiteX3" fmla="*/ 12195111 w 12195111"/>
              <a:gd name="connsiteY3" fmla="*/ 0 h 522515"/>
              <a:gd name="connsiteX4" fmla="*/ 0 w 12195111"/>
              <a:gd name="connsiteY4" fmla="*/ 298580 h 522515"/>
              <a:gd name="connsiteX5" fmla="*/ 0 w 12195111"/>
              <a:gd name="connsiteY5" fmla="*/ 438539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11" h="522515">
                <a:moveTo>
                  <a:pt x="0" y="438539"/>
                </a:moveTo>
                <a:lnTo>
                  <a:pt x="12195111" y="438539"/>
                </a:lnTo>
                <a:lnTo>
                  <a:pt x="12195111" y="522515"/>
                </a:lnTo>
                <a:lnTo>
                  <a:pt x="12195111" y="0"/>
                </a:lnTo>
                <a:lnTo>
                  <a:pt x="0" y="298580"/>
                </a:lnTo>
                <a:lnTo>
                  <a:pt x="0" y="438539"/>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DABE6EAE-841F-CF4D-BF0F-CDD207025420}"/>
              </a:ext>
            </a:extLst>
          </p:cNvPr>
          <p:cNvPicPr>
            <a:picLocks noChangeAspect="1"/>
          </p:cNvPicPr>
          <p:nvPr userDrawn="1"/>
        </p:nvPicPr>
        <p:blipFill>
          <a:blip r:embed="rId3"/>
          <a:stretch>
            <a:fillRect/>
          </a:stretch>
        </p:blipFill>
        <p:spPr>
          <a:xfrm>
            <a:off x="292298" y="6195118"/>
            <a:ext cx="1090821" cy="497244"/>
          </a:xfrm>
          <a:prstGeom prst="rect">
            <a:avLst/>
          </a:prstGeom>
        </p:spPr>
      </p:pic>
    </p:spTree>
    <p:extLst>
      <p:ext uri="{BB962C8B-B14F-4D97-AF65-F5344CB8AC3E}">
        <p14:creationId xmlns:p14="http://schemas.microsoft.com/office/powerpoint/2010/main" val="159573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BFE0BDB-7D7B-4045-AD25-0BC241BB6E86}"/>
              </a:ext>
            </a:extLst>
          </p:cNvPr>
          <p:cNvPicPr>
            <a:picLocks noChangeAspect="1"/>
          </p:cNvPicPr>
          <p:nvPr userDrawn="1"/>
        </p:nvPicPr>
        <p:blipFill>
          <a:blip r:embed="rId2"/>
          <a:stretch>
            <a:fillRect/>
          </a:stretch>
        </p:blipFill>
        <p:spPr>
          <a:xfrm>
            <a:off x="3137458" y="1258220"/>
            <a:ext cx="2641599" cy="749300"/>
          </a:xfrm>
          <a:prstGeom prst="rect">
            <a:avLst/>
          </a:prstGeom>
        </p:spPr>
      </p:pic>
      <p:sp>
        <p:nvSpPr>
          <p:cNvPr id="9" name="Freeform 8">
            <a:extLst>
              <a:ext uri="{FF2B5EF4-FFF2-40B4-BE49-F238E27FC236}">
                <a16:creationId xmlns:a16="http://schemas.microsoft.com/office/drawing/2014/main" id="{2C776ECA-6E39-7044-9436-D6F403A486A1}"/>
              </a:ext>
            </a:extLst>
          </p:cNvPr>
          <p:cNvSpPr/>
          <p:nvPr userDrawn="1"/>
        </p:nvSpPr>
        <p:spPr>
          <a:xfrm>
            <a:off x="-9331" y="6419461"/>
            <a:ext cx="12201331" cy="522515"/>
          </a:xfrm>
          <a:custGeom>
            <a:avLst/>
            <a:gdLst>
              <a:gd name="connsiteX0" fmla="*/ 0 w 12195111"/>
              <a:gd name="connsiteY0" fmla="*/ 438539 h 522515"/>
              <a:gd name="connsiteX1" fmla="*/ 12195111 w 12195111"/>
              <a:gd name="connsiteY1" fmla="*/ 438539 h 522515"/>
              <a:gd name="connsiteX2" fmla="*/ 12195111 w 12195111"/>
              <a:gd name="connsiteY2" fmla="*/ 522515 h 522515"/>
              <a:gd name="connsiteX3" fmla="*/ 12195111 w 12195111"/>
              <a:gd name="connsiteY3" fmla="*/ 0 h 522515"/>
              <a:gd name="connsiteX4" fmla="*/ 0 w 12195111"/>
              <a:gd name="connsiteY4" fmla="*/ 298580 h 522515"/>
              <a:gd name="connsiteX5" fmla="*/ 0 w 12195111"/>
              <a:gd name="connsiteY5" fmla="*/ 438539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11" h="522515">
                <a:moveTo>
                  <a:pt x="0" y="438539"/>
                </a:moveTo>
                <a:lnTo>
                  <a:pt x="12195111" y="438539"/>
                </a:lnTo>
                <a:lnTo>
                  <a:pt x="12195111" y="522515"/>
                </a:lnTo>
                <a:lnTo>
                  <a:pt x="12195111" y="0"/>
                </a:lnTo>
                <a:lnTo>
                  <a:pt x="0" y="298580"/>
                </a:lnTo>
                <a:lnTo>
                  <a:pt x="0" y="438539"/>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BDE178-DA7E-4B46-B37C-DCC432BE9E36}"/>
              </a:ext>
            </a:extLst>
          </p:cNvPr>
          <p:cNvSpPr/>
          <p:nvPr userDrawn="1"/>
        </p:nvSpPr>
        <p:spPr>
          <a:xfrm>
            <a:off x="0" y="0"/>
            <a:ext cx="12192000" cy="24713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6C1B3EBD-C00F-6748-9A6F-5A5AFC1B95C6}"/>
              </a:ext>
            </a:extLst>
          </p:cNvPr>
          <p:cNvPicPr>
            <a:picLocks noChangeAspect="1"/>
          </p:cNvPicPr>
          <p:nvPr userDrawn="1"/>
        </p:nvPicPr>
        <p:blipFill>
          <a:blip r:embed="rId3"/>
          <a:stretch>
            <a:fillRect/>
          </a:stretch>
        </p:blipFill>
        <p:spPr>
          <a:xfrm>
            <a:off x="579119" y="650834"/>
            <a:ext cx="2249817" cy="1025566"/>
          </a:xfrm>
          <a:prstGeom prst="rect">
            <a:avLst/>
          </a:prstGeom>
        </p:spPr>
      </p:pic>
      <p:cxnSp>
        <p:nvCxnSpPr>
          <p:cNvPr id="6" name="Straight Connector 5">
            <a:extLst>
              <a:ext uri="{FF2B5EF4-FFF2-40B4-BE49-F238E27FC236}">
                <a16:creationId xmlns:a16="http://schemas.microsoft.com/office/drawing/2014/main" id="{1510A8B3-1B8F-1140-8AE0-69756C704E25}"/>
              </a:ext>
            </a:extLst>
          </p:cNvPr>
          <p:cNvCxnSpPr/>
          <p:nvPr userDrawn="1"/>
        </p:nvCxnSpPr>
        <p:spPr>
          <a:xfrm>
            <a:off x="3078480" y="1290320"/>
            <a:ext cx="0" cy="38608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34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9AD9E25-6D30-0142-802E-996A552FA345}"/>
              </a:ext>
            </a:extLst>
          </p:cNvPr>
          <p:cNvPicPr>
            <a:picLocks noChangeAspect="1"/>
          </p:cNvPicPr>
          <p:nvPr userDrawn="1"/>
        </p:nvPicPr>
        <p:blipFill>
          <a:blip r:embed="rId2"/>
          <a:stretch>
            <a:fillRect/>
          </a:stretch>
        </p:blipFill>
        <p:spPr>
          <a:xfrm>
            <a:off x="10455342" y="6420843"/>
            <a:ext cx="1572462" cy="446035"/>
          </a:xfrm>
          <a:prstGeom prst="rect">
            <a:avLst/>
          </a:prstGeom>
        </p:spPr>
      </p:pic>
      <p:pic>
        <p:nvPicPr>
          <p:cNvPr id="2" name="Picture 1" descr="A close up of a sign&#10;&#10;Description automatically generated">
            <a:extLst>
              <a:ext uri="{FF2B5EF4-FFF2-40B4-BE49-F238E27FC236}">
                <a16:creationId xmlns:a16="http://schemas.microsoft.com/office/drawing/2014/main" id="{E1CC40C3-97A6-A244-A69A-D9B17FF72F20}"/>
              </a:ext>
            </a:extLst>
          </p:cNvPr>
          <p:cNvPicPr>
            <a:picLocks noChangeAspect="1"/>
          </p:cNvPicPr>
          <p:nvPr userDrawn="1"/>
        </p:nvPicPr>
        <p:blipFill>
          <a:blip r:embed="rId3"/>
          <a:stretch>
            <a:fillRect/>
          </a:stretch>
        </p:blipFill>
        <p:spPr>
          <a:xfrm>
            <a:off x="10664206" y="5923599"/>
            <a:ext cx="1090821" cy="497244"/>
          </a:xfrm>
          <a:prstGeom prst="rect">
            <a:avLst/>
          </a:prstGeom>
        </p:spPr>
      </p:pic>
    </p:spTree>
    <p:extLst>
      <p:ext uri="{BB962C8B-B14F-4D97-AF65-F5344CB8AC3E}">
        <p14:creationId xmlns:p14="http://schemas.microsoft.com/office/powerpoint/2010/main" val="3199395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17745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n5d.com/stop-arguing-for-your-limitations-14-common-excuse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iem.com/2016/09/em-match-advice-emergency-medicine-righ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hedigitalbusinessanalyst.co.uk/clarification-vs-scope-change-5f4e3b8d862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enyaemploymentlaw.com/2016/02/13/the-compliant-employment-contract-2/"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ntrac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2012books.lardbucket.org/books/job-searching-in-six-steps/s12-01-what-to-do-before-during-and-a.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rdebellis@gaig.com" TargetMode="External"/><Relationship Id="rId1" Type="http://schemas.openxmlformats.org/officeDocument/2006/relationships/slideLayout" Target="../slideLayouts/slideLayout4.xml"/><Relationship Id="rId4" Type="http://schemas.openxmlformats.org/officeDocument/2006/relationships/hyperlink" Target="http://principalspov.blogspot.com/2014/12/the-three-question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nshinereflections.wordpress.com/2011/07/25/dont-give-god-your-leftover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D593B6-A191-A740-B965-7FDDBDB7769A}"/>
              </a:ext>
            </a:extLst>
          </p:cNvPr>
          <p:cNvSpPr txBox="1"/>
          <p:nvPr/>
        </p:nvSpPr>
        <p:spPr>
          <a:xfrm>
            <a:off x="7308573" y="5167508"/>
            <a:ext cx="4072971"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Roseanne DeBellis</a:t>
            </a:r>
          </a:p>
          <a:p>
            <a:r>
              <a:rPr lang="en-US" sz="2000" dirty="0">
                <a:solidFill>
                  <a:schemeClr val="bg1"/>
                </a:solidFill>
                <a:latin typeface="Arial" panose="020B0604020202020204" pitchFamily="34" charset="0"/>
                <a:cs typeface="Arial" panose="020B0604020202020204" pitchFamily="34" charset="0"/>
              </a:rPr>
              <a:t>Divisional Assistant Vice President</a:t>
            </a:r>
          </a:p>
          <a:p>
            <a:r>
              <a:rPr lang="en-US" sz="2000" dirty="0">
                <a:solidFill>
                  <a:schemeClr val="bg1"/>
                </a:solidFill>
                <a:latin typeface="Arial" panose="020B0604020202020204" pitchFamily="34" charset="0"/>
                <a:cs typeface="Arial" panose="020B0604020202020204" pitchFamily="34" charset="0"/>
              </a:rPr>
              <a:t>Great American Insurance Group</a:t>
            </a:r>
          </a:p>
        </p:txBody>
      </p:sp>
      <p:sp>
        <p:nvSpPr>
          <p:cNvPr id="2" name="TextBox 1">
            <a:extLst>
              <a:ext uri="{FF2B5EF4-FFF2-40B4-BE49-F238E27FC236}">
                <a16:creationId xmlns:a16="http://schemas.microsoft.com/office/drawing/2014/main" id="{3D79B041-9494-465D-9ACB-6BA846CB8D9B}"/>
              </a:ext>
            </a:extLst>
          </p:cNvPr>
          <p:cNvSpPr txBox="1"/>
          <p:nvPr/>
        </p:nvSpPr>
        <p:spPr>
          <a:xfrm>
            <a:off x="1636643" y="2407920"/>
            <a:ext cx="9680714" cy="584775"/>
          </a:xfrm>
          <a:prstGeom prst="rect">
            <a:avLst/>
          </a:prstGeom>
          <a:noFill/>
        </p:spPr>
        <p:txBody>
          <a:bodyPr wrap="square" rtlCol="0">
            <a:spAutoFit/>
          </a:bodyPr>
          <a:lstStyle/>
          <a:p>
            <a:r>
              <a:rPr lang="en-US" sz="3200" b="1" dirty="0">
                <a:solidFill>
                  <a:schemeClr val="accent1">
                    <a:lumMod val="75000"/>
                  </a:schemeClr>
                </a:solidFill>
                <a:latin typeface="Arial" panose="020B0604020202020204" pitchFamily="34" charset="0"/>
                <a:cs typeface="Arial" panose="020B0604020202020204" pitchFamily="34" charset="0"/>
              </a:rPr>
              <a:t>“They Agreed (or did not Agree) to DO WHAT?”</a:t>
            </a:r>
          </a:p>
        </p:txBody>
      </p:sp>
      <p:sp>
        <p:nvSpPr>
          <p:cNvPr id="3" name="TextBox 2">
            <a:extLst>
              <a:ext uri="{FF2B5EF4-FFF2-40B4-BE49-F238E27FC236}">
                <a16:creationId xmlns:a16="http://schemas.microsoft.com/office/drawing/2014/main" id="{1D031802-638A-4F34-BA45-1F8ECC22F4C9}"/>
              </a:ext>
            </a:extLst>
          </p:cNvPr>
          <p:cNvSpPr txBox="1"/>
          <p:nvPr/>
        </p:nvSpPr>
        <p:spPr>
          <a:xfrm>
            <a:off x="702365" y="5167508"/>
            <a:ext cx="5678556"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Professional Underwriters, Inc. </a:t>
            </a:r>
          </a:p>
          <a:p>
            <a:r>
              <a:rPr lang="en-US" sz="2000" dirty="0">
                <a:solidFill>
                  <a:schemeClr val="bg1"/>
                </a:solidFill>
                <a:latin typeface="Arial" panose="020B0604020202020204" pitchFamily="34" charset="0"/>
                <a:cs typeface="Arial" panose="020B0604020202020204" pitchFamily="34" charset="0"/>
              </a:rPr>
              <a:t>Risk Management Seminar </a:t>
            </a:r>
          </a:p>
          <a:p>
            <a:r>
              <a:rPr lang="en-US" sz="2000" dirty="0">
                <a:solidFill>
                  <a:schemeClr val="bg1"/>
                </a:solidFill>
                <a:latin typeface="Arial" panose="020B0604020202020204" pitchFamily="34" charset="0"/>
                <a:cs typeface="Arial" panose="020B0604020202020204" pitchFamily="34" charset="0"/>
              </a:rPr>
              <a:t>March 2020</a:t>
            </a:r>
          </a:p>
        </p:txBody>
      </p:sp>
    </p:spTree>
    <p:extLst>
      <p:ext uri="{BB962C8B-B14F-4D97-AF65-F5344CB8AC3E}">
        <p14:creationId xmlns:p14="http://schemas.microsoft.com/office/powerpoint/2010/main" val="391821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BA871-AEBB-4E12-914D-A367D996ED53}"/>
              </a:ext>
            </a:extLst>
          </p:cNvPr>
          <p:cNvSpPr txBox="1"/>
          <p:nvPr/>
        </p:nvSpPr>
        <p:spPr>
          <a:xfrm>
            <a:off x="914400" y="563218"/>
            <a:ext cx="9289774" cy="954107"/>
          </a:xfrm>
          <a:prstGeom prst="rect">
            <a:avLst/>
          </a:prstGeom>
          <a:noFill/>
        </p:spPr>
        <p:txBody>
          <a:bodyPr wrap="square" rtlCol="0">
            <a:spAutoFit/>
          </a:bodyPr>
          <a:lstStyle/>
          <a:p>
            <a:pPr algn="ctr"/>
            <a:r>
              <a:rPr lang="en-US" sz="2800" b="1" i="1" dirty="0">
                <a:solidFill>
                  <a:schemeClr val="accent1">
                    <a:lumMod val="75000"/>
                  </a:schemeClr>
                </a:solidFill>
                <a:latin typeface="Arial" panose="020B0604020202020204" pitchFamily="34" charset="0"/>
                <a:cs typeface="Arial" panose="020B0604020202020204" pitchFamily="34" charset="0"/>
              </a:rPr>
              <a:t>Limitation of Liability</a:t>
            </a:r>
          </a:p>
          <a:p>
            <a:pPr algn="ctr"/>
            <a:r>
              <a:rPr lang="en-US" sz="2800" b="1" i="1" dirty="0">
                <a:solidFill>
                  <a:schemeClr val="accent1">
                    <a:lumMod val="75000"/>
                  </a:schemeClr>
                </a:solidFill>
                <a:latin typeface="Arial" panose="020B0604020202020204" pitchFamily="34" charset="0"/>
                <a:cs typeface="Arial" panose="020B0604020202020204" pitchFamily="34" charset="0"/>
              </a:rPr>
              <a:t>“There’s no limit to your liability”</a:t>
            </a:r>
          </a:p>
        </p:txBody>
      </p:sp>
      <p:sp>
        <p:nvSpPr>
          <p:cNvPr id="3" name="TextBox 2">
            <a:extLst>
              <a:ext uri="{FF2B5EF4-FFF2-40B4-BE49-F238E27FC236}">
                <a16:creationId xmlns:a16="http://schemas.microsoft.com/office/drawing/2014/main" id="{1BD28285-BD73-4E09-B6DE-7B7103DFFFEC}"/>
              </a:ext>
            </a:extLst>
          </p:cNvPr>
          <p:cNvSpPr txBox="1"/>
          <p:nvPr/>
        </p:nvSpPr>
        <p:spPr>
          <a:xfrm>
            <a:off x="1054608" y="1822704"/>
            <a:ext cx="9918192" cy="1446550"/>
          </a:xfrm>
          <a:prstGeom prst="rect">
            <a:avLst/>
          </a:prstGeom>
          <a:noFill/>
        </p:spPr>
        <p:txBody>
          <a:bodyPr wrap="square" rtlCol="0">
            <a:spAutoFit/>
          </a:bodyPr>
          <a:lstStyle/>
          <a:p>
            <a:pPr algn="just"/>
            <a:r>
              <a:rPr lang="en-US" sz="2200" i="1" dirty="0">
                <a:solidFill>
                  <a:schemeClr val="tx1">
                    <a:lumMod val="65000"/>
                    <a:lumOff val="35000"/>
                  </a:schemeClr>
                </a:solidFill>
                <a:latin typeface="Arial" panose="020B0604020202020204" pitchFamily="34" charset="0"/>
                <a:cs typeface="Arial" panose="020B0604020202020204" pitchFamily="34" charset="0"/>
              </a:rPr>
              <a:t>“The insurance requirements set forth herein </a:t>
            </a:r>
            <a:r>
              <a:rPr lang="en-US" sz="2200" i="1" dirty="0">
                <a:solidFill>
                  <a:srgbClr val="FF0000"/>
                </a:solidFill>
                <a:latin typeface="Arial" panose="020B0604020202020204" pitchFamily="34" charset="0"/>
                <a:cs typeface="Arial" panose="020B0604020202020204" pitchFamily="34" charset="0"/>
              </a:rPr>
              <a:t>shall in no way limit </a:t>
            </a:r>
            <a:r>
              <a:rPr lang="en-US" sz="2200" i="1" dirty="0">
                <a:solidFill>
                  <a:schemeClr val="tx1">
                    <a:lumMod val="65000"/>
                    <a:lumOff val="35000"/>
                  </a:schemeClr>
                </a:solidFill>
                <a:latin typeface="Arial" panose="020B0604020202020204" pitchFamily="34" charset="0"/>
                <a:cs typeface="Arial" panose="020B0604020202020204" pitchFamily="34" charset="0"/>
              </a:rPr>
              <a:t>the Architect’s liability arising out of work performed under the Agreement or related activities. The inclusions, coverage and limits set forth herein are minimum inclusions, coverages and limits.”</a:t>
            </a:r>
          </a:p>
        </p:txBody>
      </p:sp>
      <p:pic>
        <p:nvPicPr>
          <p:cNvPr id="5" name="Picture 4">
            <a:extLst>
              <a:ext uri="{FF2B5EF4-FFF2-40B4-BE49-F238E27FC236}">
                <a16:creationId xmlns:a16="http://schemas.microsoft.com/office/drawing/2014/main" id="{A2F00568-C1D7-4630-BD5E-650F047115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09467" y="4228162"/>
            <a:ext cx="2908554" cy="2353246"/>
          </a:xfrm>
          <a:prstGeom prst="rect">
            <a:avLst/>
          </a:prstGeom>
        </p:spPr>
      </p:pic>
    </p:spTree>
    <p:extLst>
      <p:ext uri="{BB962C8B-B14F-4D97-AF65-F5344CB8AC3E}">
        <p14:creationId xmlns:p14="http://schemas.microsoft.com/office/powerpoint/2010/main" val="110705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529BCF-2B4B-410E-A7C2-CB7234A986F3}"/>
              </a:ext>
            </a:extLst>
          </p:cNvPr>
          <p:cNvSpPr txBox="1"/>
          <p:nvPr/>
        </p:nvSpPr>
        <p:spPr>
          <a:xfrm>
            <a:off x="1298713" y="728870"/>
            <a:ext cx="8759687" cy="523220"/>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There’s no limit to your liability”</a:t>
            </a:r>
          </a:p>
        </p:txBody>
      </p:sp>
      <p:sp>
        <p:nvSpPr>
          <p:cNvPr id="3" name="TextBox 2">
            <a:extLst>
              <a:ext uri="{FF2B5EF4-FFF2-40B4-BE49-F238E27FC236}">
                <a16:creationId xmlns:a16="http://schemas.microsoft.com/office/drawing/2014/main" id="{7B593239-1065-44A8-8FF2-28093F34A734}"/>
              </a:ext>
            </a:extLst>
          </p:cNvPr>
          <p:cNvSpPr txBox="1"/>
          <p:nvPr/>
        </p:nvSpPr>
        <p:spPr>
          <a:xfrm>
            <a:off x="1846558" y="1536457"/>
            <a:ext cx="8699522"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Project: Assisted living project</a:t>
            </a:r>
          </a:p>
          <a:p>
            <a:pPr algn="just"/>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Discipline: Architect</a:t>
            </a:r>
          </a:p>
          <a:p>
            <a:pPr algn="just"/>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Details of Claim: Various design and construction defects which led to lawsuit against contractor and design professionals for various issues including water intrusion and roof issues.  The Architect only had a $500,000 professional liability policy. The contractor was out of business and the engineer had no insurance coverage. </a:t>
            </a:r>
          </a:p>
          <a:p>
            <a:pPr algn="just"/>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Damages: $5 million</a:t>
            </a:r>
          </a:p>
          <a:p>
            <a:pPr algn="just"/>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i="1" dirty="0">
                <a:solidFill>
                  <a:schemeClr val="tx1">
                    <a:lumMod val="65000"/>
                    <a:lumOff val="35000"/>
                  </a:schemeClr>
                </a:solidFill>
                <a:latin typeface="Arial" panose="020B0604020202020204" pitchFamily="34" charset="0"/>
                <a:cs typeface="Arial" panose="020B0604020202020204" pitchFamily="34" charset="0"/>
              </a:rPr>
              <a:t>Lesson Learned: Your limit of liability provision should be tied to your available insurance proceeds.</a:t>
            </a:r>
          </a:p>
        </p:txBody>
      </p:sp>
    </p:spTree>
    <p:extLst>
      <p:ext uri="{BB962C8B-B14F-4D97-AF65-F5344CB8AC3E}">
        <p14:creationId xmlns:p14="http://schemas.microsoft.com/office/powerpoint/2010/main" val="341326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B7B6B-5D71-432A-AE45-A7129C0CCA65}"/>
              </a:ext>
            </a:extLst>
          </p:cNvPr>
          <p:cNvSpPr txBox="1"/>
          <p:nvPr/>
        </p:nvSpPr>
        <p:spPr>
          <a:xfrm>
            <a:off x="1121664" y="822960"/>
            <a:ext cx="9758371" cy="523220"/>
          </a:xfrm>
          <a:prstGeom prst="rect">
            <a:avLst/>
          </a:prstGeom>
          <a:noFill/>
        </p:spPr>
        <p:txBody>
          <a:bodyPr wrap="square" rtlCol="0">
            <a:spAutoFit/>
          </a:bodyPr>
          <a:lstStyle/>
          <a:p>
            <a:pPr algn="ctr"/>
            <a:r>
              <a:rPr lang="en-US" sz="2800" b="1" i="1" dirty="0">
                <a:solidFill>
                  <a:schemeClr val="accent1">
                    <a:lumMod val="75000"/>
                  </a:schemeClr>
                </a:solidFill>
                <a:latin typeface="Arial" panose="020B0604020202020204" pitchFamily="34" charset="0"/>
                <a:cs typeface="Arial" panose="020B0604020202020204" pitchFamily="34" charset="0"/>
              </a:rPr>
              <a:t>You Can and SHOULD Limit Your Liability</a:t>
            </a:r>
          </a:p>
        </p:txBody>
      </p:sp>
      <p:sp>
        <p:nvSpPr>
          <p:cNvPr id="3" name="TextBox 2">
            <a:extLst>
              <a:ext uri="{FF2B5EF4-FFF2-40B4-BE49-F238E27FC236}">
                <a16:creationId xmlns:a16="http://schemas.microsoft.com/office/drawing/2014/main" id="{9B0602B0-74C8-4E50-8EA1-BF105DA2CBFB}"/>
              </a:ext>
            </a:extLst>
          </p:cNvPr>
          <p:cNvSpPr txBox="1"/>
          <p:nvPr/>
        </p:nvSpPr>
        <p:spPr>
          <a:xfrm>
            <a:off x="1702904" y="2087217"/>
            <a:ext cx="8309113" cy="3477875"/>
          </a:xfrm>
          <a:prstGeom prst="rect">
            <a:avLst/>
          </a:prstGeom>
          <a:noFill/>
        </p:spPr>
        <p:txBody>
          <a:bodyPr wrap="square" rtlCol="0">
            <a:spAutoFit/>
          </a:bodyPr>
          <a:lstStyle/>
          <a:p>
            <a:pPr algn="just"/>
            <a:r>
              <a:rPr lang="en-US" sz="2000" i="1" dirty="0">
                <a:solidFill>
                  <a:schemeClr val="tx1">
                    <a:lumMod val="65000"/>
                    <a:lumOff val="35000"/>
                  </a:schemeClr>
                </a:solidFill>
              </a:rPr>
              <a:t>“Notwithstanding any other provision of this agreement and to the fullest extent permitted by law, the Owner agrees that the total liability, in the aggregate, of the Architect and the Architect’s officers, directors, partners, employees, agents, and consultants, to the Owner, its subsidiary and/or affiliated companies and their respective officers, directors, employees, agents and anyone claiming by, through, or under the Owner for any and all injuries, claims, losses, expenses, damages whatsoever arising out of, resulting from or in any way relating to the Architect’s services, this Agreement or any Addenda, from any cause or causes, shall be limited to the proceeds of the Architect’s available insurance coverage or the total amount of compensation received by the Architect, whichever is greater.”</a:t>
            </a:r>
          </a:p>
        </p:txBody>
      </p:sp>
    </p:spTree>
    <p:extLst>
      <p:ext uri="{BB962C8B-B14F-4D97-AF65-F5344CB8AC3E}">
        <p14:creationId xmlns:p14="http://schemas.microsoft.com/office/powerpoint/2010/main" val="147475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A5FFA-8542-41D3-AABD-9987D22FEC48}"/>
              </a:ext>
            </a:extLst>
          </p:cNvPr>
          <p:cNvSpPr txBox="1"/>
          <p:nvPr/>
        </p:nvSpPr>
        <p:spPr>
          <a:xfrm>
            <a:off x="1682496" y="933212"/>
            <a:ext cx="8266176" cy="523220"/>
          </a:xfrm>
          <a:prstGeom prst="rect">
            <a:avLst/>
          </a:prstGeom>
          <a:noFill/>
        </p:spPr>
        <p:txBody>
          <a:bodyPr wrap="square" rtlCol="0">
            <a:spAutoFit/>
          </a:bodyPr>
          <a:lstStyle/>
          <a:p>
            <a:pPr algn="ctr"/>
            <a:r>
              <a:rPr lang="en-US" sz="2800" b="1" i="1" dirty="0">
                <a:solidFill>
                  <a:schemeClr val="accent1">
                    <a:lumMod val="75000"/>
                  </a:schemeClr>
                </a:solidFill>
                <a:latin typeface="Arial" panose="020B0604020202020204" pitchFamily="34" charset="0"/>
                <a:cs typeface="Arial" panose="020B0604020202020204" pitchFamily="34" charset="0"/>
              </a:rPr>
              <a:t>….EVEN BETTER</a:t>
            </a:r>
          </a:p>
        </p:txBody>
      </p:sp>
      <p:sp>
        <p:nvSpPr>
          <p:cNvPr id="3" name="TextBox 2">
            <a:extLst>
              <a:ext uri="{FF2B5EF4-FFF2-40B4-BE49-F238E27FC236}">
                <a16:creationId xmlns:a16="http://schemas.microsoft.com/office/drawing/2014/main" id="{23D31ADB-F9F5-42EC-B2B3-786E3A6CCBC4}"/>
              </a:ext>
            </a:extLst>
          </p:cNvPr>
          <p:cNvSpPr txBox="1"/>
          <p:nvPr/>
        </p:nvSpPr>
        <p:spPr>
          <a:xfrm>
            <a:off x="1371600" y="1993392"/>
            <a:ext cx="9906000" cy="2585323"/>
          </a:xfrm>
          <a:prstGeom prst="rect">
            <a:avLst/>
          </a:prstGeom>
          <a:noFill/>
        </p:spPr>
        <p:txBody>
          <a:bodyPr wrap="square" rtlCol="0">
            <a:spAutoFit/>
          </a:bodyPr>
          <a:lstStyle/>
          <a:p>
            <a:pPr algn="just"/>
            <a:r>
              <a:rPr lang="en-US" i="1" dirty="0">
                <a:solidFill>
                  <a:schemeClr val="tx1">
                    <a:lumMod val="65000"/>
                    <a:lumOff val="35000"/>
                  </a:schemeClr>
                </a:solidFill>
                <a:latin typeface="Arial" panose="020B0604020202020204" pitchFamily="34" charset="0"/>
                <a:cs typeface="Arial" panose="020B0604020202020204" pitchFamily="34" charset="0"/>
              </a:rPr>
              <a:t>“Notwithstanding any other provision of this agreement and to the fullest extent permitted by law, the Owner agrees that the total liability, in the aggregate, of the Architect and the Architect’s officers, directors, partners, employees, agents, and consultants, to the Owner, its subsidiary and/or affiliated companies and their respective officers, directors, employees, agents and anyone claiming by, through, or under the Owner for any and all injuries, claims, losses, expenses, damages whatsoever arising out of, resulting from or in any way relating to the Architect’s services, this Agreement or any Addenda, from any cause or causes, shall be limited to </a:t>
            </a:r>
            <a:r>
              <a:rPr lang="en-US" b="1" i="1" dirty="0">
                <a:solidFill>
                  <a:schemeClr val="tx1">
                    <a:lumMod val="65000"/>
                    <a:lumOff val="35000"/>
                  </a:schemeClr>
                </a:solidFill>
                <a:latin typeface="Arial" panose="020B0604020202020204" pitchFamily="34" charset="0"/>
                <a:cs typeface="Arial" panose="020B0604020202020204" pitchFamily="34" charset="0"/>
              </a:rPr>
              <a:t>$250,000</a:t>
            </a:r>
            <a:r>
              <a:rPr lang="en-US" i="1" dirty="0">
                <a:solidFill>
                  <a:schemeClr val="tx1">
                    <a:lumMod val="65000"/>
                    <a:lumOff val="35000"/>
                  </a:schemeClr>
                </a:solidFill>
                <a:latin typeface="Arial" panose="020B0604020202020204" pitchFamily="34" charset="0"/>
                <a:cs typeface="Arial" panose="020B0604020202020204" pitchFamily="34" charset="0"/>
              </a:rPr>
              <a:t> or the total amount of compensation received by the Architect, whichever is greater.”</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3F5BF7F-F4AB-4C13-ABFC-CF93B20B7A6F}"/>
              </a:ext>
            </a:extLst>
          </p:cNvPr>
          <p:cNvSpPr txBox="1"/>
          <p:nvPr/>
        </p:nvSpPr>
        <p:spPr>
          <a:xfrm>
            <a:off x="1682496" y="4852416"/>
            <a:ext cx="8827008" cy="923330"/>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a:solidFill>
                  <a:schemeClr val="accent1">
                    <a:lumMod val="75000"/>
                  </a:schemeClr>
                </a:solidFill>
                <a:latin typeface="Arial" panose="020B0604020202020204" pitchFamily="34" charset="0"/>
                <a:cs typeface="Arial" panose="020B0604020202020204" pitchFamily="34" charset="0"/>
              </a:rPr>
              <a:t>If your firm implements a limitation of liability clause of $250,000 or less in your contract, your firm may qualify for up to 15% reduction in premium with Great American Insurance Group.</a:t>
            </a:r>
          </a:p>
        </p:txBody>
      </p:sp>
    </p:spTree>
    <p:extLst>
      <p:ext uri="{BB962C8B-B14F-4D97-AF65-F5344CB8AC3E}">
        <p14:creationId xmlns:p14="http://schemas.microsoft.com/office/powerpoint/2010/main" val="280997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DBB5D-C0F3-42A9-A2BD-FCD2FCD23956}"/>
              </a:ext>
            </a:extLst>
          </p:cNvPr>
          <p:cNvSpPr txBox="1"/>
          <p:nvPr/>
        </p:nvSpPr>
        <p:spPr>
          <a:xfrm>
            <a:off x="1961322" y="543338"/>
            <a:ext cx="10449339" cy="523220"/>
          </a:xfrm>
          <a:prstGeom prst="rect">
            <a:avLst/>
          </a:prstGeom>
          <a:noFill/>
        </p:spPr>
        <p:txBody>
          <a:bodyPr wrap="square" rtlCol="0">
            <a:spAutoFit/>
          </a:bodyPr>
          <a:lstStyle/>
          <a:p>
            <a:r>
              <a:rPr lang="en-US" sz="2800" b="1" i="1" dirty="0">
                <a:solidFill>
                  <a:schemeClr val="accent1">
                    <a:lumMod val="75000"/>
                  </a:schemeClr>
                </a:solidFill>
                <a:latin typeface="Arial" panose="020B0604020202020204" pitchFamily="34" charset="0"/>
                <a:cs typeface="Arial" panose="020B0604020202020204" pitchFamily="34" charset="0"/>
              </a:rPr>
              <a:t>Limitation of Liability: Things to Consider</a:t>
            </a:r>
          </a:p>
        </p:txBody>
      </p:sp>
      <p:sp>
        <p:nvSpPr>
          <p:cNvPr id="3" name="TextBox 2">
            <a:extLst>
              <a:ext uri="{FF2B5EF4-FFF2-40B4-BE49-F238E27FC236}">
                <a16:creationId xmlns:a16="http://schemas.microsoft.com/office/drawing/2014/main" id="{942222A2-3AFC-41BE-89BE-20CEDA5F5674}"/>
              </a:ext>
            </a:extLst>
          </p:cNvPr>
          <p:cNvSpPr txBox="1"/>
          <p:nvPr/>
        </p:nvSpPr>
        <p:spPr>
          <a:xfrm>
            <a:off x="1875183" y="1767006"/>
            <a:ext cx="9906000" cy="3816429"/>
          </a:xfrm>
          <a:prstGeom prst="rect">
            <a:avLst/>
          </a:prstGeom>
          <a:noFill/>
        </p:spPr>
        <p:txBody>
          <a:bodyPr wrap="square" rtlCol="0">
            <a:spAutoFit/>
          </a:bodyPr>
          <a:lstStyle/>
          <a:p>
            <a:pPr marL="342900" indent="-342900">
              <a:buFont typeface="Wingdings" panose="05000000000000000000" pitchFamily="2" charset="2"/>
              <a:buChar char="ü"/>
            </a:pPr>
            <a:r>
              <a:rPr lang="en-US" sz="2800" dirty="0">
                <a:solidFill>
                  <a:schemeClr val="tx1">
                    <a:lumMod val="65000"/>
                    <a:lumOff val="35000"/>
                  </a:schemeClr>
                </a:solidFill>
              </a:rPr>
              <a:t>Negotiate Limitation of Liability Clause</a:t>
            </a:r>
          </a:p>
          <a:p>
            <a:endParaRPr lang="en-US" sz="2800" dirty="0">
              <a:solidFill>
                <a:schemeClr val="tx1">
                  <a:lumMod val="65000"/>
                  <a:lumOff val="35000"/>
                </a:schemeClr>
              </a:solidFill>
            </a:endParaRPr>
          </a:p>
          <a:p>
            <a:pPr marL="342900" indent="-342900">
              <a:buFont typeface="Wingdings" panose="05000000000000000000" pitchFamily="2" charset="2"/>
              <a:buChar char="ü"/>
            </a:pPr>
            <a:r>
              <a:rPr lang="en-US" sz="2800" dirty="0">
                <a:solidFill>
                  <a:schemeClr val="tx1">
                    <a:lumMod val="65000"/>
                    <a:lumOff val="35000"/>
                  </a:schemeClr>
                </a:solidFill>
              </a:rPr>
              <a:t>Reasonable relationship between cost of services and limiting damages</a:t>
            </a:r>
          </a:p>
          <a:p>
            <a:endParaRPr lang="en-US" sz="2800" dirty="0">
              <a:solidFill>
                <a:schemeClr val="tx1">
                  <a:lumMod val="65000"/>
                  <a:lumOff val="35000"/>
                </a:schemeClr>
              </a:solidFill>
            </a:endParaRPr>
          </a:p>
          <a:p>
            <a:pPr marL="342900" indent="-342900">
              <a:buFont typeface="Wingdings" panose="05000000000000000000" pitchFamily="2" charset="2"/>
              <a:buChar char="ü"/>
            </a:pPr>
            <a:r>
              <a:rPr lang="en-US" sz="2800" dirty="0">
                <a:solidFill>
                  <a:schemeClr val="tx1">
                    <a:lumMod val="65000"/>
                    <a:lumOff val="35000"/>
                  </a:schemeClr>
                </a:solidFill>
              </a:rPr>
              <a:t> Overreaching </a:t>
            </a:r>
          </a:p>
          <a:p>
            <a:endParaRPr lang="en-US" sz="2800" dirty="0">
              <a:solidFill>
                <a:schemeClr val="tx1">
                  <a:lumMod val="65000"/>
                  <a:lumOff val="35000"/>
                </a:schemeClr>
              </a:solidFill>
            </a:endParaRPr>
          </a:p>
          <a:p>
            <a:pPr marL="342900" indent="-342900">
              <a:buFont typeface="Wingdings" panose="05000000000000000000" pitchFamily="2" charset="2"/>
              <a:buChar char="ü"/>
            </a:pPr>
            <a:r>
              <a:rPr lang="en-US" sz="2800" dirty="0">
                <a:solidFill>
                  <a:schemeClr val="tx1">
                    <a:lumMod val="65000"/>
                    <a:lumOff val="35000"/>
                  </a:schemeClr>
                </a:solidFill>
              </a:rPr>
              <a:t> Public Policy </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6C617293-222C-4CCC-8F54-34872C71DD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79409" y="467520"/>
            <a:ext cx="2356609" cy="2121583"/>
          </a:xfrm>
          <a:prstGeom prst="rect">
            <a:avLst/>
          </a:prstGeom>
        </p:spPr>
      </p:pic>
    </p:spTree>
    <p:extLst>
      <p:ext uri="{BB962C8B-B14F-4D97-AF65-F5344CB8AC3E}">
        <p14:creationId xmlns:p14="http://schemas.microsoft.com/office/powerpoint/2010/main" val="302984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A173BD-F5F9-4051-A4DF-184FF271F81F}"/>
              </a:ext>
            </a:extLst>
          </p:cNvPr>
          <p:cNvSpPr txBox="1"/>
          <p:nvPr/>
        </p:nvSpPr>
        <p:spPr>
          <a:xfrm>
            <a:off x="298703" y="554736"/>
            <a:ext cx="10939139" cy="523220"/>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Don’t let that scope creep!”</a:t>
            </a:r>
          </a:p>
        </p:txBody>
      </p:sp>
      <p:sp>
        <p:nvSpPr>
          <p:cNvPr id="3" name="TextBox 2">
            <a:extLst>
              <a:ext uri="{FF2B5EF4-FFF2-40B4-BE49-F238E27FC236}">
                <a16:creationId xmlns:a16="http://schemas.microsoft.com/office/drawing/2014/main" id="{7ABEE29B-2C49-4941-ABD9-B8B9B59AF4B0}"/>
              </a:ext>
            </a:extLst>
          </p:cNvPr>
          <p:cNvSpPr txBox="1"/>
          <p:nvPr/>
        </p:nvSpPr>
        <p:spPr>
          <a:xfrm>
            <a:off x="1408176" y="1737360"/>
            <a:ext cx="8711184"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Project: Residential</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Discipline: Civil Engineer</a:t>
            </a:r>
          </a:p>
          <a:p>
            <a:pPr marL="285750" indent="-285750" algn="just">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Details of Claim:  Residential construction was 60% </a:t>
            </a:r>
          </a:p>
          <a:p>
            <a:pPr algn="just"/>
            <a:r>
              <a:rPr lang="en-US" dirty="0">
                <a:solidFill>
                  <a:schemeClr val="tx1">
                    <a:lumMod val="65000"/>
                    <a:lumOff val="35000"/>
                  </a:schemeClr>
                </a:solidFill>
                <a:latin typeface="Arial" panose="020B0604020202020204" pitchFamily="34" charset="0"/>
                <a:cs typeface="Arial" panose="020B0604020202020204" pitchFamily="34" charset="0"/>
              </a:rPr>
              <a:t>     complete when a landslide occurred, resulting in </a:t>
            </a:r>
          </a:p>
          <a:p>
            <a:pPr algn="just"/>
            <a:r>
              <a:rPr lang="en-US" dirty="0">
                <a:solidFill>
                  <a:schemeClr val="tx1">
                    <a:lumMod val="65000"/>
                    <a:lumOff val="35000"/>
                  </a:schemeClr>
                </a:solidFill>
                <a:latin typeface="Arial" panose="020B0604020202020204" pitchFamily="34" charset="0"/>
                <a:cs typeface="Arial" panose="020B0604020202020204" pitchFamily="34" charset="0"/>
              </a:rPr>
              <a:t>     significant damage.</a:t>
            </a:r>
            <a:r>
              <a:rPr lang="en-US" dirty="0">
                <a:solidFill>
                  <a:schemeClr val="tx1">
                    <a:lumMod val="65000"/>
                    <a:lumOff val="35000"/>
                  </a:schemeClr>
                </a:solidFill>
              </a:rPr>
              <a:t> While the Insured’s contract explicitly </a:t>
            </a:r>
          </a:p>
          <a:p>
            <a:pPr algn="just"/>
            <a:r>
              <a:rPr lang="en-US" dirty="0">
                <a:solidFill>
                  <a:schemeClr val="tx1">
                    <a:lumMod val="65000"/>
                    <a:lumOff val="35000"/>
                  </a:schemeClr>
                </a:solidFill>
              </a:rPr>
              <a:t>      excluded design services for the retaining wall, the Insured </a:t>
            </a:r>
          </a:p>
          <a:p>
            <a:pPr algn="just"/>
            <a:r>
              <a:rPr lang="en-US" dirty="0">
                <a:solidFill>
                  <a:schemeClr val="tx1">
                    <a:lumMod val="65000"/>
                    <a:lumOff val="35000"/>
                  </a:schemeClr>
                </a:solidFill>
              </a:rPr>
              <a:t>      did opine on certain aspects of the retaining wall design while they were at the Project.</a:t>
            </a:r>
            <a:r>
              <a:rPr lang="en-US" dirty="0">
                <a:solidFill>
                  <a:schemeClr val="tx1">
                    <a:lumMod val="65000"/>
                    <a:lumOff val="35000"/>
                  </a:schemeClr>
                </a:solidFill>
                <a:latin typeface="Arial" panose="020B0604020202020204" pitchFamily="34" charset="0"/>
                <a:cs typeface="Arial" panose="020B0604020202020204" pitchFamily="34" charset="0"/>
              </a:rPr>
              <a:t> </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Damages: $7 Million</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a:solidFill>
                  <a:schemeClr val="tx1">
                    <a:lumMod val="65000"/>
                    <a:lumOff val="35000"/>
                  </a:schemeClr>
                </a:solidFill>
                <a:latin typeface="Arial" panose="020B0604020202020204" pitchFamily="34" charset="0"/>
                <a:cs typeface="Arial" panose="020B0604020202020204" pitchFamily="34" charset="0"/>
              </a:rPr>
              <a:t>Lesson Learned: Only provide the services for which you are contracted.</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E3C9020-882C-4013-92C5-1089B2B37F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87056" y="1325458"/>
            <a:ext cx="3444240" cy="2533310"/>
          </a:xfrm>
          <a:prstGeom prst="rect">
            <a:avLst/>
          </a:prstGeom>
        </p:spPr>
      </p:pic>
    </p:spTree>
    <p:extLst>
      <p:ext uri="{BB962C8B-B14F-4D97-AF65-F5344CB8AC3E}">
        <p14:creationId xmlns:p14="http://schemas.microsoft.com/office/powerpoint/2010/main" val="340715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B0429-6626-49F6-86E5-D75B3998FA7A}"/>
              </a:ext>
            </a:extLst>
          </p:cNvPr>
          <p:cNvSpPr txBox="1"/>
          <p:nvPr/>
        </p:nvSpPr>
        <p:spPr>
          <a:xfrm>
            <a:off x="315665" y="573839"/>
            <a:ext cx="11193848" cy="523220"/>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Don’t let that scope creep!”</a:t>
            </a:r>
          </a:p>
        </p:txBody>
      </p:sp>
      <p:sp>
        <p:nvSpPr>
          <p:cNvPr id="3" name="TextBox 2">
            <a:extLst>
              <a:ext uri="{FF2B5EF4-FFF2-40B4-BE49-F238E27FC236}">
                <a16:creationId xmlns:a16="http://schemas.microsoft.com/office/drawing/2014/main" id="{918AC302-F92D-4EA4-B3DF-17AA4DCDB0D7}"/>
              </a:ext>
            </a:extLst>
          </p:cNvPr>
          <p:cNvSpPr txBox="1"/>
          <p:nvPr/>
        </p:nvSpPr>
        <p:spPr>
          <a:xfrm>
            <a:off x="1408176" y="1578864"/>
            <a:ext cx="9820656" cy="3970318"/>
          </a:xfrm>
          <a:prstGeom prst="rect">
            <a:avLst/>
          </a:prstGeom>
          <a:noFill/>
        </p:spPr>
        <p:txBody>
          <a:bodyPr wrap="square" rtlCol="0">
            <a:spAutoFit/>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Project: Design/construction of a warehouse</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Discipline: Lighting design</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Details of Claim: Bodily injury accident resulting from a trip and fall sustained by the Plaintiff resulting in spinal cord and neck injuries. It was alleged that the exterior lighting design failed to provide sufficient lighting in hazardous areas. Insured’s scope of services changed and another entity ultimately designed the exterior lighting. This change was never documented.</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Damages: $5million</a:t>
            </a:r>
          </a:p>
          <a:p>
            <a:pPr algn="just"/>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b="1" i="1" dirty="0">
                <a:solidFill>
                  <a:schemeClr val="tx1">
                    <a:lumMod val="65000"/>
                    <a:lumOff val="35000"/>
                  </a:schemeClr>
                </a:solidFill>
                <a:latin typeface="Arial" panose="020B0604020202020204" pitchFamily="34" charset="0"/>
                <a:cs typeface="Arial" panose="020B0604020202020204" pitchFamily="34" charset="0"/>
              </a:rPr>
              <a:t>Lesson Learned: Document </a:t>
            </a:r>
            <a:r>
              <a:rPr lang="en-US" b="1" i="1" dirty="0" err="1">
                <a:solidFill>
                  <a:schemeClr val="tx1">
                    <a:lumMod val="65000"/>
                    <a:lumOff val="35000"/>
                  </a:schemeClr>
                </a:solidFill>
                <a:latin typeface="Arial" panose="020B0604020202020204" pitchFamily="34" charset="0"/>
                <a:cs typeface="Arial" panose="020B0604020202020204" pitchFamily="34" charset="0"/>
              </a:rPr>
              <a:t>Document</a:t>
            </a:r>
            <a:r>
              <a:rPr lang="en-US" b="1" i="1" dirty="0">
                <a:solidFill>
                  <a:schemeClr val="tx1">
                    <a:lumMod val="65000"/>
                    <a:lumOff val="35000"/>
                  </a:schemeClr>
                </a:solidFill>
                <a:latin typeface="Arial" panose="020B0604020202020204" pitchFamily="34" charset="0"/>
                <a:cs typeface="Arial" panose="020B0604020202020204" pitchFamily="34" charset="0"/>
              </a:rPr>
              <a:t> </a:t>
            </a:r>
            <a:r>
              <a:rPr lang="en-US" b="1" i="1" dirty="0" err="1">
                <a:solidFill>
                  <a:schemeClr val="tx1">
                    <a:lumMod val="65000"/>
                    <a:lumOff val="35000"/>
                  </a:schemeClr>
                </a:solidFill>
                <a:latin typeface="Arial" panose="020B0604020202020204" pitchFamily="34" charset="0"/>
                <a:cs typeface="Arial" panose="020B0604020202020204" pitchFamily="34" charset="0"/>
              </a:rPr>
              <a:t>Document</a:t>
            </a:r>
            <a:r>
              <a:rPr lang="en-US" b="1" i="1"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755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6A9A1C-2F6C-4BEC-B204-79374F7DEE74}"/>
              </a:ext>
            </a:extLst>
          </p:cNvPr>
          <p:cNvSpPr txBox="1"/>
          <p:nvPr/>
        </p:nvSpPr>
        <p:spPr>
          <a:xfrm>
            <a:off x="1085088" y="487681"/>
            <a:ext cx="10217557" cy="954107"/>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Compliance with All Laws: </a:t>
            </a:r>
          </a:p>
          <a:p>
            <a:pPr algn="ctr"/>
            <a:r>
              <a:rPr lang="en-US" sz="2800" b="1" i="1" dirty="0">
                <a:solidFill>
                  <a:schemeClr val="accent1">
                    <a:lumMod val="75000"/>
                  </a:schemeClr>
                </a:solidFill>
                <a:latin typeface="Arial" panose="020B0604020202020204" pitchFamily="34" charset="0"/>
                <a:cs typeface="Arial" panose="020B0604020202020204" pitchFamily="34" charset="0"/>
              </a:rPr>
              <a:t>“You’re the Expert! (Aren’t You?)”</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DE3AA4-B8D6-46AF-AD6E-A1E41204E34B}"/>
              </a:ext>
            </a:extLst>
          </p:cNvPr>
          <p:cNvSpPr txBox="1"/>
          <p:nvPr/>
        </p:nvSpPr>
        <p:spPr>
          <a:xfrm>
            <a:off x="1032447" y="2070718"/>
            <a:ext cx="10127106" cy="5016758"/>
          </a:xfrm>
          <a:prstGeom prst="rect">
            <a:avLst/>
          </a:prstGeom>
          <a:noFill/>
        </p:spPr>
        <p:txBody>
          <a:bodyPr wrap="square" rtlCol="0">
            <a:spAutoFit/>
          </a:bodyPr>
          <a:lstStyle/>
          <a:p>
            <a:pPr algn="just"/>
            <a:r>
              <a:rPr lang="en-US" sz="2400" i="1" dirty="0">
                <a:solidFill>
                  <a:schemeClr val="tx1">
                    <a:lumMod val="65000"/>
                    <a:lumOff val="35000"/>
                  </a:schemeClr>
                </a:solidFill>
                <a:latin typeface="Arial" panose="020B0604020202020204" pitchFamily="34" charset="0"/>
                <a:cs typeface="Arial" panose="020B0604020202020204" pitchFamily="34" charset="0"/>
              </a:rPr>
              <a:t>“2.1.5 All professional design services and associated products or instruments of those services provided by the Project Consultant  shall:</a:t>
            </a:r>
          </a:p>
          <a:p>
            <a:pPr algn="just"/>
            <a:endParaRPr lang="en-US" sz="2400" i="1" dirty="0">
              <a:solidFill>
                <a:schemeClr val="tx1">
                  <a:lumMod val="65000"/>
                  <a:lumOff val="35000"/>
                </a:schemeClr>
              </a:solidFill>
              <a:latin typeface="Arial" panose="020B0604020202020204" pitchFamily="34" charset="0"/>
              <a:cs typeface="Arial" panose="020B0604020202020204" pitchFamily="34" charset="0"/>
            </a:endParaRPr>
          </a:p>
          <a:p>
            <a:pPr algn="just"/>
            <a:r>
              <a:rPr lang="en-US" sz="2400" i="1" dirty="0">
                <a:solidFill>
                  <a:schemeClr val="tx1">
                    <a:lumMod val="65000"/>
                    <a:lumOff val="35000"/>
                  </a:schemeClr>
                </a:solidFill>
                <a:latin typeface="Arial" panose="020B0604020202020204" pitchFamily="34" charset="0"/>
                <a:cs typeface="Arial" panose="020B0604020202020204" pitchFamily="34" charset="0"/>
              </a:rPr>
              <a:t>.1 Be in accordance with </a:t>
            </a:r>
            <a:r>
              <a:rPr lang="en-US" sz="2400" i="1" dirty="0">
                <a:solidFill>
                  <a:srgbClr val="FF0000"/>
                </a:solidFill>
                <a:latin typeface="Arial" panose="020B0604020202020204" pitchFamily="34" charset="0"/>
                <a:cs typeface="Arial" panose="020B0604020202020204" pitchFamily="34" charset="0"/>
              </a:rPr>
              <a:t>all applicable codes, laws, and regulations </a:t>
            </a:r>
            <a:r>
              <a:rPr lang="en-US" sz="2400" i="1" dirty="0">
                <a:solidFill>
                  <a:schemeClr val="tx1">
                    <a:lumMod val="65000"/>
                    <a:lumOff val="35000"/>
                  </a:schemeClr>
                </a:solidFill>
                <a:latin typeface="Arial" panose="020B0604020202020204" pitchFamily="34" charset="0"/>
                <a:cs typeface="Arial" panose="020B0604020202020204" pitchFamily="34" charset="0"/>
              </a:rPr>
              <a:t>of any governmental entity, including, but not limited to…with the Owner serving as the interpreter of the intent and meaning of…any applicable code [.]”</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endParaRPr lang="en-US" sz="1600" i="1" dirty="0">
              <a:solidFill>
                <a:schemeClr val="tx1">
                  <a:lumMod val="65000"/>
                  <a:lumOff val="35000"/>
                </a:schemeClr>
              </a:solidFill>
            </a:endParaRPr>
          </a:p>
          <a:p>
            <a:endParaRPr lang="en-US" sz="1600" i="1" dirty="0">
              <a:solidFill>
                <a:schemeClr val="tx1">
                  <a:lumMod val="65000"/>
                  <a:lumOff val="35000"/>
                </a:schemeClr>
              </a:solidFill>
            </a:endParaRPr>
          </a:p>
          <a:p>
            <a:r>
              <a:rPr lang="en-US" sz="1600" i="1" dirty="0">
                <a:solidFill>
                  <a:schemeClr val="tx1">
                    <a:lumMod val="65000"/>
                    <a:lumOff val="35000"/>
                  </a:schemeClr>
                </a:solidFill>
              </a:rPr>
              <a:t>						School Board of Broward County v. Pierce Goodwin 						Alexander &amp; Linville, 2014 WL 1031461 </a:t>
            </a:r>
          </a:p>
          <a:p>
            <a:r>
              <a:rPr lang="en-US" sz="1600" i="1" dirty="0">
                <a:solidFill>
                  <a:schemeClr val="tx1">
                    <a:lumMod val="65000"/>
                    <a:lumOff val="35000"/>
                  </a:schemeClr>
                </a:solidFill>
              </a:rPr>
              <a:t>						(Fla.4</a:t>
            </a:r>
            <a:r>
              <a:rPr lang="en-US" sz="1600" i="1" baseline="30000" dirty="0">
                <a:solidFill>
                  <a:schemeClr val="tx1">
                    <a:lumMod val="65000"/>
                    <a:lumOff val="35000"/>
                  </a:schemeClr>
                </a:solidFill>
              </a:rPr>
              <a:t>th</a:t>
            </a:r>
            <a:r>
              <a:rPr lang="en-US" sz="1600" i="1" dirty="0">
                <a:solidFill>
                  <a:schemeClr val="tx1">
                    <a:lumMod val="65000"/>
                    <a:lumOff val="35000"/>
                  </a:schemeClr>
                </a:solidFill>
              </a:rPr>
              <a:t> DCA 2014)</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13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90252-DAAC-449B-974B-432F5D80225C}"/>
              </a:ext>
            </a:extLst>
          </p:cNvPr>
          <p:cNvSpPr txBox="1"/>
          <p:nvPr/>
        </p:nvSpPr>
        <p:spPr>
          <a:xfrm>
            <a:off x="2020957" y="655983"/>
            <a:ext cx="838200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“You’re the Expert! (Aren’t You?)”</a:t>
            </a:r>
          </a:p>
        </p:txBody>
      </p:sp>
      <p:sp>
        <p:nvSpPr>
          <p:cNvPr id="3" name="TextBox 2">
            <a:extLst>
              <a:ext uri="{FF2B5EF4-FFF2-40B4-BE49-F238E27FC236}">
                <a16:creationId xmlns:a16="http://schemas.microsoft.com/office/drawing/2014/main" id="{98445109-FAF2-45D6-AE38-06977981B5C2}"/>
              </a:ext>
            </a:extLst>
          </p:cNvPr>
          <p:cNvSpPr txBox="1"/>
          <p:nvPr/>
        </p:nvSpPr>
        <p:spPr>
          <a:xfrm>
            <a:off x="1420369" y="1749287"/>
            <a:ext cx="936027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Project: School </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Discipline: Architect</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Details of Claim: Renovation of a high school in Florida wherein the architect’s design was ultimately held to be not code compliant regarding fire safety issues. This resulted in increased construction costs. </a:t>
            </a:r>
          </a:p>
          <a:p>
            <a:pPr marL="285750" indent="-285750" algn="just">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Damages: Due to the language in the Architect’s contract regarding compliance with “all applicable codes”, the Court held that the Architect agreed to a heightened standard of care and was thus in breach of contract. </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a:solidFill>
                  <a:schemeClr val="tx1">
                    <a:lumMod val="65000"/>
                    <a:lumOff val="35000"/>
                  </a:schemeClr>
                </a:solidFill>
                <a:latin typeface="Arial" panose="020B0604020202020204" pitchFamily="34" charset="0"/>
                <a:cs typeface="Arial" panose="020B0604020202020204" pitchFamily="34" charset="0"/>
              </a:rPr>
              <a:t>Lesson Learned: Again, the standard is reasonableness</a:t>
            </a:r>
            <a:endParaRPr lang="en-US"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E62106-B648-4CBD-AA64-EE03CD7B4594}"/>
              </a:ext>
            </a:extLst>
          </p:cNvPr>
          <p:cNvSpPr txBox="1"/>
          <p:nvPr/>
        </p:nvSpPr>
        <p:spPr>
          <a:xfrm>
            <a:off x="4468368" y="5878851"/>
            <a:ext cx="7284720" cy="646331"/>
          </a:xfrm>
          <a:prstGeom prst="rect">
            <a:avLst/>
          </a:prstGeom>
          <a:noFill/>
        </p:spPr>
        <p:txBody>
          <a:bodyPr wrap="square" rtlCol="0">
            <a:spAutoFit/>
          </a:bodyPr>
          <a:lstStyle/>
          <a:p>
            <a:r>
              <a:rPr lang="en-US" i="1" dirty="0">
                <a:solidFill>
                  <a:schemeClr val="tx1">
                    <a:lumMod val="65000"/>
                    <a:lumOff val="35000"/>
                  </a:schemeClr>
                </a:solidFill>
              </a:rPr>
              <a:t>School Board of Broward County v. Pierce Goodwin Alexander &amp; Linville, </a:t>
            </a:r>
            <a:r>
              <a:rPr lang="en-US" dirty="0">
                <a:solidFill>
                  <a:schemeClr val="tx1">
                    <a:lumMod val="65000"/>
                    <a:lumOff val="35000"/>
                  </a:schemeClr>
                </a:solidFill>
              </a:rPr>
              <a:t>2014 WL 1031461 (Fla.4</a:t>
            </a:r>
            <a:r>
              <a:rPr lang="en-US" baseline="30000" dirty="0">
                <a:solidFill>
                  <a:schemeClr val="tx1">
                    <a:lumMod val="65000"/>
                    <a:lumOff val="35000"/>
                  </a:schemeClr>
                </a:solidFill>
              </a:rPr>
              <a:t>th</a:t>
            </a:r>
            <a:r>
              <a:rPr lang="en-US" dirty="0">
                <a:solidFill>
                  <a:schemeClr val="tx1">
                    <a:lumMod val="65000"/>
                    <a:lumOff val="35000"/>
                  </a:schemeClr>
                </a:solidFill>
              </a:rPr>
              <a:t> DCA 2014)</a:t>
            </a:r>
            <a:endParaRPr lang="en-US" i="1" dirty="0">
              <a:solidFill>
                <a:schemeClr val="tx1">
                  <a:lumMod val="65000"/>
                  <a:lumOff val="35000"/>
                </a:schemeClr>
              </a:solidFill>
            </a:endParaRPr>
          </a:p>
        </p:txBody>
      </p:sp>
    </p:spTree>
    <p:extLst>
      <p:ext uri="{BB962C8B-B14F-4D97-AF65-F5344CB8AC3E}">
        <p14:creationId xmlns:p14="http://schemas.microsoft.com/office/powerpoint/2010/main" val="223836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86BECF-510C-4B61-BEA3-5A753F3E65AB}"/>
              </a:ext>
            </a:extLst>
          </p:cNvPr>
          <p:cNvSpPr txBox="1"/>
          <p:nvPr/>
        </p:nvSpPr>
        <p:spPr>
          <a:xfrm>
            <a:off x="2359152" y="737616"/>
            <a:ext cx="7687056" cy="523220"/>
          </a:xfrm>
          <a:prstGeom prst="rect">
            <a:avLst/>
          </a:prstGeom>
          <a:noFill/>
        </p:spPr>
        <p:txBody>
          <a:bodyPr wrap="square" rtlCol="0">
            <a:spAutoFit/>
          </a:bodyPr>
          <a:lstStyle/>
          <a:p>
            <a:r>
              <a:rPr lang="en-US" sz="2800" b="1" i="1" dirty="0">
                <a:solidFill>
                  <a:schemeClr val="accent1">
                    <a:lumMod val="75000"/>
                  </a:schemeClr>
                </a:solidFill>
                <a:latin typeface="Arial" panose="020B0604020202020204" pitchFamily="34" charset="0"/>
                <a:cs typeface="Arial" panose="020B0604020202020204" pitchFamily="34" charset="0"/>
              </a:rPr>
              <a:t>Problems with “Compliance ALL with Laws” </a:t>
            </a:r>
          </a:p>
        </p:txBody>
      </p:sp>
      <p:sp>
        <p:nvSpPr>
          <p:cNvPr id="3" name="TextBox 2">
            <a:extLst>
              <a:ext uri="{FF2B5EF4-FFF2-40B4-BE49-F238E27FC236}">
                <a16:creationId xmlns:a16="http://schemas.microsoft.com/office/drawing/2014/main" id="{279846A1-3C09-4FF4-BD70-A5142A13E06F}"/>
              </a:ext>
            </a:extLst>
          </p:cNvPr>
          <p:cNvSpPr txBox="1"/>
          <p:nvPr/>
        </p:nvSpPr>
        <p:spPr>
          <a:xfrm>
            <a:off x="1761744" y="1786128"/>
            <a:ext cx="8833104" cy="3323987"/>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Many laws have contradictory provisions</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Not within a design professional’s expertise</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Regulations and laws could change during the course of construction</a:t>
            </a:r>
          </a:p>
          <a:p>
            <a:pPr marL="285750" indent="-285750">
              <a:buFont typeface="Wingdings" panose="05000000000000000000" pitchFamily="2" charset="2"/>
              <a:buChar char="ü"/>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Heightened standard of care</a:t>
            </a:r>
          </a:p>
          <a:p>
            <a:endParaRPr lang="en-US" dirty="0"/>
          </a:p>
        </p:txBody>
      </p:sp>
      <p:pic>
        <p:nvPicPr>
          <p:cNvPr id="4" name="Picture 3">
            <a:extLst>
              <a:ext uri="{FF2B5EF4-FFF2-40B4-BE49-F238E27FC236}">
                <a16:creationId xmlns:a16="http://schemas.microsoft.com/office/drawing/2014/main" id="{B6F54A65-EFB2-4AA7-A6DA-C92FD2A41BB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51904" y="4462273"/>
            <a:ext cx="3102864" cy="1914144"/>
          </a:xfrm>
          <a:prstGeom prst="rect">
            <a:avLst/>
          </a:prstGeom>
        </p:spPr>
      </p:pic>
    </p:spTree>
    <p:extLst>
      <p:ext uri="{BB962C8B-B14F-4D97-AF65-F5344CB8AC3E}">
        <p14:creationId xmlns:p14="http://schemas.microsoft.com/office/powerpoint/2010/main" val="262094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EB2CC8-2733-0041-9B3B-42CF6EFC9AE3}"/>
              </a:ext>
            </a:extLst>
          </p:cNvPr>
          <p:cNvSpPr txBox="1"/>
          <p:nvPr/>
        </p:nvSpPr>
        <p:spPr>
          <a:xfrm>
            <a:off x="387094" y="617051"/>
            <a:ext cx="10012682" cy="523220"/>
          </a:xfrm>
          <a:prstGeom prst="rect">
            <a:avLst/>
          </a:prstGeom>
          <a:solidFill>
            <a:schemeClr val="bg1"/>
          </a:solidFill>
        </p:spPr>
        <p:txBody>
          <a:bodyPr wrap="square" rtlCol="0" anchor="ctr">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id="{385FBB06-ADA6-1C4C-A043-86216B54B651}"/>
              </a:ext>
            </a:extLst>
          </p:cNvPr>
          <p:cNvSpPr txBox="1"/>
          <p:nvPr/>
        </p:nvSpPr>
        <p:spPr>
          <a:xfrm>
            <a:off x="1423963" y="1386932"/>
            <a:ext cx="7584930" cy="2932341"/>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Why is your contract important?</a:t>
            </a:r>
          </a:p>
          <a:p>
            <a:pPr marL="342900" indent="-342900">
              <a:lnSpc>
                <a:spcPct val="20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Key Contract Provisions</a:t>
            </a:r>
          </a:p>
          <a:p>
            <a:pPr marL="342900" indent="-342900">
              <a:lnSpc>
                <a:spcPct val="20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Claims Studies</a:t>
            </a:r>
          </a:p>
          <a:p>
            <a:pPr marL="342900" indent="-342900">
              <a:lnSpc>
                <a:spcPct val="200000"/>
              </a:lnSpc>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How can you protect yourself? </a:t>
            </a:r>
          </a:p>
        </p:txBody>
      </p:sp>
      <p:sp>
        <p:nvSpPr>
          <p:cNvPr id="4" name="TextBox 3">
            <a:extLst>
              <a:ext uri="{FF2B5EF4-FFF2-40B4-BE49-F238E27FC236}">
                <a16:creationId xmlns:a16="http://schemas.microsoft.com/office/drawing/2014/main" id="{741C7A6F-D0FA-C54E-AAA0-D1C35E5E3A3A}"/>
              </a:ext>
            </a:extLst>
          </p:cNvPr>
          <p:cNvSpPr txBox="1"/>
          <p:nvPr/>
        </p:nvSpPr>
        <p:spPr>
          <a:xfrm>
            <a:off x="11443447" y="6441759"/>
            <a:ext cx="658906" cy="369332"/>
          </a:xfrm>
          <a:prstGeom prst="rect">
            <a:avLst/>
          </a:prstGeom>
          <a:noFill/>
        </p:spPr>
        <p:txBody>
          <a:bodyPr wrap="square" rtlCol="0">
            <a:spAutoFit/>
          </a:bodyPr>
          <a:lstStyle/>
          <a:p>
            <a:pPr algn="ctr"/>
            <a:fld id="{3F626F6E-871D-654B-84A4-70F3906F2F03}" type="slidenum">
              <a:rPr lang="en-US" smtClean="0">
                <a:solidFill>
                  <a:srgbClr val="003366"/>
                </a:solidFill>
              </a:rPr>
              <a:pPr algn="ctr"/>
              <a:t>2</a:t>
            </a:fld>
            <a:endParaRPr lang="en-US" dirty="0">
              <a:solidFill>
                <a:srgbClr val="003366"/>
              </a:solidFill>
            </a:endParaRPr>
          </a:p>
        </p:txBody>
      </p:sp>
      <p:pic>
        <p:nvPicPr>
          <p:cNvPr id="3" name="Picture 2">
            <a:extLst>
              <a:ext uri="{FF2B5EF4-FFF2-40B4-BE49-F238E27FC236}">
                <a16:creationId xmlns:a16="http://schemas.microsoft.com/office/drawing/2014/main" id="{2D398DCD-A3CD-4A2C-B29B-DD4F4D22A2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92112" y="1274064"/>
            <a:ext cx="3511296" cy="3834384"/>
          </a:xfrm>
          <a:prstGeom prst="rect">
            <a:avLst/>
          </a:prstGeom>
        </p:spPr>
      </p:pic>
    </p:spTree>
    <p:extLst>
      <p:ext uri="{BB962C8B-B14F-4D97-AF65-F5344CB8AC3E}">
        <p14:creationId xmlns:p14="http://schemas.microsoft.com/office/powerpoint/2010/main" val="153962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D2A11D-773B-47CD-901B-5526EF50180A}"/>
              </a:ext>
            </a:extLst>
          </p:cNvPr>
          <p:cNvSpPr txBox="1"/>
          <p:nvPr/>
        </p:nvSpPr>
        <p:spPr>
          <a:xfrm>
            <a:off x="1974574" y="728870"/>
            <a:ext cx="7527235" cy="954107"/>
          </a:xfrm>
          <a:prstGeom prst="rect">
            <a:avLst/>
          </a:prstGeom>
          <a:noFill/>
        </p:spPr>
        <p:txBody>
          <a:bodyPr wrap="square" rtlCol="0">
            <a:spAutoFit/>
          </a:bodyPr>
          <a:lstStyle/>
          <a:p>
            <a:pPr algn="ctr"/>
            <a:r>
              <a:rPr lang="en-US" sz="2800" b="1" i="1" dirty="0">
                <a:solidFill>
                  <a:schemeClr val="accent1">
                    <a:lumMod val="75000"/>
                  </a:schemeClr>
                </a:solidFill>
                <a:latin typeface="Arial" panose="020B0604020202020204" pitchFamily="34" charset="0"/>
                <a:cs typeface="Arial" panose="020B0604020202020204" pitchFamily="34" charset="0"/>
              </a:rPr>
              <a:t>Compliance with Laws: </a:t>
            </a:r>
          </a:p>
          <a:p>
            <a:pPr algn="ctr"/>
            <a:r>
              <a:rPr lang="en-US" sz="2800" b="1" i="1" dirty="0">
                <a:solidFill>
                  <a:schemeClr val="accent1">
                    <a:lumMod val="75000"/>
                  </a:schemeClr>
                </a:solidFill>
                <a:latin typeface="Arial" panose="020B0604020202020204" pitchFamily="34" charset="0"/>
                <a:cs typeface="Arial" panose="020B0604020202020204" pitchFamily="34" charset="0"/>
              </a:rPr>
              <a:t>You Don’t Need to be the Expert </a:t>
            </a:r>
          </a:p>
        </p:txBody>
      </p:sp>
      <p:sp>
        <p:nvSpPr>
          <p:cNvPr id="3" name="TextBox 2">
            <a:extLst>
              <a:ext uri="{FF2B5EF4-FFF2-40B4-BE49-F238E27FC236}">
                <a16:creationId xmlns:a16="http://schemas.microsoft.com/office/drawing/2014/main" id="{6CB57EDA-A0D5-4D7C-9118-0D5884281645}"/>
              </a:ext>
            </a:extLst>
          </p:cNvPr>
          <p:cNvSpPr txBox="1"/>
          <p:nvPr/>
        </p:nvSpPr>
        <p:spPr>
          <a:xfrm>
            <a:off x="1024129" y="1762539"/>
            <a:ext cx="10101072" cy="2554545"/>
          </a:xfrm>
          <a:prstGeom prst="rect">
            <a:avLst/>
          </a:prstGeom>
          <a:noFill/>
        </p:spPr>
        <p:txBody>
          <a:bodyPr wrap="square" rtlCol="0">
            <a:spAutoFit/>
          </a:bodyPr>
          <a:lstStyle/>
          <a:p>
            <a:pPr algn="just"/>
            <a:endParaRPr lang="en-US" sz="3200" i="1" dirty="0">
              <a:solidFill>
                <a:schemeClr val="tx1">
                  <a:lumMod val="65000"/>
                  <a:lumOff val="35000"/>
                </a:schemeClr>
              </a:solidFill>
            </a:endParaRPr>
          </a:p>
          <a:p>
            <a:pPr algn="just"/>
            <a:r>
              <a:rPr lang="en-US" sz="3200" i="1" dirty="0">
                <a:solidFill>
                  <a:schemeClr val="tx1">
                    <a:lumMod val="65000"/>
                    <a:lumOff val="35000"/>
                  </a:schemeClr>
                </a:solidFill>
              </a:rPr>
              <a:t>“Architect shall exercise usual and customary professional care in its efforts to comply with codes, regulations, laws, rules, ordinances, and such other requirements in effect as of the date of the execution of this Agreement.” </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31221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1BADC-A026-4EF3-97F1-95E5B5E474C0}"/>
              </a:ext>
            </a:extLst>
          </p:cNvPr>
          <p:cNvSpPr txBox="1"/>
          <p:nvPr/>
        </p:nvSpPr>
        <p:spPr>
          <a:xfrm>
            <a:off x="1706880" y="694944"/>
            <a:ext cx="10308336" cy="523220"/>
          </a:xfrm>
          <a:prstGeom prst="rect">
            <a:avLst/>
          </a:prstGeom>
          <a:noFill/>
        </p:spPr>
        <p:txBody>
          <a:bodyPr wrap="square" rtlCol="0">
            <a:spAutoFit/>
          </a:bodyPr>
          <a:lstStyle/>
          <a:p>
            <a:r>
              <a:rPr lang="en-US" sz="2800" b="1" i="1" dirty="0">
                <a:solidFill>
                  <a:schemeClr val="accent1">
                    <a:lumMod val="75000"/>
                  </a:schemeClr>
                </a:solidFill>
                <a:latin typeface="Arial" panose="020B0604020202020204" pitchFamily="34" charset="0"/>
                <a:cs typeface="Arial" panose="020B0604020202020204" pitchFamily="34" charset="0"/>
              </a:rPr>
              <a:t>       Summary: How to protect yourself</a:t>
            </a:r>
          </a:p>
        </p:txBody>
      </p:sp>
      <p:sp>
        <p:nvSpPr>
          <p:cNvPr id="3" name="TextBox 2">
            <a:extLst>
              <a:ext uri="{FF2B5EF4-FFF2-40B4-BE49-F238E27FC236}">
                <a16:creationId xmlns:a16="http://schemas.microsoft.com/office/drawing/2014/main" id="{C8ABEDBF-C554-4E6F-8E41-28689AF1E425}"/>
              </a:ext>
            </a:extLst>
          </p:cNvPr>
          <p:cNvSpPr txBox="1"/>
          <p:nvPr/>
        </p:nvSpPr>
        <p:spPr>
          <a:xfrm>
            <a:off x="1072896" y="1591056"/>
            <a:ext cx="9960864" cy="4062651"/>
          </a:xfrm>
          <a:prstGeom prst="rect">
            <a:avLst/>
          </a:prstGeom>
          <a:noFill/>
        </p:spPr>
        <p:txBody>
          <a:bodyPr wrap="square" rtlCol="0">
            <a:spAutoFit/>
          </a:bodyPr>
          <a:lstStyle/>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Know what your contract says</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Get that contract reviewed: ask your PUI Agent or Insurance Carrier</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Make sure the contract is signed by your client</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Document your file</a:t>
            </a:r>
          </a:p>
          <a:p>
            <a:pPr marL="285750" indent="-285750">
              <a:buFont typeface="Wingdings" panose="05000000000000000000" pitchFamily="2" charset="2"/>
              <a:buChar char="ü"/>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dirty="0">
                <a:solidFill>
                  <a:schemeClr val="tx1">
                    <a:lumMod val="65000"/>
                    <a:lumOff val="35000"/>
                  </a:schemeClr>
                </a:solidFill>
                <a:latin typeface="Arial" panose="020B0604020202020204" pitchFamily="34" charset="0"/>
                <a:cs typeface="Arial" panose="020B0604020202020204" pitchFamily="34" charset="0"/>
              </a:rPr>
              <a:t>Keep the standards reasonable</a:t>
            </a:r>
          </a:p>
          <a:p>
            <a:pPr marL="285750" indent="-285750">
              <a:buFont typeface="Wingdings" panose="05000000000000000000" pitchFamily="2" charset="2"/>
              <a:buChar char="ü"/>
            </a:pPr>
            <a:endParaRPr lang="en-US" dirty="0"/>
          </a:p>
        </p:txBody>
      </p:sp>
      <p:pic>
        <p:nvPicPr>
          <p:cNvPr id="5" name="Picture 4">
            <a:extLst>
              <a:ext uri="{FF2B5EF4-FFF2-40B4-BE49-F238E27FC236}">
                <a16:creationId xmlns:a16="http://schemas.microsoft.com/office/drawing/2014/main" id="{B1A2AF03-AD2D-4C7B-89F0-1383FB123D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55761" y="401540"/>
            <a:ext cx="2598751" cy="2193235"/>
          </a:xfrm>
          <a:prstGeom prst="rect">
            <a:avLst/>
          </a:prstGeom>
        </p:spPr>
      </p:pic>
    </p:spTree>
    <p:extLst>
      <p:ext uri="{BB962C8B-B14F-4D97-AF65-F5344CB8AC3E}">
        <p14:creationId xmlns:p14="http://schemas.microsoft.com/office/powerpoint/2010/main" val="219673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D9CD8-52EF-7249-B8D1-9C3897D9B71E}"/>
              </a:ext>
            </a:extLst>
          </p:cNvPr>
          <p:cNvSpPr/>
          <p:nvPr/>
        </p:nvSpPr>
        <p:spPr>
          <a:xfrm>
            <a:off x="0" y="0"/>
            <a:ext cx="12192000" cy="24713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2209574-085D-6F44-951A-B5AADB8389F1}"/>
              </a:ext>
            </a:extLst>
          </p:cNvPr>
          <p:cNvSpPr/>
          <p:nvPr/>
        </p:nvSpPr>
        <p:spPr>
          <a:xfrm>
            <a:off x="-9331" y="6419461"/>
            <a:ext cx="12201331" cy="522515"/>
          </a:xfrm>
          <a:custGeom>
            <a:avLst/>
            <a:gdLst>
              <a:gd name="connsiteX0" fmla="*/ 0 w 12195111"/>
              <a:gd name="connsiteY0" fmla="*/ 438539 h 522515"/>
              <a:gd name="connsiteX1" fmla="*/ 12195111 w 12195111"/>
              <a:gd name="connsiteY1" fmla="*/ 438539 h 522515"/>
              <a:gd name="connsiteX2" fmla="*/ 12195111 w 12195111"/>
              <a:gd name="connsiteY2" fmla="*/ 522515 h 522515"/>
              <a:gd name="connsiteX3" fmla="*/ 12195111 w 12195111"/>
              <a:gd name="connsiteY3" fmla="*/ 0 h 522515"/>
              <a:gd name="connsiteX4" fmla="*/ 0 w 12195111"/>
              <a:gd name="connsiteY4" fmla="*/ 298580 h 522515"/>
              <a:gd name="connsiteX5" fmla="*/ 0 w 12195111"/>
              <a:gd name="connsiteY5" fmla="*/ 438539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11" h="522515">
                <a:moveTo>
                  <a:pt x="0" y="438539"/>
                </a:moveTo>
                <a:lnTo>
                  <a:pt x="12195111" y="438539"/>
                </a:lnTo>
                <a:lnTo>
                  <a:pt x="12195111" y="522515"/>
                </a:lnTo>
                <a:lnTo>
                  <a:pt x="12195111" y="0"/>
                </a:lnTo>
                <a:lnTo>
                  <a:pt x="0" y="298580"/>
                </a:lnTo>
                <a:lnTo>
                  <a:pt x="0" y="438539"/>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8E5F377-4826-364C-BB1A-F429C7B6545B}"/>
              </a:ext>
            </a:extLst>
          </p:cNvPr>
          <p:cNvSpPr txBox="1"/>
          <p:nvPr/>
        </p:nvSpPr>
        <p:spPr>
          <a:xfrm>
            <a:off x="6272985" y="3493740"/>
            <a:ext cx="5689360" cy="1508105"/>
          </a:xfrm>
          <a:prstGeom prst="rect">
            <a:avLst/>
          </a:prstGeom>
          <a:noFill/>
        </p:spPr>
        <p:txBody>
          <a:bodyPr wrap="square" rtlCol="0">
            <a:spAutoFit/>
          </a:bodyPr>
          <a:lstStyle/>
          <a:p>
            <a:r>
              <a:rPr lang="en-US" sz="3200" dirty="0">
                <a:solidFill>
                  <a:srgbClr val="003366"/>
                </a:solidFill>
                <a:latin typeface="Arial" panose="020B0604020202020204" pitchFamily="34" charset="0"/>
                <a:cs typeface="Arial" panose="020B0604020202020204" pitchFamily="34" charset="0"/>
              </a:rPr>
              <a:t>Roseanne DeBellis</a:t>
            </a:r>
          </a:p>
          <a:p>
            <a:r>
              <a:rPr lang="en-US" sz="2000" dirty="0">
                <a:solidFill>
                  <a:srgbClr val="003366"/>
                </a:solidFill>
                <a:latin typeface="Arial" panose="020B0604020202020204" pitchFamily="34" charset="0"/>
                <a:cs typeface="Arial" panose="020B0604020202020204" pitchFamily="34" charset="0"/>
              </a:rPr>
              <a:t>Divisional Assistant Vice President</a:t>
            </a:r>
            <a:endParaRPr lang="en-US" sz="2000" dirty="0">
              <a:solidFill>
                <a:srgbClr val="003366"/>
              </a:solidFill>
              <a:latin typeface="Arial" panose="020B0604020202020204" pitchFamily="34" charset="0"/>
              <a:cs typeface="Arial" panose="020B0604020202020204" pitchFamily="34" charset="0"/>
              <a:hlinkClick r:id="rId2"/>
            </a:endParaRPr>
          </a:p>
          <a:p>
            <a:r>
              <a:rPr lang="en-US" sz="2000" dirty="0">
                <a:solidFill>
                  <a:srgbClr val="003366"/>
                </a:solidFill>
                <a:latin typeface="Arial" panose="020B0604020202020204" pitchFamily="34" charset="0"/>
                <a:cs typeface="Arial" panose="020B0604020202020204" pitchFamily="34" charset="0"/>
                <a:hlinkClick r:id="rId2"/>
              </a:rPr>
              <a:t>rdebellis@gaig.com</a:t>
            </a:r>
            <a:endParaRPr lang="en-US" sz="2000" dirty="0">
              <a:solidFill>
                <a:srgbClr val="003366"/>
              </a:solidFill>
              <a:latin typeface="Arial" panose="020B0604020202020204" pitchFamily="34" charset="0"/>
              <a:cs typeface="Arial" panose="020B0604020202020204" pitchFamily="34" charset="0"/>
            </a:endParaRPr>
          </a:p>
          <a:p>
            <a:r>
              <a:rPr lang="en-US" sz="2000" dirty="0">
                <a:solidFill>
                  <a:srgbClr val="003366"/>
                </a:solidFill>
                <a:latin typeface="Arial" panose="020B0604020202020204" pitchFamily="34" charset="0"/>
                <a:cs typeface="Arial" panose="020B0604020202020204" pitchFamily="34" charset="0"/>
              </a:rPr>
              <a:t>347.266.0803</a:t>
            </a:r>
          </a:p>
        </p:txBody>
      </p:sp>
      <p:sp>
        <p:nvSpPr>
          <p:cNvPr id="2" name="TextBox 1">
            <a:extLst>
              <a:ext uri="{FF2B5EF4-FFF2-40B4-BE49-F238E27FC236}">
                <a16:creationId xmlns:a16="http://schemas.microsoft.com/office/drawing/2014/main" id="{074FD13D-D0F6-47C3-810C-2499605CF105}"/>
              </a:ext>
            </a:extLst>
          </p:cNvPr>
          <p:cNvSpPr txBox="1"/>
          <p:nvPr/>
        </p:nvSpPr>
        <p:spPr>
          <a:xfrm>
            <a:off x="2815200" y="2508796"/>
            <a:ext cx="9290400" cy="646331"/>
          </a:xfrm>
          <a:prstGeom prst="rect">
            <a:avLst/>
          </a:prstGeom>
          <a:noFill/>
        </p:spPr>
        <p:txBody>
          <a:bodyPr wrap="square" rtlCol="0">
            <a:spAutoFit/>
          </a:bodyPr>
          <a:lstStyle/>
          <a:p>
            <a:r>
              <a:rPr lang="en-US" sz="3600" dirty="0">
                <a:solidFill>
                  <a:schemeClr val="tx1">
                    <a:lumMod val="65000"/>
                    <a:lumOff val="35000"/>
                  </a:schemeClr>
                </a:solidFill>
                <a:latin typeface="Arial" panose="020B0604020202020204" pitchFamily="34" charset="0"/>
                <a:cs typeface="Arial" panose="020B0604020202020204" pitchFamily="34" charset="0"/>
              </a:rPr>
              <a:t>  Questions? Comments? </a:t>
            </a:r>
          </a:p>
        </p:txBody>
      </p:sp>
      <p:pic>
        <p:nvPicPr>
          <p:cNvPr id="5" name="Picture 4">
            <a:extLst>
              <a:ext uri="{FF2B5EF4-FFF2-40B4-BE49-F238E27FC236}">
                <a16:creationId xmlns:a16="http://schemas.microsoft.com/office/drawing/2014/main" id="{64BD7B02-0D95-41E8-BD57-035417EED7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7394" y="3358305"/>
            <a:ext cx="2857500" cy="2428875"/>
          </a:xfrm>
          <a:prstGeom prst="rect">
            <a:avLst/>
          </a:prstGeom>
        </p:spPr>
      </p:pic>
    </p:spTree>
    <p:extLst>
      <p:ext uri="{BB962C8B-B14F-4D97-AF65-F5344CB8AC3E}">
        <p14:creationId xmlns:p14="http://schemas.microsoft.com/office/powerpoint/2010/main" val="116662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784DFA-1504-4AFA-AC94-0E6DD287DB95}"/>
              </a:ext>
            </a:extLst>
          </p:cNvPr>
          <p:cNvSpPr txBox="1"/>
          <p:nvPr/>
        </p:nvSpPr>
        <p:spPr>
          <a:xfrm>
            <a:off x="451104" y="371856"/>
            <a:ext cx="11314176" cy="800219"/>
          </a:xfrm>
          <a:prstGeom prst="rect">
            <a:avLst/>
          </a:prstGeom>
          <a:noFill/>
        </p:spPr>
        <p:txBody>
          <a:bodyPr wrap="square" rtlCol="0">
            <a:spAutoFit/>
          </a:bodyPr>
          <a:lstStyle/>
          <a:p>
            <a:endParaRPr lang="en-US" dirty="0"/>
          </a:p>
          <a:p>
            <a:pPr algn="ctr"/>
            <a:r>
              <a:rPr lang="en-US" sz="2800" b="1" dirty="0">
                <a:solidFill>
                  <a:schemeClr val="accent1">
                    <a:lumMod val="75000"/>
                  </a:schemeClr>
                </a:solidFill>
                <a:latin typeface="Arial" panose="020B0604020202020204" pitchFamily="34" charset="0"/>
                <a:cs typeface="Arial" panose="020B0604020202020204" pitchFamily="34" charset="0"/>
              </a:rPr>
              <a:t>Key Contract Provisions</a:t>
            </a:r>
          </a:p>
        </p:txBody>
      </p:sp>
      <p:sp>
        <p:nvSpPr>
          <p:cNvPr id="4" name="TextBox 3">
            <a:extLst>
              <a:ext uri="{FF2B5EF4-FFF2-40B4-BE49-F238E27FC236}">
                <a16:creationId xmlns:a16="http://schemas.microsoft.com/office/drawing/2014/main" id="{C4B0D680-246D-4144-9F1E-6DB1B773B913}"/>
              </a:ext>
            </a:extLst>
          </p:cNvPr>
          <p:cNvSpPr txBox="1"/>
          <p:nvPr/>
        </p:nvSpPr>
        <p:spPr>
          <a:xfrm>
            <a:off x="1493520" y="1530096"/>
            <a:ext cx="8854440"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Standard of Care</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 Indemnification and Duty to Defend</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 Limit of Liability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 Scope of Services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 Code Compliance</a:t>
            </a:r>
          </a:p>
          <a:p>
            <a:pPr algn="just"/>
            <a:endParaRPr lang="en-US" sz="24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490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CCD0F-BEE6-4408-8A9A-75AA5682AD22}"/>
              </a:ext>
            </a:extLst>
          </p:cNvPr>
          <p:cNvSpPr txBox="1"/>
          <p:nvPr/>
        </p:nvSpPr>
        <p:spPr>
          <a:xfrm>
            <a:off x="1231391" y="591312"/>
            <a:ext cx="8525123" cy="1384995"/>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Standard of Care:</a:t>
            </a:r>
          </a:p>
          <a:p>
            <a:pPr algn="ctr"/>
            <a:r>
              <a:rPr lang="en-US" sz="2800" b="1" i="1" dirty="0">
                <a:solidFill>
                  <a:schemeClr val="accent1">
                    <a:lumMod val="75000"/>
                  </a:schemeClr>
                </a:solidFill>
                <a:latin typeface="Arial" panose="020B0604020202020204" pitchFamily="34" charset="0"/>
                <a:cs typeface="Arial" panose="020B0604020202020204" pitchFamily="34" charset="0"/>
              </a:rPr>
              <a:t> “I Want the BEST in the Business”</a:t>
            </a:r>
          </a:p>
          <a:p>
            <a:endParaRPr lang="en-US" sz="2800" b="1" i="1"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E09750-CA0E-4C71-AEFD-FE2742A5A66F}"/>
              </a:ext>
            </a:extLst>
          </p:cNvPr>
          <p:cNvSpPr txBox="1"/>
          <p:nvPr/>
        </p:nvSpPr>
        <p:spPr>
          <a:xfrm>
            <a:off x="1124579" y="1921565"/>
            <a:ext cx="9190383" cy="3477875"/>
          </a:xfrm>
          <a:prstGeom prst="rect">
            <a:avLst/>
          </a:prstGeom>
          <a:noFill/>
        </p:spPr>
        <p:txBody>
          <a:bodyPr wrap="square" rtlCol="0">
            <a:spAutoFit/>
          </a:bodyPr>
          <a:lstStyle/>
          <a:p>
            <a:pPr algn="just"/>
            <a:r>
              <a:rPr lang="en-US" sz="2400" i="1" dirty="0">
                <a:solidFill>
                  <a:schemeClr val="tx1">
                    <a:lumMod val="65000"/>
                    <a:lumOff val="35000"/>
                  </a:schemeClr>
                </a:solidFill>
              </a:rPr>
              <a:t>“</a:t>
            </a:r>
            <a:r>
              <a:rPr lang="en-US" sz="2800" i="1" dirty="0">
                <a:solidFill>
                  <a:schemeClr val="tx1">
                    <a:lumMod val="65000"/>
                    <a:lumOff val="35000"/>
                  </a:schemeClr>
                </a:solidFill>
              </a:rPr>
              <a:t>The services the Architect provides will be performed in a manner consistent with heightened </a:t>
            </a:r>
            <a:r>
              <a:rPr lang="en-US" sz="2800" i="1" dirty="0">
                <a:solidFill>
                  <a:srgbClr val="FF0000"/>
                </a:solidFill>
              </a:rPr>
              <a:t>world-class</a:t>
            </a:r>
            <a:r>
              <a:rPr lang="en-US" sz="2800" i="1" dirty="0">
                <a:solidFill>
                  <a:schemeClr val="tx1">
                    <a:lumMod val="65000"/>
                    <a:lumOff val="35000"/>
                  </a:schemeClr>
                </a:solidFill>
              </a:rPr>
              <a:t> standard of care. Architect warrants that the project and design services will be free from defects and are the </a:t>
            </a:r>
            <a:r>
              <a:rPr lang="en-US" sz="2800" i="1" dirty="0">
                <a:solidFill>
                  <a:srgbClr val="FF0000"/>
                </a:solidFill>
              </a:rPr>
              <a:t>best in class</a:t>
            </a:r>
            <a:r>
              <a:rPr lang="en-US" sz="2800" i="1" dirty="0">
                <a:solidFill>
                  <a:schemeClr val="tx1">
                    <a:lumMod val="65000"/>
                    <a:lumOff val="35000"/>
                  </a:schemeClr>
                </a:solidFill>
              </a:rPr>
              <a:t>.”</a:t>
            </a:r>
          </a:p>
          <a:p>
            <a:pPr algn="just"/>
            <a:endParaRPr lang="en-US" i="1" dirty="0">
              <a:solidFill>
                <a:schemeClr val="tx1">
                  <a:lumMod val="65000"/>
                  <a:lumOff val="35000"/>
                </a:schemeClr>
              </a:solidFill>
            </a:endParaRPr>
          </a:p>
          <a:p>
            <a:pPr algn="just"/>
            <a:endParaRPr lang="en-US" i="1" dirty="0">
              <a:solidFill>
                <a:schemeClr val="tx1">
                  <a:lumMod val="65000"/>
                  <a:lumOff val="35000"/>
                </a:schemeClr>
              </a:solidFill>
            </a:endParaRPr>
          </a:p>
          <a:p>
            <a:endParaRPr lang="en-US" i="1" dirty="0">
              <a:solidFill>
                <a:schemeClr val="tx1">
                  <a:lumMod val="65000"/>
                  <a:lumOff val="35000"/>
                </a:schemeClr>
              </a:solidFill>
            </a:endParaRPr>
          </a:p>
          <a:p>
            <a:endParaRPr lang="en-US" i="1" dirty="0">
              <a:solidFill>
                <a:schemeClr val="tx1">
                  <a:lumMod val="65000"/>
                  <a:lumOff val="35000"/>
                </a:schemeClr>
              </a:solidFill>
            </a:endParaRPr>
          </a:p>
          <a:p>
            <a:endParaRPr lang="en-US" i="1" dirty="0">
              <a:solidFill>
                <a:schemeClr val="tx1">
                  <a:lumMod val="65000"/>
                  <a:lumOff val="35000"/>
                </a:schemeClr>
              </a:solidFill>
            </a:endParaRPr>
          </a:p>
          <a:p>
            <a:endParaRPr lang="en-US" dirty="0">
              <a:solidFill>
                <a:schemeClr val="tx1">
                  <a:lumMod val="65000"/>
                  <a:lumOff val="35000"/>
                </a:schemeClr>
              </a:solidFill>
            </a:endParaRPr>
          </a:p>
        </p:txBody>
      </p:sp>
      <p:pic>
        <p:nvPicPr>
          <p:cNvPr id="7" name="Picture 6">
            <a:extLst>
              <a:ext uri="{FF2B5EF4-FFF2-40B4-BE49-F238E27FC236}">
                <a16:creationId xmlns:a16="http://schemas.microsoft.com/office/drawing/2014/main" id="{7A08BB6E-0669-4D34-8603-843A64416C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07407" y="3820867"/>
            <a:ext cx="3613072" cy="2985052"/>
          </a:xfrm>
          <a:prstGeom prst="rect">
            <a:avLst/>
          </a:prstGeom>
        </p:spPr>
      </p:pic>
    </p:spTree>
    <p:extLst>
      <p:ext uri="{BB962C8B-B14F-4D97-AF65-F5344CB8AC3E}">
        <p14:creationId xmlns:p14="http://schemas.microsoft.com/office/powerpoint/2010/main" val="269994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EDEBE7-A02E-436B-A9F7-7D1F85C3821B}"/>
              </a:ext>
            </a:extLst>
          </p:cNvPr>
          <p:cNvSpPr txBox="1"/>
          <p:nvPr/>
        </p:nvSpPr>
        <p:spPr>
          <a:xfrm>
            <a:off x="1450052" y="2442110"/>
            <a:ext cx="10046208" cy="923330"/>
          </a:xfrm>
          <a:prstGeom prst="rect">
            <a:avLst/>
          </a:prstGeom>
          <a:noFill/>
        </p:spPr>
        <p:txBody>
          <a:bodyPr wrap="square" rtlCol="0">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sp>
        <p:nvSpPr>
          <p:cNvPr id="4" name="TextBox 3">
            <a:extLst>
              <a:ext uri="{FF2B5EF4-FFF2-40B4-BE49-F238E27FC236}">
                <a16:creationId xmlns:a16="http://schemas.microsoft.com/office/drawing/2014/main" id="{D9092411-67AD-4A99-9D26-9FA60FDA8B86}"/>
              </a:ext>
            </a:extLst>
          </p:cNvPr>
          <p:cNvSpPr txBox="1"/>
          <p:nvPr/>
        </p:nvSpPr>
        <p:spPr>
          <a:xfrm>
            <a:off x="1944624" y="640080"/>
            <a:ext cx="8934880"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“I Want the BEST in the Business”</a:t>
            </a:r>
          </a:p>
        </p:txBody>
      </p:sp>
      <p:sp>
        <p:nvSpPr>
          <p:cNvPr id="5" name="TextBox 4">
            <a:extLst>
              <a:ext uri="{FF2B5EF4-FFF2-40B4-BE49-F238E27FC236}">
                <a16:creationId xmlns:a16="http://schemas.microsoft.com/office/drawing/2014/main" id="{0B34F4EB-EBF4-4105-9966-56D8033BFCFD}"/>
              </a:ext>
            </a:extLst>
          </p:cNvPr>
          <p:cNvSpPr txBox="1"/>
          <p:nvPr/>
        </p:nvSpPr>
        <p:spPr>
          <a:xfrm>
            <a:off x="2066808" y="1530626"/>
            <a:ext cx="8362121"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Project: Upscale loft renovation</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Discipline: Architect</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Details of Claim: Architect provided design for renovation and guaranteed to the Client that the project cost would be within Client’s budget. Cost overruns occurred due to a variety of factors, including overly-optimistic schedules, unreasonable client expectations, inexperienced contractor and weather related issues.</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Damages: $2million</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a:solidFill>
                  <a:schemeClr val="tx1">
                    <a:lumMod val="65000"/>
                    <a:lumOff val="35000"/>
                  </a:schemeClr>
                </a:solidFill>
                <a:latin typeface="Arial" panose="020B0604020202020204" pitchFamily="34" charset="0"/>
                <a:cs typeface="Arial" panose="020B0604020202020204" pitchFamily="34" charset="0"/>
              </a:rPr>
              <a:t>Lesson Learned: Perfection is impossible to attain.</a:t>
            </a:r>
          </a:p>
        </p:txBody>
      </p:sp>
    </p:spTree>
    <p:extLst>
      <p:ext uri="{BB962C8B-B14F-4D97-AF65-F5344CB8AC3E}">
        <p14:creationId xmlns:p14="http://schemas.microsoft.com/office/powerpoint/2010/main" val="18233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3A325-4B9C-4DF2-BF76-B8B542FCB775}"/>
              </a:ext>
            </a:extLst>
          </p:cNvPr>
          <p:cNvSpPr txBox="1"/>
          <p:nvPr/>
        </p:nvSpPr>
        <p:spPr>
          <a:xfrm>
            <a:off x="1761744" y="642730"/>
            <a:ext cx="94032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Standard of Care</a:t>
            </a:r>
            <a:r>
              <a:rPr lang="en-US" sz="2800" b="1" i="1" dirty="0">
                <a:solidFill>
                  <a:schemeClr val="accent1">
                    <a:lumMod val="75000"/>
                  </a:schemeClr>
                </a:solidFill>
                <a:latin typeface="Arial" panose="020B0604020202020204" pitchFamily="34" charset="0"/>
                <a:cs typeface="Arial" panose="020B0604020202020204" pitchFamily="34" charset="0"/>
              </a:rPr>
              <a:t>: It Only Needs to be Reasonable </a:t>
            </a:r>
          </a:p>
        </p:txBody>
      </p:sp>
      <p:sp>
        <p:nvSpPr>
          <p:cNvPr id="3" name="TextBox 2">
            <a:extLst>
              <a:ext uri="{FF2B5EF4-FFF2-40B4-BE49-F238E27FC236}">
                <a16:creationId xmlns:a16="http://schemas.microsoft.com/office/drawing/2014/main" id="{798ABC95-02F4-4E3C-8834-EE72CD0605B2}"/>
              </a:ext>
            </a:extLst>
          </p:cNvPr>
          <p:cNvSpPr txBox="1"/>
          <p:nvPr/>
        </p:nvSpPr>
        <p:spPr>
          <a:xfrm>
            <a:off x="1066800" y="1649896"/>
            <a:ext cx="9939130" cy="3693319"/>
          </a:xfrm>
          <a:prstGeom prst="rect">
            <a:avLst/>
          </a:prstGeom>
          <a:noFill/>
        </p:spPr>
        <p:txBody>
          <a:bodyPr wrap="square" rtlCol="0">
            <a:spAutoFit/>
          </a:bodyPr>
          <a:lstStyle/>
          <a:p>
            <a:pPr algn="just"/>
            <a:endParaRPr lang="en-US" sz="2400" i="1" dirty="0">
              <a:solidFill>
                <a:schemeClr val="tx1">
                  <a:lumMod val="65000"/>
                  <a:lumOff val="35000"/>
                </a:schemeClr>
              </a:solidFill>
              <a:latin typeface="Arial" panose="020B0604020202020204" pitchFamily="34" charset="0"/>
              <a:cs typeface="Arial" panose="020B0604020202020204" pitchFamily="34" charset="0"/>
            </a:endParaRPr>
          </a:p>
          <a:p>
            <a:pPr algn="just"/>
            <a:r>
              <a:rPr lang="en-US" sz="2400" i="1" dirty="0">
                <a:solidFill>
                  <a:schemeClr val="tx1">
                    <a:lumMod val="65000"/>
                    <a:lumOff val="35000"/>
                  </a:schemeClr>
                </a:solidFill>
                <a:latin typeface="Arial" panose="020B0604020202020204" pitchFamily="34" charset="0"/>
                <a:cs typeface="Arial" panose="020B0604020202020204" pitchFamily="34" charset="0"/>
              </a:rPr>
              <a:t>“The services the Architect provides will be performed in a manner consistent with that degree of care as ordinarily exercised by similarly situated engineers currently practicing under similar circumstances.  No warranty or guarantee is included or intended in this Agreement or instruments of its services.”</a:t>
            </a:r>
          </a:p>
          <a:p>
            <a:endParaRPr lang="en-US" i="1" dirty="0"/>
          </a:p>
          <a:p>
            <a:endParaRPr lang="en-US" i="1" dirty="0"/>
          </a:p>
          <a:p>
            <a:endParaRPr lang="en-US" i="1" dirty="0"/>
          </a:p>
          <a:p>
            <a:endParaRPr lang="en-US" i="1" dirty="0"/>
          </a:p>
          <a:p>
            <a:endParaRPr lang="en-US" dirty="0"/>
          </a:p>
        </p:txBody>
      </p:sp>
    </p:spTree>
    <p:extLst>
      <p:ext uri="{BB962C8B-B14F-4D97-AF65-F5344CB8AC3E}">
        <p14:creationId xmlns:p14="http://schemas.microsoft.com/office/powerpoint/2010/main" val="78621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72416-3AA0-4112-A750-FC15DB850D32}"/>
              </a:ext>
            </a:extLst>
          </p:cNvPr>
          <p:cNvSpPr txBox="1"/>
          <p:nvPr/>
        </p:nvSpPr>
        <p:spPr>
          <a:xfrm>
            <a:off x="1267968" y="743712"/>
            <a:ext cx="9521952" cy="954107"/>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Indemnification and Duty to Defend:</a:t>
            </a:r>
          </a:p>
          <a:p>
            <a:pPr algn="ctr"/>
            <a:r>
              <a:rPr lang="en-US" sz="2800" b="1" i="1" dirty="0">
                <a:solidFill>
                  <a:schemeClr val="accent1">
                    <a:lumMod val="75000"/>
                  </a:schemeClr>
                </a:solidFill>
                <a:latin typeface="Arial" panose="020B0604020202020204" pitchFamily="34" charset="0"/>
                <a:cs typeface="Arial" panose="020B0604020202020204" pitchFamily="34" charset="0"/>
              </a:rPr>
              <a:t>“Defend Me, Even If I Am At Fault”</a:t>
            </a:r>
          </a:p>
        </p:txBody>
      </p:sp>
      <p:sp>
        <p:nvSpPr>
          <p:cNvPr id="4" name="TextBox 3">
            <a:extLst>
              <a:ext uri="{FF2B5EF4-FFF2-40B4-BE49-F238E27FC236}">
                <a16:creationId xmlns:a16="http://schemas.microsoft.com/office/drawing/2014/main" id="{6F0D117C-B3DA-4B2C-B3D8-566C0C3A36D1}"/>
              </a:ext>
            </a:extLst>
          </p:cNvPr>
          <p:cNvSpPr txBox="1"/>
          <p:nvPr/>
        </p:nvSpPr>
        <p:spPr>
          <a:xfrm>
            <a:off x="1207008" y="1999488"/>
            <a:ext cx="9792296" cy="3416320"/>
          </a:xfrm>
          <a:prstGeom prst="rect">
            <a:avLst/>
          </a:prstGeom>
          <a:noFill/>
        </p:spPr>
        <p:txBody>
          <a:bodyPr wrap="square" rtlCol="0">
            <a:spAutoFit/>
          </a:bodyPr>
          <a:lstStyle/>
          <a:p>
            <a:pPr algn="just"/>
            <a:r>
              <a:rPr lang="en-US" sz="2400" i="1" dirty="0">
                <a:latin typeface="Arial" panose="020B0604020202020204" pitchFamily="34" charset="0"/>
                <a:cs typeface="Arial" panose="020B0604020202020204" pitchFamily="34" charset="0"/>
              </a:rPr>
              <a:t>“</a:t>
            </a:r>
            <a:r>
              <a:rPr lang="en-US" sz="2400" i="1" dirty="0">
                <a:solidFill>
                  <a:schemeClr val="tx1">
                    <a:lumMod val="65000"/>
                    <a:lumOff val="35000"/>
                  </a:schemeClr>
                </a:solidFill>
                <a:latin typeface="Arial" panose="020B0604020202020204" pitchFamily="34" charset="0"/>
                <a:cs typeface="Arial" panose="020B0604020202020204" pitchFamily="34" charset="0"/>
              </a:rPr>
              <a:t>The Consultant hereby assumes </a:t>
            </a:r>
            <a:r>
              <a:rPr lang="en-US" sz="2400" i="1" dirty="0">
                <a:solidFill>
                  <a:srgbClr val="FF0000"/>
                </a:solidFill>
                <a:latin typeface="Arial" panose="020B0604020202020204" pitchFamily="34" charset="0"/>
                <a:cs typeface="Arial" panose="020B0604020202020204" pitchFamily="34" charset="0"/>
              </a:rPr>
              <a:t>entire responsibility </a:t>
            </a:r>
            <a:r>
              <a:rPr lang="en-US" sz="2400" i="1" dirty="0">
                <a:solidFill>
                  <a:schemeClr val="tx1">
                    <a:lumMod val="65000"/>
                    <a:lumOff val="35000"/>
                  </a:schemeClr>
                </a:solidFill>
                <a:latin typeface="Arial" panose="020B0604020202020204" pitchFamily="34" charset="0"/>
                <a:cs typeface="Arial" panose="020B0604020202020204" pitchFamily="34" charset="0"/>
              </a:rPr>
              <a:t>for any and all damage or injury of any nature to property caused by or resulting from the execution of the work and agrees to defend and indemnify Owner from and against all claims, liabilities, damages, incurred by or imposed upon the Owner for damage or injury to such property, however such damage or injury may be caused directly or indirectly by  (i) negligence of the Consultant, (ii) the negligence of the Owner and/or (iii) any other matter. </a:t>
            </a:r>
            <a:r>
              <a:rPr lang="en-US" sz="2400" i="1" dirty="0">
                <a:solidFill>
                  <a:srgbClr val="FF0000"/>
                </a:solidFill>
                <a:latin typeface="Arial" panose="020B0604020202020204" pitchFamily="34" charset="0"/>
                <a:cs typeface="Arial" panose="020B0604020202020204" pitchFamily="34" charset="0"/>
              </a:rPr>
              <a:t>Consultant shall retain an attorney of the Owner’s choosing</a:t>
            </a:r>
            <a:r>
              <a:rPr lang="en-US" sz="2400" i="1"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595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6EB3DF-786D-4B4B-8958-5DA9DAAC1D30}"/>
              </a:ext>
            </a:extLst>
          </p:cNvPr>
          <p:cNvSpPr txBox="1"/>
          <p:nvPr/>
        </p:nvSpPr>
        <p:spPr>
          <a:xfrm>
            <a:off x="731520" y="749808"/>
            <a:ext cx="9656064" cy="523220"/>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Claim Study:  “</a:t>
            </a:r>
            <a:r>
              <a:rPr lang="en-US" sz="2800" b="1" i="1" dirty="0">
                <a:solidFill>
                  <a:schemeClr val="accent1">
                    <a:lumMod val="75000"/>
                  </a:schemeClr>
                </a:solidFill>
                <a:latin typeface="Arial" panose="020B0604020202020204" pitchFamily="34" charset="0"/>
                <a:cs typeface="Arial" panose="020B0604020202020204" pitchFamily="34" charset="0"/>
              </a:rPr>
              <a:t>Defend Me, Even If I Am At Fault”</a:t>
            </a:r>
          </a:p>
        </p:txBody>
      </p:sp>
      <p:sp>
        <p:nvSpPr>
          <p:cNvPr id="6" name="TextBox 5">
            <a:extLst>
              <a:ext uri="{FF2B5EF4-FFF2-40B4-BE49-F238E27FC236}">
                <a16:creationId xmlns:a16="http://schemas.microsoft.com/office/drawing/2014/main" id="{477D5EA3-10BA-4CD6-920E-4AE16F888F7E}"/>
              </a:ext>
            </a:extLst>
          </p:cNvPr>
          <p:cNvSpPr txBox="1"/>
          <p:nvPr/>
        </p:nvSpPr>
        <p:spPr>
          <a:xfrm>
            <a:off x="877824" y="1487424"/>
            <a:ext cx="9784080" cy="5355312"/>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Project: Apartment</a:t>
            </a:r>
          </a:p>
          <a:p>
            <a:pPr marL="285750" indent="-285750" algn="just">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Discipline: Land Surveyor</a:t>
            </a:r>
          </a:p>
          <a:p>
            <a:pPr marL="285750" indent="-285750" algn="just">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Claim Details: Land Surveyor provided layout of a new building, 10-story, 90 residential units, which adjoins the Plaintiff’s property. The Plaintiff commenced suit against Owner/Developer alleging construction debris and equipment encroached on Plaintiff’s property, and that the erection of the new building caused cracking in the adjoining property’s foundation and exterior walls. Owner/Developer sent tender letter to Land Surveyor demanding defense and indemnification per the terms of the contract. </a:t>
            </a:r>
          </a:p>
          <a:p>
            <a:pPr marL="285750" indent="-285750" algn="just">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Claimed damages: $1million</a:t>
            </a:r>
          </a:p>
          <a:p>
            <a:pPr algn="just"/>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a:solidFill>
                  <a:schemeClr val="tx1">
                    <a:lumMod val="65000"/>
                    <a:lumOff val="35000"/>
                  </a:schemeClr>
                </a:solidFill>
                <a:latin typeface="Arial" panose="020B0604020202020204" pitchFamily="34" charset="0"/>
                <a:cs typeface="Arial" panose="020B0604020202020204" pitchFamily="34" charset="0"/>
              </a:rPr>
              <a:t>Lesson Learned: Review your indemnification agreement and ensure (1) no defense obligation exists and (2) indemnification obligation is negligence-based solely on design professional’s negligence.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102054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A9D0F-8A5B-4267-B758-F18615DE3249}"/>
              </a:ext>
            </a:extLst>
          </p:cNvPr>
          <p:cNvSpPr txBox="1"/>
          <p:nvPr/>
        </p:nvSpPr>
        <p:spPr>
          <a:xfrm>
            <a:off x="1152939" y="854765"/>
            <a:ext cx="9707218" cy="954107"/>
          </a:xfrm>
          <a:prstGeom prst="rect">
            <a:avLst/>
          </a:prstGeom>
          <a:noFill/>
        </p:spPr>
        <p:txBody>
          <a:bodyPr wrap="square" rtlCol="0">
            <a:spAutoFit/>
          </a:bodyPr>
          <a:lstStyle/>
          <a:p>
            <a:pPr algn="ctr"/>
            <a:r>
              <a:rPr lang="en-US" sz="2800" b="1" i="1" dirty="0">
                <a:solidFill>
                  <a:schemeClr val="accent1">
                    <a:lumMod val="75000"/>
                  </a:schemeClr>
                </a:solidFill>
                <a:latin typeface="Arial" panose="020B0604020202020204" pitchFamily="34" charset="0"/>
                <a:cs typeface="Arial" panose="020B0604020202020204" pitchFamily="34" charset="0"/>
              </a:rPr>
              <a:t>No Defense Obligation: Indemnification that is Negligence-Based Only</a:t>
            </a:r>
          </a:p>
        </p:txBody>
      </p:sp>
      <p:sp>
        <p:nvSpPr>
          <p:cNvPr id="3" name="TextBox 2">
            <a:extLst>
              <a:ext uri="{FF2B5EF4-FFF2-40B4-BE49-F238E27FC236}">
                <a16:creationId xmlns:a16="http://schemas.microsoft.com/office/drawing/2014/main" id="{D449DDCC-84CC-41B5-BF64-E84491404954}"/>
              </a:ext>
            </a:extLst>
          </p:cNvPr>
          <p:cNvSpPr txBox="1"/>
          <p:nvPr/>
        </p:nvSpPr>
        <p:spPr>
          <a:xfrm>
            <a:off x="1152939" y="2113722"/>
            <a:ext cx="9925877" cy="2862322"/>
          </a:xfrm>
          <a:prstGeom prst="rect">
            <a:avLst/>
          </a:prstGeom>
          <a:noFill/>
        </p:spPr>
        <p:txBody>
          <a:bodyPr wrap="square" rtlCol="0">
            <a:spAutoFit/>
          </a:bodyPr>
          <a:lstStyle/>
          <a:p>
            <a:pPr algn="just"/>
            <a:r>
              <a:rPr lang="en-US" sz="2400" i="1" dirty="0">
                <a:solidFill>
                  <a:schemeClr val="tx1">
                    <a:lumMod val="65000"/>
                    <a:lumOff val="35000"/>
                  </a:schemeClr>
                </a:solidFill>
                <a:latin typeface="Arial" panose="020B0604020202020204" pitchFamily="34" charset="0"/>
                <a:cs typeface="Arial" panose="020B0604020202020204" pitchFamily="34" charset="0"/>
              </a:rPr>
              <a:t>“To the fullest extent permitted by law, the Consultant shall indemnify and hold harmless Client from and against damages, losses, costs and expenses (including reasonable attorneys' and experts' fees, interest and court costs) to the extent such damages result from the negligent act, error or omission of the Consultant, its employees, subconsultants or anyone   for whose actions the Consultant is legally responsible.” </a:t>
            </a:r>
          </a:p>
          <a:p>
            <a:pPr algn="just"/>
            <a:endParaRPr lang="en-US" i="1" dirty="0"/>
          </a:p>
          <a:p>
            <a:pPr algn="just"/>
            <a:endParaRPr lang="en-US" dirty="0"/>
          </a:p>
        </p:txBody>
      </p:sp>
    </p:spTree>
    <p:extLst>
      <p:ext uri="{BB962C8B-B14F-4D97-AF65-F5344CB8AC3E}">
        <p14:creationId xmlns:p14="http://schemas.microsoft.com/office/powerpoint/2010/main" val="1459081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mp;C Tagline 16-9 Blue" id="{489F2E61-B888-4309-BA2B-2135A8EE8FD2}" vid="{414E7FE8-B5D7-4965-99BB-29453B4EB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154F5E7DA3DB48B69007F6AAD75670" ma:contentTypeVersion="0" ma:contentTypeDescription="Create a new document." ma:contentTypeScope="" ma:versionID="492213bf5c9c51207c85d645edfde260">
  <xsd:schema xmlns:xsd="http://www.w3.org/2001/XMLSchema" xmlns:xs="http://www.w3.org/2001/XMLSchema" xmlns:p="http://schemas.microsoft.com/office/2006/metadata/properties" targetNamespace="http://schemas.microsoft.com/office/2006/metadata/properties" ma:root="true" ma:fieldsID="579696bfe9a5ce3b206f07e6849aab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92A308-3086-44DA-AA41-72E4D92884D2}">
  <ds:schemaRefs>
    <ds:schemaRef ds:uri="http://schemas.microsoft.com/sharepoint/v3/contenttype/forms"/>
  </ds:schemaRefs>
</ds:datastoreItem>
</file>

<file path=customXml/itemProps2.xml><?xml version="1.0" encoding="utf-8"?>
<ds:datastoreItem xmlns:ds="http://schemas.openxmlformats.org/officeDocument/2006/customXml" ds:itemID="{D45F8013-113D-4855-9CFA-AA63509CB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E56AEC7-BBB5-4EE8-8493-9122DDF0045A}">
  <ds:schemaRef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P&amp;C Tagline 16-9 Blue</Template>
  <TotalTime>1992</TotalTime>
  <Words>1652</Words>
  <Application>Microsoft Office PowerPoint</Application>
  <PresentationFormat>Widescreen</PresentationFormat>
  <Paragraphs>164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DeBellis, Roseanne</dc:creator>
  <cp:lastModifiedBy>DeBellis, Roseanne</cp:lastModifiedBy>
  <cp:revision>143</cp:revision>
  <dcterms:created xsi:type="dcterms:W3CDTF">2020-02-13T18:03:12Z</dcterms:created>
  <dcterms:modified xsi:type="dcterms:W3CDTF">2020-02-27T19:23:00Z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70b3f0cf22c4df3b72a88f7d3776ca3">
    <vt:lpwstr/>
  </property>
  <property fmtid="{D5CDD505-2E9C-101B-9397-08002B2CF9AE}" pid="3" name="TaxKeyword">
    <vt:lpwstr/>
  </property>
  <property fmtid="{D5CDD505-2E9C-101B-9397-08002B2CF9AE}" pid="4" name="GAIG-Related-Department">
    <vt:lpwstr/>
  </property>
  <property fmtid="{D5CDD505-2E9C-101B-9397-08002B2CF9AE}" pid="5" name="ContentTypeId">
    <vt:lpwstr>0x0101006B154F5E7DA3DB48B69007F6AAD75670</vt:lpwstr>
  </property>
  <property fmtid="{D5CDD505-2E9C-101B-9397-08002B2CF9AE}" pid="6" name="TaxCatchAll">
    <vt:lpwstr/>
  </property>
  <property fmtid="{D5CDD505-2E9C-101B-9397-08002B2CF9AE}" pid="7" name="TaxKeywordTaxHTField">
    <vt:lpwstr/>
  </property>
  <property fmtid="{D5CDD505-2E9C-101B-9397-08002B2CF9AE}" pid="8" name="GAIG-Primary-Tag">
    <vt:lpwstr/>
  </property>
</Properties>
</file>