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5"/>
    <p:sldMasterId id="2147483701" r:id="rId6"/>
    <p:sldMasterId id="2147483685" r:id="rId7"/>
    <p:sldMasterId id="2147483718" r:id="rId8"/>
    <p:sldMasterId id="2147483721" r:id="rId9"/>
  </p:sldMasterIdLst>
  <p:notesMasterIdLst>
    <p:notesMasterId r:id="rId34"/>
  </p:notesMasterIdLst>
  <p:handoutMasterIdLst>
    <p:handoutMasterId r:id="rId35"/>
  </p:handoutMasterIdLst>
  <p:sldIdLst>
    <p:sldId id="259" r:id="rId10"/>
    <p:sldId id="282" r:id="rId11"/>
    <p:sldId id="306" r:id="rId12"/>
    <p:sldId id="307" r:id="rId13"/>
    <p:sldId id="309" r:id="rId14"/>
    <p:sldId id="310" r:id="rId15"/>
    <p:sldId id="288" r:id="rId16"/>
    <p:sldId id="311" r:id="rId17"/>
    <p:sldId id="312" r:id="rId18"/>
    <p:sldId id="313" r:id="rId19"/>
    <p:sldId id="314" r:id="rId20"/>
    <p:sldId id="315" r:id="rId21"/>
    <p:sldId id="316" r:id="rId22"/>
    <p:sldId id="317" r:id="rId23"/>
    <p:sldId id="318" r:id="rId24"/>
    <p:sldId id="319" r:id="rId25"/>
    <p:sldId id="320" r:id="rId26"/>
    <p:sldId id="321" r:id="rId27"/>
    <p:sldId id="325" r:id="rId28"/>
    <p:sldId id="324" r:id="rId29"/>
    <p:sldId id="323" r:id="rId30"/>
    <p:sldId id="322" r:id="rId31"/>
    <p:sldId id="326" r:id="rId32"/>
    <p:sldId id="29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51" autoAdjust="0"/>
    <p:restoredTop sz="94660"/>
  </p:normalViewPr>
  <p:slideViewPr>
    <p:cSldViewPr snapToGrid="0">
      <p:cViewPr varScale="1">
        <p:scale>
          <a:sx n="74" d="100"/>
          <a:sy n="74" d="100"/>
        </p:scale>
        <p:origin x="25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200" d="100"/>
          <a:sy n="200" d="100"/>
        </p:scale>
        <p:origin x="1308" y="1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462589" cy="458788"/>
          </a:xfrm>
          <a:prstGeom prst="rect">
            <a:avLst/>
          </a:prstGeom>
        </p:spPr>
        <p:txBody>
          <a:bodyPr vert="horz" lIns="91440" tIns="45720" rIns="91440" bIns="45720" rtlCol="0"/>
          <a:lstStyle>
            <a:lvl1pPr algn="l">
              <a:defRPr sz="1200"/>
            </a:lvl1pPr>
          </a:lstStyle>
          <a:p>
            <a:r>
              <a:rPr lang="en-US" dirty="0">
                <a:latin typeface="Arial Narrow" panose="020B0606020202030204" pitchFamily="34" charset="0"/>
                <a:ea typeface="Times New Roman" panose="02020603050405020304" pitchFamily="18" charset="0"/>
              </a:rPr>
              <a:t>Travelers Webinar Series for Design Professionals</a:t>
            </a:r>
          </a:p>
          <a:p>
            <a:r>
              <a:rPr lang="en-US" b="1" dirty="0">
                <a:latin typeface="Arial Narrow" panose="020B0606020202030204" pitchFamily="34" charset="0"/>
                <a:ea typeface="Times New Roman" panose="02020603050405020304" pitchFamily="18" charset="0"/>
              </a:rPr>
              <a:t>What You Need to Know </a:t>
            </a:r>
            <a:r>
              <a:rPr lang="en-US" b="1" dirty="0" smtClean="0">
                <a:latin typeface="Arial Narrow" panose="020B0606020202030204" pitchFamily="34" charset="0"/>
                <a:ea typeface="Times New Roman" panose="02020603050405020304" pitchFamily="18" charset="0"/>
              </a:rPr>
              <a:t>About </a:t>
            </a:r>
            <a:r>
              <a:rPr lang="en-US" b="1" dirty="0">
                <a:latin typeface="Arial Narrow" panose="020B0606020202030204" pitchFamily="34" charset="0"/>
                <a:ea typeface="Times New Roman" panose="02020603050405020304" pitchFamily="18" charset="0"/>
              </a:rPr>
              <a:t>Your Professional Services Contract</a:t>
            </a:r>
            <a:r>
              <a:rPr lang="en-US" dirty="0">
                <a:latin typeface="Arial Narrow" panose="020B0606020202030204" pitchFamily="34" charset="0"/>
                <a:ea typeface="Times New Roman" panose="02020603050405020304" pitchFamily="18" charset="0"/>
              </a:rPr>
              <a:t/>
            </a:r>
            <a:br>
              <a:rPr lang="en-US" dirty="0">
                <a:latin typeface="Arial Narrow" panose="020B0606020202030204" pitchFamily="34" charset="0"/>
                <a:ea typeface="Times New Roman" panose="02020603050405020304" pitchFamily="18" charset="0"/>
              </a:rPr>
            </a:br>
            <a:r>
              <a:rPr lang="en-US" dirty="0" smtClean="0">
                <a:latin typeface="Arial Narrow" panose="020B0606020202030204" pitchFamily="34" charset="0"/>
                <a:ea typeface="Times New Roman" panose="02020603050405020304" pitchFamily="18" charset="0"/>
              </a:rPr>
              <a:t>October 12</a:t>
            </a:r>
            <a:r>
              <a:rPr lang="en-US" dirty="0">
                <a:latin typeface="Arial Narrow" panose="020B0606020202030204" pitchFamily="34" charset="0"/>
                <a:ea typeface="Times New Roman" panose="02020603050405020304" pitchFamily="18" charset="0"/>
              </a:rPr>
              <a:t>, </a:t>
            </a:r>
            <a:r>
              <a:rPr lang="en-US" dirty="0" smtClean="0">
                <a:latin typeface="Arial Narrow" panose="020B0606020202030204" pitchFamily="34" charset="0"/>
                <a:ea typeface="Times New Roman" panose="02020603050405020304" pitchFamily="18" charset="0"/>
              </a:rPr>
              <a:t>2016</a:t>
            </a:r>
            <a:endParaRPr lang="en-US" dirty="0"/>
          </a:p>
          <a:p>
            <a:endParaRPr lang="en-US" dirty="0"/>
          </a:p>
        </p:txBody>
      </p:sp>
      <p:sp>
        <p:nvSpPr>
          <p:cNvPr id="4" name="Footer Placeholder 3"/>
          <p:cNvSpPr>
            <a:spLocks noGrp="1"/>
          </p:cNvSpPr>
          <p:nvPr>
            <p:ph type="ftr" sz="quarter" idx="2"/>
          </p:nvPr>
        </p:nvSpPr>
        <p:spPr>
          <a:xfrm>
            <a:off x="1587" y="8685213"/>
            <a:ext cx="6856413" cy="458787"/>
          </a:xfrm>
          <a:prstGeom prst="rect">
            <a:avLst/>
          </a:prstGeom>
        </p:spPr>
        <p:txBody>
          <a:bodyPr vert="horz" lIns="91440" tIns="45720" rIns="91440" bIns="45720" rtlCol="0" anchor="b"/>
          <a:lstStyle>
            <a:lvl1pPr algn="l">
              <a:defRPr sz="1200"/>
            </a:lvl1pPr>
          </a:lstStyle>
          <a:p>
            <a:pPr lvl="0"/>
            <a:r>
              <a:rPr lang="en-US" sz="600" b="1" dirty="0">
                <a:solidFill>
                  <a:prstClr val="black"/>
                </a:solidFill>
              </a:rPr>
              <a:t>© </a:t>
            </a:r>
            <a:r>
              <a:rPr lang="en-US" sz="600" b="1" dirty="0" smtClean="0">
                <a:solidFill>
                  <a:prstClr val="black"/>
                </a:solidFill>
              </a:rPr>
              <a:t>2016 </a:t>
            </a:r>
            <a:r>
              <a:rPr lang="en-US" sz="600" b="1" dirty="0">
                <a:solidFill>
                  <a:prstClr val="black"/>
                </a:solidFill>
              </a:rPr>
              <a:t>Travelers  </a:t>
            </a:r>
            <a:r>
              <a:rPr lang="en-US" sz="600" dirty="0">
                <a:solidFill>
                  <a:prstClr val="black"/>
                </a:solidFill>
              </a:rPr>
              <a:t>The views expressed in these materials are those of the author and do not necessarily reflect the views of The Travelers Companies, Inc. or any of its subsidiary insurance companies (“Travelers”). This material is for general informational purposes only and is not legal advice.  It is not designed to be comprehensive and it may not apply to your particular facts and circumstances.  Consult as needed with your own attorney or other professional adviser.  This material does not amend, or otherwise affect, the provisions of any insurance policy issued by Travelers. It is not a representation that coverage does or does not exist for any particular claim or loss under any such policy. Coverage depends on the facts and circumstances involved in the claim or loss, all applicable policy provisions, and any applicable law. Availability of coverage referenced in this document can depend on underwriting qualifications and state regulations.</a:t>
            </a:r>
            <a:endParaRPr lang="en-US" sz="1800" dirty="0">
              <a:solidFill>
                <a:prstClr val="black"/>
              </a:solidFill>
            </a:endParaRPr>
          </a:p>
          <a:p>
            <a:endParaRPr lang="en-US" dirty="0"/>
          </a:p>
        </p:txBody>
      </p:sp>
      <p:sp>
        <p:nvSpPr>
          <p:cNvPr id="7" name="Slide Number Placeholder 4"/>
          <p:cNvSpPr>
            <a:spLocks noGrp="1"/>
          </p:cNvSpPr>
          <p:nvPr>
            <p:ph type="sldNum" sz="quarter" idx="3"/>
          </p:nvPr>
        </p:nvSpPr>
        <p:spPr>
          <a:xfrm>
            <a:off x="5415781" y="0"/>
            <a:ext cx="1242193" cy="466433"/>
          </a:xfrm>
          <a:prstGeom prst="rect">
            <a:avLst/>
          </a:prstGeom>
        </p:spPr>
        <p:txBody>
          <a:bodyPr vert="horz" lIns="93177" tIns="46589" rIns="93177" bIns="46589" rtlCol="0" anchor="b"/>
          <a:lstStyle>
            <a:lvl1pPr algn="r">
              <a:defRPr sz="1200"/>
            </a:lvl1pPr>
          </a:lstStyle>
          <a:p>
            <a:fld id="{C535846A-E5F6-431D-885F-92680B67EB0A}" type="slidenum">
              <a:rPr lang="en-US" smtClean="0"/>
              <a:t>‹#›</a:t>
            </a:fld>
            <a:endParaRPr lang="en-US" dirty="0"/>
          </a:p>
        </p:txBody>
      </p:sp>
    </p:spTree>
    <p:extLst>
      <p:ext uri="{BB962C8B-B14F-4D97-AF65-F5344CB8AC3E}">
        <p14:creationId xmlns:p14="http://schemas.microsoft.com/office/powerpoint/2010/main" val="1357924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9538-DE63-4B0C-BBF0-03695E8A0CF5}" type="datetimeFigureOut">
              <a:rPr lang="en-US" smtClean="0"/>
              <a:t>3/16/2018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C1D26F-55EA-4112-9BA5-4DFF73160225}" type="slidenum">
              <a:rPr lang="en-US" smtClean="0"/>
              <a:t>‹#›</a:t>
            </a:fld>
            <a:endParaRPr lang="en-US" dirty="0"/>
          </a:p>
        </p:txBody>
      </p:sp>
    </p:spTree>
    <p:extLst>
      <p:ext uri="{BB962C8B-B14F-4D97-AF65-F5344CB8AC3E}">
        <p14:creationId xmlns:p14="http://schemas.microsoft.com/office/powerpoint/2010/main" val="484938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Master" Target="../slideMasters/slideMaster5.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32952" y="3104939"/>
            <a:ext cx="6858000" cy="1768249"/>
          </a:xfrm>
        </p:spPr>
        <p:txBody>
          <a:bodyPr anchor="b">
            <a:normAutofit/>
          </a:bodyPr>
          <a:lstStyle>
            <a:lvl1pPr algn="ctr">
              <a:defRPr sz="5400"/>
            </a:lvl1pPr>
          </a:lstStyle>
          <a:p>
            <a:r>
              <a:rPr lang="en-US" dirty="0" smtClean="0"/>
              <a:t>Click to edit Master </a:t>
            </a:r>
            <a:br>
              <a:rPr lang="en-US" dirty="0" smtClean="0"/>
            </a:br>
            <a:r>
              <a:rPr lang="en-US" dirty="0" smtClean="0"/>
              <a:t>title style</a:t>
            </a:r>
            <a:endParaRPr lang="en-US" dirty="0"/>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3691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3114989"/>
            <a:ext cx="6858000" cy="1738104"/>
          </a:xfrm>
        </p:spPr>
        <p:txBody>
          <a:bodyPr anchor="b">
            <a:normAutofit/>
          </a:bodyPr>
          <a:lstStyle>
            <a:lvl1pPr algn="ctr">
              <a:defRPr sz="5400">
                <a:solidFill>
                  <a:srgbClr val="FF0000"/>
                </a:solidFill>
              </a:defRPr>
            </a:lvl1pPr>
          </a:lstStyle>
          <a:p>
            <a:r>
              <a:rPr lang="en-US" dirty="0" smtClean="0"/>
              <a:t>Click to edit Master </a:t>
            </a:r>
            <a:br>
              <a:rPr lang="en-US" dirty="0" smtClean="0"/>
            </a:br>
            <a:r>
              <a:rPr lang="en-US" dirty="0" smtClean="0"/>
              <a:t>title style</a:t>
            </a:r>
            <a:endParaRPr lang="en-US" dirty="0"/>
          </a:p>
        </p:txBody>
      </p:sp>
      <p:sp>
        <p:nvSpPr>
          <p:cNvPr id="4" name="Subtitle 2"/>
          <p:cNvSpPr>
            <a:spLocks noGrp="1"/>
          </p:cNvSpPr>
          <p:nvPr>
            <p:ph type="subTitle" idx="1"/>
          </p:nvPr>
        </p:nvSpPr>
        <p:spPr>
          <a:xfrm>
            <a:off x="1143000" y="4938469"/>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61265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3639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725693" y="6311900"/>
            <a:ext cx="4250987" cy="365125"/>
          </a:xfrm>
          <a:prstGeom prst="rect">
            <a:avLst/>
          </a:prstGeom>
        </p:spPr>
        <p:txBody>
          <a:bodyPr/>
          <a:lstStyle/>
          <a:p>
            <a:fld id="{600CABBE-65C6-47CF-96A4-03FB236C3280}" type="slidenum">
              <a:rPr lang="en-US" smtClean="0"/>
              <a:t>‹#›</a:t>
            </a:fld>
            <a:endParaRPr lang="en-US" dirty="0"/>
          </a:p>
        </p:txBody>
      </p:sp>
    </p:spTree>
    <p:extLst>
      <p:ext uri="{BB962C8B-B14F-4D97-AF65-F5344CB8AC3E}">
        <p14:creationId xmlns:p14="http://schemas.microsoft.com/office/powerpoint/2010/main" val="16045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18149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3498247" y="6438037"/>
            <a:ext cx="2057400" cy="365125"/>
          </a:xfrm>
          <a:prstGeom prst="rect">
            <a:avLst/>
          </a:prstGeom>
        </p:spPr>
        <p:txBody>
          <a:bodyPr/>
          <a:lstStyle/>
          <a:p>
            <a:fld id="{600CABBE-65C6-47CF-96A4-03FB236C3280}" type="slidenum">
              <a:rPr lang="en-US">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045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RedUmbrell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5313" y="1238250"/>
            <a:ext cx="287178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a:off x="482600" y="5311775"/>
            <a:ext cx="8242300" cy="0"/>
          </a:xfrm>
          <a:prstGeom prst="line">
            <a:avLst/>
          </a:prstGeom>
          <a:noFill/>
          <a:ln w="9525">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sp>
        <p:nvSpPr>
          <p:cNvPr id="6" name="Line 9"/>
          <p:cNvSpPr>
            <a:spLocks noChangeShapeType="1"/>
          </p:cNvSpPr>
          <p:nvPr/>
        </p:nvSpPr>
        <p:spPr bwMode="auto">
          <a:xfrm>
            <a:off x="482600" y="5695950"/>
            <a:ext cx="8242300" cy="0"/>
          </a:xfrm>
          <a:prstGeom prst="line">
            <a:avLst/>
          </a:prstGeom>
          <a:noFill/>
          <a:ln w="9525">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pic>
        <p:nvPicPr>
          <p:cNvPr id="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361950" y="3825875"/>
            <a:ext cx="8229600" cy="1470025"/>
          </a:xfrm>
        </p:spPr>
        <p:txBody>
          <a:bodyPr/>
          <a:lstStyle>
            <a:lvl1pPr>
              <a:defRPr>
                <a:solidFill>
                  <a:srgbClr val="F50002"/>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61950" y="5305425"/>
            <a:ext cx="8258175" cy="390525"/>
          </a:xfrm>
        </p:spPr>
        <p:txBody>
          <a:bodyPr anchor="ctr"/>
          <a:lstStyle>
            <a:lvl1pPr marL="0" indent="0">
              <a:buFontTx/>
              <a:buNone/>
              <a:defRPr sz="1400">
                <a:solidFill>
                  <a:srgbClr val="5B6770"/>
                </a:solidFill>
              </a:defRPr>
            </a:lvl1pPr>
          </a:lstStyle>
          <a:p>
            <a:pPr lvl="0"/>
            <a:r>
              <a:rPr lang="en-US" noProof="0" smtClean="0"/>
              <a:t>Click to edit Master subtitle style</a:t>
            </a: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22686" y="6041244"/>
            <a:ext cx="785328" cy="738161"/>
          </a:xfrm>
          <a:prstGeom prst="rect">
            <a:avLst/>
          </a:prstGeom>
        </p:spPr>
      </p:pic>
    </p:spTree>
    <p:extLst>
      <p:ext uri="{BB962C8B-B14F-4D97-AF65-F5344CB8AC3E}">
        <p14:creationId xmlns:p14="http://schemas.microsoft.com/office/powerpoint/2010/main" val="148056690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1"/>
          </p:nvPr>
        </p:nvSpPr>
        <p:spPr>
          <a:xfrm>
            <a:off x="3494881" y="6413534"/>
            <a:ext cx="2133600" cy="257175"/>
          </a:xfrm>
          <a:prstGeom prst="rect">
            <a:avLst/>
          </a:prstGeom>
          <a:ln/>
        </p:spPr>
        <p:txBody>
          <a:bodyPr/>
          <a:lstStyle>
            <a:lvl1pPr>
              <a:defRPr/>
            </a:lvl1pPr>
          </a:lstStyle>
          <a:p>
            <a:fld id="{1F2D5A4C-63F5-46B5-8F4F-04578B8A8479}" type="slidenum">
              <a:rPr lang="en-US" smtClean="0"/>
              <a:pPr/>
              <a:t>‹#›</a:t>
            </a:fld>
            <a:endParaRPr lang="en-US" dirty="0"/>
          </a:p>
        </p:txBody>
      </p:sp>
    </p:spTree>
    <p:extLst>
      <p:ext uri="{BB962C8B-B14F-4D97-AF65-F5344CB8AC3E}">
        <p14:creationId xmlns:p14="http://schemas.microsoft.com/office/powerpoint/2010/main" val="322577852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6.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3543300" y="6311487"/>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22686" y="6041244"/>
            <a:ext cx="785328" cy="738161"/>
          </a:xfrm>
          <a:prstGeom prst="rect">
            <a:avLst/>
          </a:prstGeom>
        </p:spPr>
      </p:pic>
    </p:spTree>
    <p:extLst>
      <p:ext uri="{BB962C8B-B14F-4D97-AF65-F5344CB8AC3E}">
        <p14:creationId xmlns:p14="http://schemas.microsoft.com/office/powerpoint/2010/main" val="3608309032"/>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6" name="Slide Number Placeholder 5"/>
          <p:cNvSpPr>
            <a:spLocks noGrp="1"/>
          </p:cNvSpPr>
          <p:nvPr>
            <p:ph type="sldNum" sz="quarter" idx="4"/>
          </p:nvPr>
        </p:nvSpPr>
        <p:spPr>
          <a:xfrm>
            <a:off x="3543300" y="6366668"/>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1D0A830-3E42-450F-9215-7934DA3DC897}" type="slidenum">
              <a:rPr lang="en-US" smtClean="0"/>
              <a:pPr/>
              <a:t>‹#›</a:t>
            </a:fld>
            <a:endParaRPr lang="en-US" dirty="0"/>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t="28401" b="21789"/>
          <a:stretch/>
        </p:blipFill>
        <p:spPr>
          <a:xfrm>
            <a:off x="0" y="0"/>
            <a:ext cx="9144000" cy="3021496"/>
          </a:xfrm>
          <a:prstGeom prst="rect">
            <a:avLst/>
          </a:prstGeom>
        </p:spPr>
      </p:pic>
      <p:pic>
        <p:nvPicPr>
          <p:cNvPr id="9" name="Picture 3"/>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65138" y="6410325"/>
            <a:ext cx="13716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324072"/>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4">
            <a:duotone>
              <a:schemeClr val="bg2">
                <a:shade val="45000"/>
                <a:satMod val="135000"/>
              </a:schemeClr>
              <a:prstClr val="white"/>
            </a:duotone>
            <a:extLst>
              <a:ext uri="{BEBA8EAE-BF5A-486C-A8C5-ECC9F3942E4B}">
                <a14:imgProps xmlns:a14="http://schemas.microsoft.com/office/drawing/2010/main">
                  <a14:imgLayer r:embed="rId5">
                    <a14:imgEffect>
                      <a14:sharpenSoften amount="-50000"/>
                    </a14:imgEffect>
                    <a14:imgEffect>
                      <a14:saturation sat="0"/>
                    </a14:imgEffect>
                  </a14:imgLayer>
                </a14:imgProps>
              </a:ext>
              <a:ext uri="{28A0092B-C50C-407E-A947-70E740481C1C}">
                <a14:useLocalDpi xmlns:a14="http://schemas.microsoft.com/office/drawing/2010/main" val="0"/>
              </a:ext>
            </a:extLst>
          </a:blip>
          <a:srcRect l="-141" r="11131"/>
          <a:stretch/>
        </p:blipFill>
        <p:spPr>
          <a:xfrm>
            <a:off x="0" y="0"/>
            <a:ext cx="9144000" cy="6858000"/>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Line 13"/>
          <p:cNvSpPr>
            <a:spLocks noChangeShapeType="1"/>
          </p:cNvSpPr>
          <p:nvPr userDrawn="1"/>
        </p:nvSpPr>
        <p:spPr bwMode="auto">
          <a:xfrm>
            <a:off x="628650" y="1505364"/>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pic>
        <p:nvPicPr>
          <p:cNvPr id="4"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90359" y="6037026"/>
            <a:ext cx="785328" cy="738161"/>
          </a:xfrm>
          <a:prstGeom prst="rect">
            <a:avLst/>
          </a:prstGeom>
        </p:spPr>
      </p:pic>
      <p:sp>
        <p:nvSpPr>
          <p:cNvPr id="10" name="Title 1"/>
          <p:cNvSpPr txBox="1">
            <a:spLocks/>
          </p:cNvSpPr>
          <p:nvPr userDrawn="1"/>
        </p:nvSpPr>
        <p:spPr>
          <a:xfrm>
            <a:off x="4499789" y="6272702"/>
            <a:ext cx="3390570" cy="406746"/>
          </a:xfrm>
          <a:prstGeom prst="rect">
            <a:avLst/>
          </a:prstGeom>
        </p:spPr>
        <p:txBody>
          <a:bodyPr anchor="b"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800" kern="1200" dirty="0" smtClean="0">
                <a:solidFill>
                  <a:prstClr val="black"/>
                </a:solidFill>
                <a:latin typeface="Arial Narrow" panose="020B0606020202030204" pitchFamily="34" charset="0"/>
                <a:ea typeface="+mj-ea"/>
                <a:cs typeface="+mj-cs"/>
              </a:rPr>
              <a:t/>
            </a:r>
            <a:br>
              <a:rPr lang="en-US" sz="800" kern="1200" dirty="0" smtClean="0">
                <a:solidFill>
                  <a:prstClr val="black"/>
                </a:solidFill>
                <a:latin typeface="Arial Narrow" panose="020B0606020202030204" pitchFamily="34" charset="0"/>
                <a:ea typeface="+mj-ea"/>
                <a:cs typeface="+mj-cs"/>
              </a:rPr>
            </a:br>
            <a:r>
              <a:rPr lang="en-US" sz="800" b="1" dirty="0" smtClean="0">
                <a:solidFill>
                  <a:schemeClr val="tx1"/>
                </a:solidFill>
                <a:latin typeface="Arial Narrow" panose="020B0606020202030204" pitchFamily="34" charset="0"/>
                <a:ea typeface="Times New Roman" panose="02020603050405020304" pitchFamily="18" charset="0"/>
              </a:rPr>
              <a:t>What You Need to Know </a:t>
            </a:r>
            <a:br>
              <a:rPr lang="en-US" sz="800" b="1" dirty="0" smtClean="0">
                <a:solidFill>
                  <a:schemeClr val="tx1"/>
                </a:solidFill>
                <a:latin typeface="Arial Narrow" panose="020B0606020202030204" pitchFamily="34" charset="0"/>
                <a:ea typeface="Times New Roman" panose="02020603050405020304" pitchFamily="18" charset="0"/>
              </a:rPr>
            </a:br>
            <a:r>
              <a:rPr lang="en-US" sz="800" b="1" dirty="0" smtClean="0">
                <a:solidFill>
                  <a:schemeClr val="tx1"/>
                </a:solidFill>
                <a:latin typeface="Arial Narrow" panose="020B0606020202030204" pitchFamily="34" charset="0"/>
                <a:ea typeface="Times New Roman" panose="02020603050405020304" pitchFamily="18" charset="0"/>
              </a:rPr>
              <a:t>About Your Professional Services Contract</a:t>
            </a:r>
            <a:endParaRPr lang="en-US" sz="800" b="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808240077"/>
      </p:ext>
    </p:extLst>
  </p:cSld>
  <p:clrMap bg1="lt1" tx1="dk1" bg2="lt2" tx2="dk2" accent1="accent1" accent2="accent2" accent3="accent3" accent4="accent4" accent5="accent5" accent6="accent6" hlink="hlink" folHlink="folHlink"/>
  <p:sldLayoutIdLst>
    <p:sldLayoutId id="2147483686"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4">
            <a:duotone>
              <a:schemeClr val="bg2">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141" r="11131"/>
          <a:stretch/>
        </p:blipFill>
        <p:spPr>
          <a:xfrm>
            <a:off x="0" y="0"/>
            <a:ext cx="9144000" cy="6858000"/>
          </a:xfrm>
          <a:prstGeom prst="rect">
            <a:avLst/>
          </a:prstGeom>
        </p:spPr>
      </p:pic>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Line 13"/>
          <p:cNvSpPr>
            <a:spLocks noChangeShapeType="1"/>
          </p:cNvSpPr>
          <p:nvPr userDrawn="1"/>
        </p:nvSpPr>
        <p:spPr bwMode="auto">
          <a:xfrm>
            <a:off x="628650" y="1505364"/>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prstClr val="black"/>
              </a:solidFill>
            </a:endParaRPr>
          </a:p>
        </p:txBody>
      </p:sp>
      <p:pic>
        <p:nvPicPr>
          <p:cNvPr id="12" name="Picture 1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890359" y="6037026"/>
            <a:ext cx="785328" cy="738161"/>
          </a:xfrm>
          <a:prstGeom prst="rect">
            <a:avLst/>
          </a:prstGeom>
        </p:spPr>
      </p:pic>
      <p:sp>
        <p:nvSpPr>
          <p:cNvPr id="13" name="Title 1"/>
          <p:cNvSpPr txBox="1">
            <a:spLocks/>
          </p:cNvSpPr>
          <p:nvPr userDrawn="1"/>
        </p:nvSpPr>
        <p:spPr>
          <a:xfrm>
            <a:off x="4499789" y="6272702"/>
            <a:ext cx="3390570" cy="406746"/>
          </a:xfrm>
          <a:prstGeom prst="rect">
            <a:avLst/>
          </a:prstGeom>
        </p:spPr>
        <p:txBody>
          <a:bodyPr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1000" b="0" dirty="0" smtClean="0">
                <a:solidFill>
                  <a:schemeClr val="tx1"/>
                </a:solidFill>
                <a:latin typeface="Arial Narrow" panose="020B0606020202030204" pitchFamily="34" charset="0"/>
              </a:rPr>
              <a:t>What to Expect and What Should You Do If You Have a Claim</a:t>
            </a:r>
            <a:endParaRPr lang="en-US" sz="1000" b="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539293979"/>
      </p:ext>
    </p:extLst>
  </p:cSld>
  <p:clrMap bg1="lt1" tx1="dk1" bg2="lt2" tx2="dk2" accent1="accent1" accent2="accent2" accent3="accent3" accent4="accent4" accent5="accent5" accent6="accent6" hlink="hlink" folHlink="folHlink"/>
  <p:sldLayoutIdLst>
    <p:sldLayoutId id="2147483719" r:id="rId1"/>
    <p:sldLayoutId id="214748372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98438"/>
            <a:ext cx="82296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04775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1" name="Line 13"/>
          <p:cNvSpPr>
            <a:spLocks noChangeShapeType="1"/>
          </p:cNvSpPr>
          <p:nvPr/>
        </p:nvSpPr>
        <p:spPr bwMode="auto">
          <a:xfrm>
            <a:off x="538163" y="962025"/>
            <a:ext cx="8047037" cy="0"/>
          </a:xfrm>
          <a:prstGeom prst="line">
            <a:avLst/>
          </a:prstGeom>
          <a:noFill/>
          <a:ln w="25400">
            <a:solidFill>
              <a:srgbClr val="E31B2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solidFill>
                <a:srgbClr val="000000"/>
              </a:solidFill>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65457" y="6037026"/>
            <a:ext cx="785328" cy="738161"/>
          </a:xfrm>
          <a:prstGeom prst="rect">
            <a:avLst/>
          </a:prstGeom>
        </p:spPr>
      </p:pic>
      <p:sp>
        <p:nvSpPr>
          <p:cNvPr id="10" name="Title 1"/>
          <p:cNvSpPr txBox="1">
            <a:spLocks/>
          </p:cNvSpPr>
          <p:nvPr userDrawn="1"/>
        </p:nvSpPr>
        <p:spPr>
          <a:xfrm>
            <a:off x="4674887" y="6272702"/>
            <a:ext cx="3390570" cy="406746"/>
          </a:xfrm>
          <a:prstGeom prst="rect">
            <a:avLst/>
          </a:prstGeom>
        </p:spPr>
        <p:txBody>
          <a:bodyPr anchor="b" anchorCtr="0">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800" kern="1200" dirty="0" smtClean="0">
                <a:solidFill>
                  <a:prstClr val="black"/>
                </a:solidFill>
                <a:latin typeface="Arial Narrow" panose="020B0606020202030204" pitchFamily="34" charset="0"/>
                <a:ea typeface="+mj-ea"/>
                <a:cs typeface="+mj-cs"/>
              </a:rPr>
              <a:t/>
            </a:r>
            <a:br>
              <a:rPr lang="en-US" sz="800" kern="1200" dirty="0" smtClean="0">
                <a:solidFill>
                  <a:prstClr val="black"/>
                </a:solidFill>
                <a:latin typeface="Arial Narrow" panose="020B0606020202030204" pitchFamily="34" charset="0"/>
                <a:ea typeface="+mj-ea"/>
                <a:cs typeface="+mj-cs"/>
              </a:rPr>
            </a:br>
            <a:r>
              <a:rPr lang="en-US" sz="800" b="1" dirty="0" smtClean="0">
                <a:solidFill>
                  <a:schemeClr val="tx1"/>
                </a:solidFill>
                <a:latin typeface="Arial Narrow" panose="020B0606020202030204" pitchFamily="34" charset="0"/>
                <a:ea typeface="Times New Roman" panose="02020603050405020304" pitchFamily="18" charset="0"/>
              </a:rPr>
              <a:t>What You Need to Know </a:t>
            </a:r>
            <a:br>
              <a:rPr lang="en-US" sz="800" b="1" dirty="0" smtClean="0">
                <a:solidFill>
                  <a:schemeClr val="tx1"/>
                </a:solidFill>
                <a:latin typeface="Arial Narrow" panose="020B0606020202030204" pitchFamily="34" charset="0"/>
                <a:ea typeface="Times New Roman" panose="02020603050405020304" pitchFamily="18" charset="0"/>
              </a:rPr>
            </a:br>
            <a:r>
              <a:rPr lang="en-US" sz="800" b="1" dirty="0" smtClean="0">
                <a:solidFill>
                  <a:schemeClr val="tx1"/>
                </a:solidFill>
                <a:latin typeface="Arial Narrow" panose="020B0606020202030204" pitchFamily="34" charset="0"/>
                <a:ea typeface="Times New Roman" panose="02020603050405020304" pitchFamily="18" charset="0"/>
              </a:rPr>
              <a:t>About Your Professional Services Contract</a:t>
            </a:r>
            <a:endParaRPr lang="en-US" sz="800" b="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055374573"/>
      </p:ext>
    </p:extLst>
  </p:cSld>
  <p:clrMap bg1="lt1" tx1="dk1" bg2="lt2" tx2="dk2" accent1="accent1" accent2="accent2" accent3="accent3" accent4="accent4" accent5="accent5" accent6="accent6" hlink="hlink" folHlink="folHlink"/>
  <p:sldLayoutIdLst>
    <p:sldLayoutId id="2147483722" r:id="rId1"/>
    <p:sldLayoutId id="2147483723" r:id="rId2"/>
  </p:sldLayoutIdLst>
  <p:transition spd="med">
    <p:fade/>
  </p:transition>
  <p:txStyles>
    <p:titleStyle>
      <a:lvl1pPr algn="l" rtl="0" eaLnBrk="1" fontAlgn="base" hangingPunct="1">
        <a:spcBef>
          <a:spcPct val="0"/>
        </a:spcBef>
        <a:spcAft>
          <a:spcPct val="0"/>
        </a:spcAft>
        <a:defRPr sz="3600">
          <a:solidFill>
            <a:srgbClr val="5B6770"/>
          </a:solidFill>
          <a:latin typeface="Calibri Light" panose="020F0302020204030204" pitchFamily="34" charset="0"/>
          <a:ea typeface="+mj-ea"/>
          <a:cs typeface="+mj-cs"/>
        </a:defRPr>
      </a:lvl1pPr>
      <a:lvl2pPr algn="l" rtl="0" eaLnBrk="1" fontAlgn="base" hangingPunct="1">
        <a:spcBef>
          <a:spcPct val="0"/>
        </a:spcBef>
        <a:spcAft>
          <a:spcPct val="0"/>
        </a:spcAft>
        <a:defRPr sz="2400">
          <a:solidFill>
            <a:srgbClr val="5B6770"/>
          </a:solidFill>
          <a:latin typeface="Arial" charset="0"/>
        </a:defRPr>
      </a:lvl2pPr>
      <a:lvl3pPr algn="l" rtl="0" eaLnBrk="1" fontAlgn="base" hangingPunct="1">
        <a:spcBef>
          <a:spcPct val="0"/>
        </a:spcBef>
        <a:spcAft>
          <a:spcPct val="0"/>
        </a:spcAft>
        <a:defRPr sz="2400">
          <a:solidFill>
            <a:srgbClr val="5B6770"/>
          </a:solidFill>
          <a:latin typeface="Arial" charset="0"/>
        </a:defRPr>
      </a:lvl3pPr>
      <a:lvl4pPr algn="l" rtl="0" eaLnBrk="1" fontAlgn="base" hangingPunct="1">
        <a:spcBef>
          <a:spcPct val="0"/>
        </a:spcBef>
        <a:spcAft>
          <a:spcPct val="0"/>
        </a:spcAft>
        <a:defRPr sz="2400">
          <a:solidFill>
            <a:srgbClr val="5B6770"/>
          </a:solidFill>
          <a:latin typeface="Arial" charset="0"/>
        </a:defRPr>
      </a:lvl4pPr>
      <a:lvl5pPr algn="l" rtl="0" eaLnBrk="1" fontAlgn="base" hangingPunct="1">
        <a:spcBef>
          <a:spcPct val="0"/>
        </a:spcBef>
        <a:spcAft>
          <a:spcPct val="0"/>
        </a:spcAft>
        <a:defRPr sz="2400">
          <a:solidFill>
            <a:srgbClr val="5B6770"/>
          </a:solidFill>
          <a:latin typeface="Arial" charset="0"/>
        </a:defRPr>
      </a:lvl5pPr>
      <a:lvl6pPr marL="457200" algn="l" rtl="0" eaLnBrk="1" fontAlgn="base" hangingPunct="1">
        <a:spcBef>
          <a:spcPct val="0"/>
        </a:spcBef>
        <a:spcAft>
          <a:spcPct val="0"/>
        </a:spcAft>
        <a:defRPr sz="2400">
          <a:solidFill>
            <a:srgbClr val="5B6770"/>
          </a:solidFill>
          <a:latin typeface="Arial" charset="0"/>
        </a:defRPr>
      </a:lvl6pPr>
      <a:lvl7pPr marL="914400" algn="l" rtl="0" eaLnBrk="1" fontAlgn="base" hangingPunct="1">
        <a:spcBef>
          <a:spcPct val="0"/>
        </a:spcBef>
        <a:spcAft>
          <a:spcPct val="0"/>
        </a:spcAft>
        <a:defRPr sz="2400">
          <a:solidFill>
            <a:srgbClr val="5B6770"/>
          </a:solidFill>
          <a:latin typeface="Arial" charset="0"/>
        </a:defRPr>
      </a:lvl7pPr>
      <a:lvl8pPr marL="1371600" algn="l" rtl="0" eaLnBrk="1" fontAlgn="base" hangingPunct="1">
        <a:spcBef>
          <a:spcPct val="0"/>
        </a:spcBef>
        <a:spcAft>
          <a:spcPct val="0"/>
        </a:spcAft>
        <a:defRPr sz="2400">
          <a:solidFill>
            <a:srgbClr val="5B6770"/>
          </a:solidFill>
          <a:latin typeface="Arial" charset="0"/>
        </a:defRPr>
      </a:lvl8pPr>
      <a:lvl9pPr marL="1828800" algn="l" rtl="0" eaLnBrk="1" fontAlgn="base" hangingPunct="1">
        <a:spcBef>
          <a:spcPct val="0"/>
        </a:spcBef>
        <a:spcAft>
          <a:spcPct val="0"/>
        </a:spcAft>
        <a:defRPr sz="2400">
          <a:solidFill>
            <a:srgbClr val="5B6770"/>
          </a:solidFill>
          <a:latin typeface="Arial" charset="0"/>
        </a:defRPr>
      </a:lvl9pPr>
    </p:titleStyle>
    <p:bodyStyle>
      <a:lvl1pPr marL="17145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ea typeface="+mn-ea"/>
          <a:cs typeface="+mn-cs"/>
        </a:defRPr>
      </a:lvl1pPr>
      <a:lvl2pPr marL="51435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2pPr>
      <a:lvl3pPr marL="800100" indent="-17145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3pPr>
      <a:lvl4pPr marL="11430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4pPr>
      <a:lvl5pPr marL="1485900" indent="-228600" algn="l" rtl="0" eaLnBrk="1" fontAlgn="base" hangingPunct="1">
        <a:spcBef>
          <a:spcPct val="20000"/>
        </a:spcBef>
        <a:spcAft>
          <a:spcPct val="0"/>
        </a:spcAft>
        <a:buClr>
          <a:srgbClr val="FF0000"/>
        </a:buClr>
        <a:buChar char="»"/>
        <a:defRPr sz="2400">
          <a:solidFill>
            <a:schemeClr val="tx1"/>
          </a:solidFill>
          <a:latin typeface="Calibri Light" panose="020F0302020204030204" pitchFamily="34" charset="0"/>
        </a:defRPr>
      </a:lvl5pPr>
      <a:lvl6pPr marL="1943100" indent="-228600" algn="l" rtl="0" eaLnBrk="1" fontAlgn="base" hangingPunct="1">
        <a:spcBef>
          <a:spcPct val="20000"/>
        </a:spcBef>
        <a:spcAft>
          <a:spcPct val="0"/>
        </a:spcAft>
        <a:buChar char="»"/>
        <a:defRPr>
          <a:solidFill>
            <a:schemeClr val="tx1"/>
          </a:solidFill>
          <a:latin typeface="+mn-lt"/>
        </a:defRPr>
      </a:lvl6pPr>
      <a:lvl7pPr marL="2400300" indent="-228600" algn="l" rtl="0" eaLnBrk="1" fontAlgn="base" hangingPunct="1">
        <a:spcBef>
          <a:spcPct val="20000"/>
        </a:spcBef>
        <a:spcAft>
          <a:spcPct val="0"/>
        </a:spcAft>
        <a:buChar char="»"/>
        <a:defRPr>
          <a:solidFill>
            <a:schemeClr val="tx1"/>
          </a:solidFill>
          <a:latin typeface="+mn-lt"/>
        </a:defRPr>
      </a:lvl7pPr>
      <a:lvl8pPr marL="2857500" indent="-228600" algn="l" rtl="0" eaLnBrk="1" fontAlgn="base" hangingPunct="1">
        <a:spcBef>
          <a:spcPct val="20000"/>
        </a:spcBef>
        <a:spcAft>
          <a:spcPct val="0"/>
        </a:spcAft>
        <a:buChar char="»"/>
        <a:defRPr>
          <a:solidFill>
            <a:schemeClr val="tx1"/>
          </a:solidFill>
          <a:latin typeface="+mn-lt"/>
        </a:defRPr>
      </a:lvl8pPr>
      <a:lvl9pPr marL="33147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hyperlink" Target="mailto:AskHomer@Travelers.com" TargetMode="Externa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281" y="3104939"/>
            <a:ext cx="8497592" cy="1931295"/>
          </a:xfrm>
        </p:spPr>
        <p:txBody>
          <a:bodyPr>
            <a:normAutofit/>
          </a:bodyPr>
          <a:lstStyle/>
          <a:p>
            <a:pPr lvl="0" algn="r">
              <a:lnSpc>
                <a:spcPct val="100000"/>
              </a:lnSpc>
              <a:spcBef>
                <a:spcPts val="0"/>
              </a:spcBef>
            </a:pPr>
            <a:r>
              <a:rPr lang="en-US" sz="1800" dirty="0">
                <a:solidFill>
                  <a:prstClr val="black"/>
                </a:solidFill>
                <a:latin typeface="Arial Narrow" panose="020B0606020202030204" pitchFamily="34" charset="0"/>
                <a:ea typeface="+mn-ea"/>
                <a:cs typeface="+mn-cs"/>
              </a:rPr>
              <a:t>Travelers’ Design Professional </a:t>
            </a:r>
            <a:r>
              <a:rPr lang="en-US" sz="1800" dirty="0" smtClean="0">
                <a:solidFill>
                  <a:prstClr val="black"/>
                </a:solidFill>
                <a:latin typeface="Arial Narrow" panose="020B0606020202030204" pitchFamily="34" charset="0"/>
                <a:ea typeface="+mn-ea"/>
                <a:cs typeface="+mn-cs"/>
              </a:rPr>
              <a:t>Liability</a:t>
            </a:r>
            <a:r>
              <a:rPr lang="en-US" sz="1800" b="1" dirty="0" smtClean="0">
                <a:solidFill>
                  <a:prstClr val="black"/>
                </a:solidFill>
                <a:latin typeface="Arial Narrow" panose="020B0606020202030204" pitchFamily="34" charset="0"/>
                <a:ea typeface="+mn-ea"/>
                <a:cs typeface="+mn-cs"/>
              </a:rPr>
              <a:t/>
            </a:r>
            <a:br>
              <a:rPr lang="en-US" sz="1800" b="1" dirty="0" smtClean="0">
                <a:solidFill>
                  <a:prstClr val="black"/>
                </a:solidFill>
                <a:latin typeface="Arial Narrow" panose="020B0606020202030204" pitchFamily="34" charset="0"/>
                <a:ea typeface="+mn-ea"/>
                <a:cs typeface="+mn-cs"/>
              </a:rPr>
            </a:br>
            <a:r>
              <a:rPr lang="en-US" sz="1800" dirty="0" smtClean="0">
                <a:solidFill>
                  <a:prstClr val="black"/>
                </a:solidFill>
                <a:latin typeface="Arial Narrow" panose="020B0606020202030204" pitchFamily="34" charset="0"/>
                <a:ea typeface="+mn-ea"/>
                <a:cs typeface="+mn-cs"/>
              </a:rPr>
              <a:t/>
            </a:r>
            <a:br>
              <a:rPr lang="en-US" sz="1800" dirty="0" smtClean="0">
                <a:solidFill>
                  <a:prstClr val="black"/>
                </a:solidFill>
                <a:latin typeface="Arial Narrow" panose="020B0606020202030204" pitchFamily="34" charset="0"/>
                <a:ea typeface="+mn-ea"/>
                <a:cs typeface="+mn-cs"/>
              </a:rPr>
            </a:br>
            <a:r>
              <a:rPr lang="en-US" sz="3200" b="1" dirty="0" smtClean="0">
                <a:solidFill>
                  <a:srgbClr val="FF0000"/>
                </a:solidFill>
                <a:latin typeface="Arial Narrow" panose="020B0606020202030204" pitchFamily="34" charset="0"/>
                <a:ea typeface="Times New Roman" panose="02020603050405020304" pitchFamily="18" charset="0"/>
              </a:rPr>
              <a:t>What You Need to Know </a:t>
            </a:r>
            <a:br>
              <a:rPr lang="en-US" sz="3200" b="1" dirty="0" smtClean="0">
                <a:solidFill>
                  <a:srgbClr val="FF0000"/>
                </a:solidFill>
                <a:latin typeface="Arial Narrow" panose="020B0606020202030204" pitchFamily="34" charset="0"/>
                <a:ea typeface="Times New Roman" panose="02020603050405020304" pitchFamily="18" charset="0"/>
              </a:rPr>
            </a:br>
            <a:r>
              <a:rPr lang="en-US" sz="3200" b="1" dirty="0" smtClean="0">
                <a:solidFill>
                  <a:srgbClr val="FF0000"/>
                </a:solidFill>
                <a:latin typeface="Arial Narrow" panose="020B0606020202030204" pitchFamily="34" charset="0"/>
                <a:ea typeface="Times New Roman" panose="02020603050405020304" pitchFamily="18" charset="0"/>
              </a:rPr>
              <a:t>About </a:t>
            </a:r>
            <a:r>
              <a:rPr lang="en-US" sz="3200" b="1" dirty="0">
                <a:solidFill>
                  <a:srgbClr val="FF0000"/>
                </a:solidFill>
                <a:latin typeface="Arial Narrow" panose="020B0606020202030204" pitchFamily="34" charset="0"/>
                <a:ea typeface="Times New Roman" panose="02020603050405020304" pitchFamily="18" charset="0"/>
              </a:rPr>
              <a:t>Your </a:t>
            </a:r>
            <a:r>
              <a:rPr lang="en-US" sz="3200" b="1" dirty="0" smtClean="0">
                <a:solidFill>
                  <a:srgbClr val="FF0000"/>
                </a:solidFill>
                <a:latin typeface="Arial Narrow" panose="020B0606020202030204" pitchFamily="34" charset="0"/>
                <a:ea typeface="Times New Roman" panose="02020603050405020304" pitchFamily="18" charset="0"/>
              </a:rPr>
              <a:t>Professional </a:t>
            </a:r>
            <a:r>
              <a:rPr lang="en-US" sz="3200" b="1" dirty="0">
                <a:solidFill>
                  <a:srgbClr val="FF0000"/>
                </a:solidFill>
                <a:latin typeface="Arial Narrow" panose="020B0606020202030204" pitchFamily="34" charset="0"/>
                <a:ea typeface="Times New Roman" panose="02020603050405020304" pitchFamily="18" charset="0"/>
              </a:rPr>
              <a:t>Services </a:t>
            </a:r>
            <a:r>
              <a:rPr lang="en-US" sz="3200" b="1" dirty="0" smtClean="0">
                <a:solidFill>
                  <a:srgbClr val="FF0000"/>
                </a:solidFill>
                <a:latin typeface="Arial Narrow" panose="020B0606020202030204" pitchFamily="34" charset="0"/>
                <a:ea typeface="Times New Roman" panose="02020603050405020304" pitchFamily="18" charset="0"/>
              </a:rPr>
              <a:t>Contract</a:t>
            </a:r>
            <a:br>
              <a:rPr lang="en-US" sz="3200" b="1" dirty="0" smtClean="0">
                <a:solidFill>
                  <a:srgbClr val="FF0000"/>
                </a:solidFill>
                <a:latin typeface="Arial Narrow" panose="020B0606020202030204" pitchFamily="34" charset="0"/>
                <a:ea typeface="Times New Roman" panose="02020603050405020304" pitchFamily="18" charset="0"/>
              </a:rPr>
            </a:br>
            <a:endParaRPr lang="en-US" sz="1800" dirty="0">
              <a:latin typeface="Arial Narrow" panose="020B0606020202030204" pitchFamily="34" charset="0"/>
            </a:endParaRPr>
          </a:p>
        </p:txBody>
      </p:sp>
      <p:sp>
        <p:nvSpPr>
          <p:cNvPr id="3" name="Subtitle 2"/>
          <p:cNvSpPr>
            <a:spLocks noGrp="1"/>
          </p:cNvSpPr>
          <p:nvPr>
            <p:ph type="subTitle" idx="1"/>
          </p:nvPr>
        </p:nvSpPr>
        <p:spPr>
          <a:xfrm>
            <a:off x="369651" y="4909625"/>
            <a:ext cx="7631349" cy="1557997"/>
          </a:xfrm>
        </p:spPr>
        <p:txBody>
          <a:bodyPr/>
          <a:lstStyle/>
          <a:p>
            <a:pPr algn="l">
              <a:lnSpc>
                <a:spcPct val="100000"/>
              </a:lnSpc>
              <a:spcBef>
                <a:spcPts val="0"/>
              </a:spcBef>
            </a:pPr>
            <a:endParaRPr lang="en-US" sz="1000" i="1" dirty="0" smtClean="0"/>
          </a:p>
          <a:p>
            <a:pPr algn="l">
              <a:lnSpc>
                <a:spcPct val="100000"/>
              </a:lnSpc>
              <a:spcBef>
                <a:spcPts val="0"/>
              </a:spcBef>
            </a:pPr>
            <a:r>
              <a:rPr lang="en-US" sz="1000" i="1" dirty="0" smtClean="0"/>
              <a:t>Speaker: </a:t>
            </a:r>
          </a:p>
          <a:p>
            <a:pPr lvl="0" algn="l">
              <a:lnSpc>
                <a:spcPct val="100000"/>
              </a:lnSpc>
              <a:spcBef>
                <a:spcPts val="0"/>
              </a:spcBef>
            </a:pPr>
            <a:r>
              <a:rPr lang="en-US" sz="1800" b="1" dirty="0" smtClean="0"/>
              <a:t>Sarah Chambers, Esq.</a:t>
            </a:r>
          </a:p>
          <a:p>
            <a:pPr algn="l">
              <a:lnSpc>
                <a:spcPct val="100000"/>
              </a:lnSpc>
              <a:spcBef>
                <a:spcPts val="0"/>
              </a:spcBef>
            </a:pPr>
            <a:r>
              <a:rPr lang="en-US" sz="1200" dirty="0" smtClean="0"/>
              <a:t>Claims Counsel| </a:t>
            </a:r>
            <a:r>
              <a:rPr lang="en-US" sz="1200" dirty="0"/>
              <a:t>Professional Liability </a:t>
            </a:r>
          </a:p>
          <a:p>
            <a:pPr algn="l">
              <a:lnSpc>
                <a:spcPct val="100000"/>
              </a:lnSpc>
              <a:spcBef>
                <a:spcPts val="0"/>
              </a:spcBef>
            </a:pPr>
            <a:endParaRPr lang="en-US" sz="800" i="1" dirty="0" smtClean="0"/>
          </a:p>
        </p:txBody>
      </p:sp>
    </p:spTree>
    <p:extLst>
      <p:ext uri="{BB962C8B-B14F-4D97-AF65-F5344CB8AC3E}">
        <p14:creationId xmlns:p14="http://schemas.microsoft.com/office/powerpoint/2010/main" val="881618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Copyrights -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Instruments of Services are drawings, specifications, models, etc. including those in electronic form prepared by the Design Professional with respect to this Project.  Upon execution of this Agreement, Design Professional grants to Client a </a:t>
            </a:r>
            <a:r>
              <a:rPr lang="en-US" i="1" dirty="0" smtClean="0">
                <a:solidFill>
                  <a:srgbClr val="FF0000"/>
                </a:solidFill>
                <a:latin typeface="Arial Narrow" panose="020B0606020202030204" pitchFamily="34" charset="0"/>
              </a:rPr>
              <a:t>nonexclusive license </a:t>
            </a:r>
            <a:r>
              <a:rPr lang="en-US" i="1" dirty="0" smtClean="0">
                <a:latin typeface="Arial Narrow" panose="020B0606020202030204" pitchFamily="34" charset="0"/>
              </a:rPr>
              <a:t>to use Design Professional’s Instruments of Service </a:t>
            </a:r>
            <a:r>
              <a:rPr lang="en-US" i="1" dirty="0" smtClean="0">
                <a:solidFill>
                  <a:srgbClr val="FF0000"/>
                </a:solidFill>
                <a:latin typeface="Arial Narrow" panose="020B0606020202030204" pitchFamily="34" charset="0"/>
              </a:rPr>
              <a:t>solely and exclusively </a:t>
            </a:r>
            <a:r>
              <a:rPr lang="en-US" i="1" dirty="0" smtClean="0">
                <a:latin typeface="Arial Narrow" panose="020B0606020202030204" pitchFamily="34" charset="0"/>
              </a:rPr>
              <a:t>for purposes of constructing, using, maintaining, altering and adding to the Project, </a:t>
            </a:r>
            <a:r>
              <a:rPr lang="en-US" i="1" dirty="0" smtClean="0">
                <a:solidFill>
                  <a:srgbClr val="FF0000"/>
                </a:solidFill>
                <a:latin typeface="Arial Narrow" panose="020B0606020202030204" pitchFamily="34" charset="0"/>
              </a:rPr>
              <a:t>provided that Client substantially performs its obligations</a:t>
            </a:r>
            <a:r>
              <a:rPr lang="en-US" i="1" dirty="0" smtClean="0">
                <a:latin typeface="Arial Narrow" panose="020B0606020202030204" pitchFamily="34" charset="0"/>
              </a:rPr>
              <a:t>, including prompt payment of all sums when due, under this Agreement.</a:t>
            </a:r>
          </a:p>
          <a:p>
            <a:pPr marL="0" indent="0">
              <a:buNone/>
            </a:pPr>
            <a:r>
              <a:rPr lang="en-US" i="1" dirty="0" smtClean="0">
                <a:solidFill>
                  <a:srgbClr val="FF0000"/>
                </a:solidFill>
                <a:latin typeface="Arial Narrow" panose="020B0606020202030204" pitchFamily="34" charset="0"/>
              </a:rPr>
              <a:t>Client </a:t>
            </a:r>
            <a:r>
              <a:rPr lang="en-US" i="1" dirty="0">
                <a:solidFill>
                  <a:srgbClr val="FF0000"/>
                </a:solidFill>
                <a:latin typeface="Arial Narrow" panose="020B0606020202030204" pitchFamily="34" charset="0"/>
              </a:rPr>
              <a:t>assumes full responsibility for any unauthorized use </a:t>
            </a:r>
            <a:r>
              <a:rPr lang="en-US" i="1" dirty="0">
                <a:latin typeface="Arial Narrow" panose="020B0606020202030204" pitchFamily="34" charset="0"/>
              </a:rPr>
              <a:t>of Design Professional’s Instruments of Service and </a:t>
            </a:r>
            <a:r>
              <a:rPr lang="en-US" i="1" dirty="0">
                <a:solidFill>
                  <a:srgbClr val="FF0000"/>
                </a:solidFill>
                <a:latin typeface="Arial Narrow" panose="020B0606020202030204" pitchFamily="34" charset="0"/>
              </a:rPr>
              <a:t>shall indemnify and defend </a:t>
            </a:r>
            <a:r>
              <a:rPr lang="en-US" i="1" dirty="0">
                <a:latin typeface="Arial Narrow" panose="020B0606020202030204" pitchFamily="34" charset="0"/>
              </a:rPr>
              <a:t>the Design Professional for any claims that may arise from such </a:t>
            </a:r>
            <a:r>
              <a:rPr lang="en-US" i="1" dirty="0" smtClean="0">
                <a:latin typeface="Arial Narrow" panose="020B0606020202030204" pitchFamily="34" charset="0"/>
              </a:rPr>
              <a:t>unauthorized </a:t>
            </a:r>
            <a:r>
              <a:rPr lang="en-US" i="1" dirty="0">
                <a:latin typeface="Arial Narrow" panose="020B0606020202030204" pitchFamily="34" charset="0"/>
              </a:rPr>
              <a:t>use.</a:t>
            </a:r>
          </a:p>
        </p:txBody>
      </p:sp>
    </p:spTree>
    <p:extLst>
      <p:ext uri="{BB962C8B-B14F-4D97-AF65-F5344CB8AC3E}">
        <p14:creationId xmlns:p14="http://schemas.microsoft.com/office/powerpoint/2010/main" val="1111608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Indemnity </a:t>
            </a:r>
            <a:r>
              <a:rPr lang="en-US" b="1" dirty="0" smtClean="0">
                <a:solidFill>
                  <a:prstClr val="black"/>
                </a:solidFill>
                <a:latin typeface="Arial Narrow" panose="020B0606020202030204" pitchFamily="34" charset="0"/>
              </a:rPr>
              <a:t>- </a:t>
            </a:r>
            <a:r>
              <a:rPr lang="en-US" b="1" dirty="0">
                <a:solidFill>
                  <a:schemeClr val="tx1"/>
                </a:solidFill>
                <a:latin typeface="Arial Narrow" panose="020B0606020202030204" pitchFamily="34" charset="0"/>
              </a:rPr>
              <a:t>Problematic</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Design </a:t>
            </a:r>
            <a:r>
              <a:rPr lang="en-US" i="1" dirty="0">
                <a:latin typeface="Arial Narrow" panose="020B0606020202030204" pitchFamily="34" charset="0"/>
              </a:rPr>
              <a:t>Professional shall </a:t>
            </a:r>
            <a:r>
              <a:rPr lang="en-US" i="1" dirty="0" smtClean="0">
                <a:latin typeface="Arial Narrow" panose="020B0606020202030204" pitchFamily="34" charset="0"/>
              </a:rPr>
              <a:t>defend, </a:t>
            </a:r>
            <a:r>
              <a:rPr lang="en-US" i="1" dirty="0">
                <a:latin typeface="Arial Narrow" panose="020B0606020202030204" pitchFamily="34" charset="0"/>
              </a:rPr>
              <a:t>with counsel selected by the </a:t>
            </a:r>
            <a:r>
              <a:rPr lang="en-US" i="1" dirty="0" smtClean="0">
                <a:latin typeface="Arial Narrow" panose="020B0606020202030204" pitchFamily="34" charset="0"/>
              </a:rPr>
              <a:t>client, </a:t>
            </a:r>
            <a:r>
              <a:rPr lang="en-US" i="1" dirty="0">
                <a:latin typeface="Arial Narrow" panose="020B0606020202030204" pitchFamily="34" charset="0"/>
              </a:rPr>
              <a:t>and indemnify the </a:t>
            </a:r>
            <a:r>
              <a:rPr lang="en-US" i="1" dirty="0" smtClean="0">
                <a:latin typeface="Arial Narrow" panose="020B0606020202030204" pitchFamily="34" charset="0"/>
              </a:rPr>
              <a:t>Client, </a:t>
            </a:r>
            <a:r>
              <a:rPr lang="en-US" i="1" dirty="0">
                <a:latin typeface="Arial Narrow" panose="020B0606020202030204" pitchFamily="34" charset="0"/>
              </a:rPr>
              <a:t>its officers, employees, agents and subsidiaries with respect to any demand, claim, liability, costs, expenses, fines, or penalties to the extent caused by the Design Professional’s professional negligence, gross negligence, error, omission, or willful misconduct in any way related to the Project or this Agreement or breach of this Agreement.  Client shall indemnify the </a:t>
            </a:r>
            <a:r>
              <a:rPr lang="en-US" i="1" dirty="0" smtClean="0">
                <a:latin typeface="Arial Narrow" panose="020B0606020202030204" pitchFamily="34" charset="0"/>
              </a:rPr>
              <a:t>Design </a:t>
            </a:r>
            <a:r>
              <a:rPr lang="en-US" i="1" dirty="0">
                <a:latin typeface="Arial Narrow" panose="020B0606020202030204" pitchFamily="34" charset="0"/>
              </a:rPr>
              <a:t>Professional for the Client’s sole negligence. </a:t>
            </a:r>
          </a:p>
        </p:txBody>
      </p:sp>
    </p:spTree>
    <p:extLst>
      <p:ext uri="{BB962C8B-B14F-4D97-AF65-F5344CB8AC3E}">
        <p14:creationId xmlns:p14="http://schemas.microsoft.com/office/powerpoint/2010/main" val="120861374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Indemnity-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Client and Design Professional, </a:t>
            </a:r>
            <a:r>
              <a:rPr lang="en-US" i="1" dirty="0" smtClean="0">
                <a:solidFill>
                  <a:srgbClr val="FF0000"/>
                </a:solidFill>
                <a:latin typeface="Arial Narrow" panose="020B0606020202030204" pitchFamily="34" charset="0"/>
              </a:rPr>
              <a:t>to the extent permitted by applicable law</a:t>
            </a:r>
            <a:r>
              <a:rPr lang="en-US" i="1" dirty="0" smtClean="0">
                <a:latin typeface="Arial Narrow" panose="020B0606020202030204" pitchFamily="34" charset="0"/>
              </a:rPr>
              <a:t>, </a:t>
            </a:r>
            <a:r>
              <a:rPr lang="en-US" i="1" dirty="0" smtClean="0">
                <a:solidFill>
                  <a:srgbClr val="FF0000"/>
                </a:solidFill>
                <a:latin typeface="Arial Narrow" panose="020B0606020202030204" pitchFamily="34" charset="0"/>
              </a:rPr>
              <a:t>shall each indemnify the other </a:t>
            </a:r>
            <a:r>
              <a:rPr lang="en-US" i="1" dirty="0" smtClean="0">
                <a:latin typeface="Arial Narrow" panose="020B0606020202030204" pitchFamily="34" charset="0"/>
              </a:rPr>
              <a:t>with respect to any demand, claim, liability, costs, expenses, fines, or penalties </a:t>
            </a:r>
            <a:r>
              <a:rPr lang="en-US" i="1" dirty="0" smtClean="0">
                <a:solidFill>
                  <a:srgbClr val="FF0000"/>
                </a:solidFill>
                <a:latin typeface="Arial Narrow" panose="020B0606020202030204" pitchFamily="34" charset="0"/>
              </a:rPr>
              <a:t>to the extent caused by such Party’s negligent act, error, or omission </a:t>
            </a:r>
            <a:r>
              <a:rPr lang="en-US" i="1" dirty="0" smtClean="0">
                <a:latin typeface="Arial Narrow" panose="020B0606020202030204" pitchFamily="34" charset="0"/>
              </a:rPr>
              <a:t>in any way related to the Project or this Agreement.  In the event of any claim, allegation, or demand by any third party involving the negligent performance of the scope of services or responsibilities of either Party, such Party shall promptly assume responsibility for the investigation, defense, and response to such issues.</a:t>
            </a:r>
            <a:endParaRPr lang="en-US" i="1" dirty="0">
              <a:latin typeface="Arial Narrow" panose="020B0606020202030204" pitchFamily="34" charset="0"/>
            </a:endParaRPr>
          </a:p>
        </p:txBody>
      </p:sp>
    </p:spTree>
    <p:extLst>
      <p:ext uri="{BB962C8B-B14F-4D97-AF65-F5344CB8AC3E}">
        <p14:creationId xmlns:p14="http://schemas.microsoft.com/office/powerpoint/2010/main" val="38274018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Opinions of </a:t>
            </a:r>
            <a:r>
              <a:rPr lang="en-US" b="1" dirty="0">
                <a:solidFill>
                  <a:prstClr val="black"/>
                </a:solidFill>
                <a:latin typeface="Arial Narrow" panose="020B0606020202030204" pitchFamily="34" charset="0"/>
              </a:rPr>
              <a:t>Cost - </a:t>
            </a:r>
            <a:r>
              <a:rPr lang="en-US" b="1" dirty="0">
                <a:solidFill>
                  <a:schemeClr val="tx1"/>
                </a:solidFill>
                <a:latin typeface="Arial Narrow" panose="020B0606020202030204" pitchFamily="34" charset="0"/>
              </a:rPr>
              <a:t>Problematic</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At </a:t>
            </a:r>
            <a:r>
              <a:rPr lang="en-US" i="1" dirty="0">
                <a:latin typeface="Arial Narrow" panose="020B0606020202030204" pitchFamily="34" charset="0"/>
              </a:rPr>
              <a:t>the end of </a:t>
            </a:r>
            <a:r>
              <a:rPr lang="en-US" i="1" dirty="0" smtClean="0">
                <a:latin typeface="Arial Narrow" panose="020B0606020202030204" pitchFamily="34" charset="0"/>
              </a:rPr>
              <a:t>construction documents, </a:t>
            </a:r>
            <a:r>
              <a:rPr lang="en-US" i="1" dirty="0">
                <a:latin typeface="Arial Narrow" panose="020B0606020202030204" pitchFamily="34" charset="0"/>
              </a:rPr>
              <a:t>Design Professional shall provide the Client with a cost </a:t>
            </a:r>
            <a:r>
              <a:rPr lang="en-US" i="1" dirty="0" smtClean="0">
                <a:latin typeface="Arial Narrow" panose="020B0606020202030204" pitchFamily="34" charset="0"/>
              </a:rPr>
              <a:t>estimate and represents that estimate will conform with the owner’s budget. If </a:t>
            </a:r>
            <a:r>
              <a:rPr lang="en-US" i="1" dirty="0">
                <a:latin typeface="Arial Narrow" panose="020B0606020202030204" pitchFamily="34" charset="0"/>
              </a:rPr>
              <a:t>the lowest </a:t>
            </a:r>
            <a:r>
              <a:rPr lang="en-US" i="1" dirty="0" smtClean="0">
                <a:latin typeface="Arial Narrow" panose="020B0606020202030204" pitchFamily="34" charset="0"/>
              </a:rPr>
              <a:t>acceptable bid </a:t>
            </a:r>
            <a:r>
              <a:rPr lang="en-US" i="1" dirty="0">
                <a:latin typeface="Arial Narrow" panose="020B0606020202030204" pitchFamily="34" charset="0"/>
              </a:rPr>
              <a:t>exceeds Client’s </a:t>
            </a:r>
            <a:r>
              <a:rPr lang="en-US" i="1" dirty="0" smtClean="0">
                <a:latin typeface="Arial Narrow" panose="020B0606020202030204" pitchFamily="34" charset="0"/>
              </a:rPr>
              <a:t>budget</a:t>
            </a:r>
            <a:r>
              <a:rPr lang="en-US" i="1" dirty="0">
                <a:latin typeface="Arial Narrow" panose="020B0606020202030204" pitchFamily="34" charset="0"/>
              </a:rPr>
              <a:t>, the D</a:t>
            </a:r>
            <a:r>
              <a:rPr lang="en-US" i="1" dirty="0" smtClean="0">
                <a:latin typeface="Arial Narrow" panose="020B0606020202030204" pitchFamily="34" charset="0"/>
              </a:rPr>
              <a:t>esign </a:t>
            </a:r>
            <a:r>
              <a:rPr lang="en-US" i="1" dirty="0">
                <a:latin typeface="Arial Narrow" panose="020B0606020202030204" pitchFamily="34" charset="0"/>
              </a:rPr>
              <a:t>P</a:t>
            </a:r>
            <a:r>
              <a:rPr lang="en-US" i="1" dirty="0" smtClean="0">
                <a:latin typeface="Arial Narrow" panose="020B0606020202030204" pitchFamily="34" charset="0"/>
              </a:rPr>
              <a:t>rofessional shall preform additional services at its own cost to bring the bid within the Client’s budget.  </a:t>
            </a:r>
            <a:r>
              <a:rPr lang="en-US" i="1" dirty="0">
                <a:latin typeface="Arial Narrow" panose="020B0606020202030204" pitchFamily="34" charset="0"/>
              </a:rPr>
              <a:t>M</a:t>
            </a:r>
            <a:r>
              <a:rPr lang="en-US" i="1" dirty="0" smtClean="0">
                <a:latin typeface="Arial Narrow" panose="020B0606020202030204" pitchFamily="34" charset="0"/>
              </a:rPr>
              <a:t>odification </a:t>
            </a:r>
            <a:r>
              <a:rPr lang="en-US" i="1" dirty="0">
                <a:latin typeface="Arial Narrow" panose="020B0606020202030204" pitchFamily="34" charset="0"/>
              </a:rPr>
              <a:t>to the Design Documents shall be at the Design Professional’s own cost. </a:t>
            </a:r>
          </a:p>
        </p:txBody>
      </p:sp>
    </p:spTree>
    <p:extLst>
      <p:ext uri="{BB962C8B-B14F-4D97-AF65-F5344CB8AC3E}">
        <p14:creationId xmlns:p14="http://schemas.microsoft.com/office/powerpoint/2010/main" val="37365683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Opinions of </a:t>
            </a:r>
            <a:r>
              <a:rPr lang="en-US" b="1" dirty="0" smtClean="0">
                <a:solidFill>
                  <a:prstClr val="black"/>
                </a:solidFill>
                <a:latin typeface="Arial Narrow" panose="020B0606020202030204" pitchFamily="34" charset="0"/>
              </a:rPr>
              <a:t>Cost -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Evaluations of the Client’s budget for the Project, the preliminary estimate of the Cost of the Work, and any updated estimates of the Cost of the Work prepared by the Design Professional </a:t>
            </a:r>
            <a:r>
              <a:rPr lang="en-US" i="1" dirty="0" smtClean="0">
                <a:solidFill>
                  <a:srgbClr val="FF0000"/>
                </a:solidFill>
                <a:latin typeface="Arial Narrow" panose="020B0606020202030204" pitchFamily="34" charset="0"/>
              </a:rPr>
              <a:t>represent the Design Professional’s judgment </a:t>
            </a:r>
            <a:r>
              <a:rPr lang="en-US" i="1" dirty="0" smtClean="0">
                <a:latin typeface="Arial Narrow" panose="020B0606020202030204" pitchFamily="34" charset="0"/>
              </a:rPr>
              <a:t>as a Design Professional familiar with the construction industry. It is </a:t>
            </a:r>
            <a:r>
              <a:rPr lang="en-US" i="1" dirty="0" smtClean="0">
                <a:solidFill>
                  <a:srgbClr val="FF0000"/>
                </a:solidFill>
                <a:latin typeface="Arial Narrow" panose="020B0606020202030204" pitchFamily="34" charset="0"/>
              </a:rPr>
              <a:t>recognized, however, that neither the Design Professional nor the Client has control over the cost of labor, materials or equipment, over the Contractor’s methods of determining bid prices</a:t>
            </a:r>
            <a:r>
              <a:rPr lang="en-US" i="1" dirty="0" smtClean="0">
                <a:latin typeface="Arial Narrow" panose="020B0606020202030204" pitchFamily="34" charset="0"/>
              </a:rPr>
              <a:t>, or over competitive bidding, market, or negotiating conditions. Accordingly, the </a:t>
            </a:r>
            <a:r>
              <a:rPr lang="en-US" i="1" dirty="0" smtClean="0">
                <a:solidFill>
                  <a:srgbClr val="FF0000"/>
                </a:solidFill>
                <a:latin typeface="Arial Narrow" panose="020B0606020202030204" pitchFamily="34" charset="0"/>
              </a:rPr>
              <a:t>Design Professional does not warrant or represent that bids or negotiated prices will not vary from the Client’s budget </a:t>
            </a:r>
            <a:r>
              <a:rPr lang="en-US" i="1" dirty="0" smtClean="0">
                <a:latin typeface="Arial Narrow" panose="020B0606020202030204" pitchFamily="34" charset="0"/>
              </a:rPr>
              <a:t>for the Project, or from any estimate of the cost work evaluation prepared or agreed to by the Design Professional.</a:t>
            </a:r>
            <a:endParaRPr lang="en-US" i="1" dirty="0">
              <a:latin typeface="Arial Narrow" panose="020B0606020202030204" pitchFamily="34" charset="0"/>
            </a:endParaRPr>
          </a:p>
        </p:txBody>
      </p:sp>
    </p:spTree>
    <p:extLst>
      <p:ext uri="{BB962C8B-B14F-4D97-AF65-F5344CB8AC3E}">
        <p14:creationId xmlns:p14="http://schemas.microsoft.com/office/powerpoint/2010/main" val="9804657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Standard of </a:t>
            </a:r>
            <a:r>
              <a:rPr lang="en-US" b="1" dirty="0">
                <a:solidFill>
                  <a:prstClr val="black"/>
                </a:solidFill>
                <a:latin typeface="Arial Narrow" panose="020B0606020202030204" pitchFamily="34" charset="0"/>
              </a:rPr>
              <a:t>Care - </a:t>
            </a:r>
            <a:r>
              <a:rPr lang="en-US" b="1" dirty="0">
                <a:solidFill>
                  <a:schemeClr val="tx1"/>
                </a:solidFill>
                <a:latin typeface="Arial Narrow" panose="020B0606020202030204" pitchFamily="34" charset="0"/>
              </a:rPr>
              <a:t>Problematic</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Design </a:t>
            </a:r>
            <a:r>
              <a:rPr lang="en-US" i="1" dirty="0">
                <a:latin typeface="Arial Narrow" panose="020B0606020202030204" pitchFamily="34" charset="0"/>
              </a:rPr>
              <a:t>Professional’s represents that the services </a:t>
            </a:r>
            <a:r>
              <a:rPr lang="en-US" i="1" dirty="0" smtClean="0">
                <a:latin typeface="Arial Narrow" panose="020B0606020202030204" pitchFamily="34" charset="0"/>
              </a:rPr>
              <a:t>provided </a:t>
            </a:r>
            <a:r>
              <a:rPr lang="en-US" i="1" dirty="0">
                <a:latin typeface="Arial Narrow" panose="020B0606020202030204" pitchFamily="34" charset="0"/>
              </a:rPr>
              <a:t>will be consistent with the highest standard of care applicable to such services.  If the client determines that the Design Professional has not met the applicable standard of care, the Client may at its own discretion, promptly terminate the agreement. </a:t>
            </a:r>
          </a:p>
        </p:txBody>
      </p:sp>
    </p:spTree>
    <p:extLst>
      <p:ext uri="{BB962C8B-B14F-4D97-AF65-F5344CB8AC3E}">
        <p14:creationId xmlns:p14="http://schemas.microsoft.com/office/powerpoint/2010/main" val="35966100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Standard of Care-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a:latin typeface="Arial Narrow" panose="020B0606020202030204" pitchFamily="34" charset="0"/>
              </a:rPr>
              <a:t>Design Professional’s services shall be provided consistent with and limited to the standard of care </a:t>
            </a:r>
            <a:r>
              <a:rPr lang="en-US" i="1" dirty="0">
                <a:solidFill>
                  <a:srgbClr val="FF0000"/>
                </a:solidFill>
                <a:latin typeface="Arial Narrow" panose="020B0606020202030204" pitchFamily="34" charset="0"/>
              </a:rPr>
              <a:t>applicable to such services</a:t>
            </a:r>
            <a:r>
              <a:rPr lang="en-US" i="1" dirty="0">
                <a:latin typeface="Arial Narrow" panose="020B0606020202030204" pitchFamily="34" charset="0"/>
              </a:rPr>
              <a:t>, which is that Design Professional shall provide its services consistent with the professional skill and care ordinarily provided by Design </a:t>
            </a:r>
            <a:r>
              <a:rPr lang="en-US" i="1" dirty="0" smtClean="0">
                <a:latin typeface="Arial Narrow" panose="020B0606020202030204" pitchFamily="34" charset="0"/>
              </a:rPr>
              <a:t>Professionals </a:t>
            </a:r>
            <a:r>
              <a:rPr lang="en-US" i="1" dirty="0">
                <a:solidFill>
                  <a:srgbClr val="FF0000"/>
                </a:solidFill>
                <a:latin typeface="Arial Narrow" panose="020B0606020202030204" pitchFamily="34" charset="0"/>
              </a:rPr>
              <a:t>practicing in the same or similar locality under the same or similar circumstances</a:t>
            </a:r>
            <a:r>
              <a:rPr lang="en-US" i="1" dirty="0">
                <a:latin typeface="Arial Narrow" panose="020B0606020202030204" pitchFamily="34" charset="0"/>
              </a:rPr>
              <a:t>.  Such standard of care is not a warranty or guarantee, and Design Professional shall have no such obligation. </a:t>
            </a:r>
          </a:p>
        </p:txBody>
      </p:sp>
    </p:spTree>
    <p:extLst>
      <p:ext uri="{BB962C8B-B14F-4D97-AF65-F5344CB8AC3E}">
        <p14:creationId xmlns:p14="http://schemas.microsoft.com/office/powerpoint/2010/main" val="23632350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Warranties </a:t>
            </a:r>
            <a:r>
              <a:rPr lang="en-US" b="1" dirty="0" smtClean="0">
                <a:solidFill>
                  <a:prstClr val="black"/>
                </a:solidFill>
                <a:latin typeface="Arial Narrow" panose="020B0606020202030204" pitchFamily="34" charset="0"/>
              </a:rPr>
              <a:t>- </a:t>
            </a:r>
            <a:r>
              <a:rPr lang="en-US" b="1" dirty="0">
                <a:solidFill>
                  <a:schemeClr val="tx1"/>
                </a:solidFill>
                <a:latin typeface="Arial Narrow" panose="020B0606020202030204" pitchFamily="34" charset="0"/>
              </a:rPr>
              <a:t>Problematic</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Design </a:t>
            </a:r>
            <a:r>
              <a:rPr lang="en-US" i="1" dirty="0">
                <a:latin typeface="Arial Narrow" panose="020B0606020202030204" pitchFamily="34" charset="0"/>
              </a:rPr>
              <a:t>Professional </a:t>
            </a:r>
            <a:r>
              <a:rPr lang="en-US" i="1" dirty="0" smtClean="0">
                <a:latin typeface="Arial Narrow" panose="020B0606020202030204" pitchFamily="34" charset="0"/>
              </a:rPr>
              <a:t>represents that the </a:t>
            </a:r>
            <a:r>
              <a:rPr lang="en-US" i="1" dirty="0">
                <a:latin typeface="Arial Narrow" panose="020B0606020202030204" pitchFamily="34" charset="0"/>
              </a:rPr>
              <a:t>project when completed will be fit for its intended </a:t>
            </a:r>
            <a:r>
              <a:rPr lang="en-US" i="1" dirty="0" smtClean="0">
                <a:latin typeface="Arial Narrow" panose="020B0606020202030204" pitchFamily="34" charset="0"/>
              </a:rPr>
              <a:t>purposes, will meet the requirements to achieve USGBC’s Platinum certification and will after one year show an energy use of 15% less compared to the energy use of similar projects.</a:t>
            </a:r>
            <a:endParaRPr lang="en-US" i="1" dirty="0">
              <a:latin typeface="Arial Narrow" panose="020B0606020202030204" pitchFamily="34" charset="0"/>
            </a:endParaRPr>
          </a:p>
        </p:txBody>
      </p:sp>
    </p:spTree>
    <p:extLst>
      <p:ext uri="{BB962C8B-B14F-4D97-AF65-F5344CB8AC3E}">
        <p14:creationId xmlns:p14="http://schemas.microsoft.com/office/powerpoint/2010/main" val="2326061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Warranties -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a:latin typeface="Arial Narrow" panose="020B0606020202030204" pitchFamily="34" charset="0"/>
              </a:rPr>
              <a:t>Design Professional warrants that it is properly licensed to perform the services under this Agreement and that it shall perform the services in accordance with the applicable professional standard of care.  </a:t>
            </a:r>
            <a:r>
              <a:rPr lang="en-US" i="1" dirty="0">
                <a:solidFill>
                  <a:srgbClr val="FF0000"/>
                </a:solidFill>
                <a:latin typeface="Arial Narrow" panose="020B0606020202030204" pitchFamily="34" charset="0"/>
              </a:rPr>
              <a:t>No other expressed or implied warranties or guarantees are created related to this agreement or the professional services to be provided. </a:t>
            </a:r>
          </a:p>
        </p:txBody>
      </p:sp>
    </p:spTree>
    <p:extLst>
      <p:ext uri="{BB962C8B-B14F-4D97-AF65-F5344CB8AC3E}">
        <p14:creationId xmlns:p14="http://schemas.microsoft.com/office/powerpoint/2010/main" val="425326845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Questions</a:t>
            </a:r>
            <a:endParaRPr lang="en-US" dirty="0"/>
          </a:p>
        </p:txBody>
      </p:sp>
      <p:sp>
        <p:nvSpPr>
          <p:cNvPr id="4" name="Content Placeholder 3"/>
          <p:cNvSpPr>
            <a:spLocks noGrp="1"/>
          </p:cNvSpPr>
          <p:nvPr>
            <p:ph idx="1"/>
          </p:nvPr>
        </p:nvSpPr>
        <p:spPr>
          <a:xfrm>
            <a:off x="457200" y="1047750"/>
            <a:ext cx="8229600" cy="5421144"/>
          </a:xfrm>
        </p:spPr>
        <p:txBody>
          <a:bodyPr anchor="ctr" anchorCtr="0"/>
          <a:lstStyle/>
          <a:p>
            <a:pPr marL="0" indent="0" algn="ctr">
              <a:buNone/>
            </a:pPr>
            <a:r>
              <a:rPr lang="en-US" sz="40000" b="1" dirty="0" smtClean="0">
                <a:solidFill>
                  <a:srgbClr val="FF0000"/>
                </a:solidFill>
                <a:effectLst>
                  <a:outerShdw blurRad="50800" dist="38100" dir="2700000" algn="tl" rotWithShape="0">
                    <a:prstClr val="black">
                      <a:alpha val="40000"/>
                    </a:prstClr>
                  </a:outerShdw>
                </a:effectLst>
              </a:rPr>
              <a:t>?</a:t>
            </a:r>
            <a:endParaRPr lang="en-US" sz="40000" b="1" dirty="0">
              <a:solidFill>
                <a:srgbClr val="FF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06044462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Agenda</a:t>
            </a:r>
            <a:endParaRPr lang="en-US" dirty="0"/>
          </a:p>
        </p:txBody>
      </p:sp>
      <p:sp>
        <p:nvSpPr>
          <p:cNvPr id="3" name="Content Placeholder 2"/>
          <p:cNvSpPr>
            <a:spLocks noGrp="1"/>
          </p:cNvSpPr>
          <p:nvPr>
            <p:ph idx="1"/>
          </p:nvPr>
        </p:nvSpPr>
        <p:spPr>
          <a:xfrm>
            <a:off x="457200" y="1047750"/>
            <a:ext cx="8229600" cy="5212373"/>
          </a:xfrm>
        </p:spPr>
        <p:txBody>
          <a:bodyPr/>
          <a:lstStyle/>
          <a:p>
            <a:r>
              <a:rPr lang="en-US" b="1" dirty="0" smtClean="0">
                <a:latin typeface="Arial Narrow" panose="020B0606020202030204" pitchFamily="34" charset="0"/>
              </a:rPr>
              <a:t>How Legal Liability for Design Professionals is Established</a:t>
            </a:r>
          </a:p>
          <a:p>
            <a:r>
              <a:rPr lang="en-US" b="1" dirty="0" smtClean="0">
                <a:latin typeface="Arial Narrow" panose="020B0606020202030204" pitchFamily="34" charset="0"/>
              </a:rPr>
              <a:t>Types of Contracts</a:t>
            </a:r>
          </a:p>
          <a:p>
            <a:r>
              <a:rPr lang="en-US" b="1" dirty="0" smtClean="0">
                <a:latin typeface="Arial Narrow" panose="020B0606020202030204" pitchFamily="34" charset="0"/>
              </a:rPr>
              <a:t>Select Contract Clauses</a:t>
            </a:r>
          </a:p>
          <a:p>
            <a:pPr lvl="1"/>
            <a:r>
              <a:rPr lang="en-US" dirty="0" smtClean="0">
                <a:latin typeface="Arial Narrow" panose="020B0606020202030204" pitchFamily="34" charset="0"/>
              </a:rPr>
              <a:t>Certification</a:t>
            </a:r>
          </a:p>
          <a:p>
            <a:pPr lvl="1"/>
            <a:r>
              <a:rPr lang="en-US" dirty="0" smtClean="0">
                <a:latin typeface="Arial Narrow" panose="020B0606020202030204" pitchFamily="34" charset="0"/>
              </a:rPr>
              <a:t>Copyrights</a:t>
            </a:r>
          </a:p>
          <a:p>
            <a:pPr lvl="1"/>
            <a:r>
              <a:rPr lang="en-US" dirty="0" smtClean="0">
                <a:latin typeface="Arial Narrow" panose="020B0606020202030204" pitchFamily="34" charset="0"/>
              </a:rPr>
              <a:t>Indemnity</a:t>
            </a:r>
          </a:p>
          <a:p>
            <a:pPr lvl="1"/>
            <a:r>
              <a:rPr lang="en-US" dirty="0" smtClean="0">
                <a:latin typeface="Arial Narrow" panose="020B0606020202030204" pitchFamily="34" charset="0"/>
              </a:rPr>
              <a:t>Opinions of Probable Cost</a:t>
            </a:r>
          </a:p>
          <a:p>
            <a:pPr lvl="1"/>
            <a:r>
              <a:rPr lang="en-US" dirty="0" smtClean="0">
                <a:latin typeface="Arial Narrow" panose="020B0606020202030204" pitchFamily="34" charset="0"/>
              </a:rPr>
              <a:t>Standard of Care</a:t>
            </a:r>
          </a:p>
          <a:p>
            <a:pPr lvl="1"/>
            <a:r>
              <a:rPr lang="en-US" dirty="0" smtClean="0">
                <a:latin typeface="Arial Narrow" panose="020B0606020202030204" pitchFamily="34" charset="0"/>
              </a:rPr>
              <a:t>Warrantees</a:t>
            </a:r>
          </a:p>
          <a:p>
            <a:r>
              <a:rPr lang="en-US" b="1" dirty="0" smtClean="0">
                <a:latin typeface="Arial Narrow" panose="020B0606020202030204" pitchFamily="34" charset="0"/>
              </a:rPr>
              <a:t>Contract Clauses That May Need Special Attention</a:t>
            </a:r>
          </a:p>
          <a:p>
            <a:r>
              <a:rPr lang="en-US" b="1" dirty="0" smtClean="0">
                <a:latin typeface="Arial Narrow" panose="020B0606020202030204" pitchFamily="34" charset="0"/>
              </a:rPr>
              <a:t>Resources from Travelers </a:t>
            </a:r>
            <a:endParaRPr lang="en-US" b="1" dirty="0">
              <a:latin typeface="Arial Narrow" panose="020B0606020202030204" pitchFamily="34" charset="0"/>
            </a:endParaRPr>
          </a:p>
        </p:txBody>
      </p:sp>
    </p:spTree>
    <p:extLst>
      <p:ext uri="{BB962C8B-B14F-4D97-AF65-F5344CB8AC3E}">
        <p14:creationId xmlns:p14="http://schemas.microsoft.com/office/powerpoint/2010/main" val="303583853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Clauses That May Need Special Attention</a:t>
            </a:r>
            <a:endParaRPr lang="en-US" dirty="0"/>
          </a:p>
        </p:txBody>
      </p:sp>
      <p:sp>
        <p:nvSpPr>
          <p:cNvPr id="3" name="Content Placeholder 2"/>
          <p:cNvSpPr>
            <a:spLocks noGrp="1"/>
          </p:cNvSpPr>
          <p:nvPr>
            <p:ph idx="1"/>
          </p:nvPr>
        </p:nvSpPr>
        <p:spPr>
          <a:xfrm>
            <a:off x="457200" y="1047750"/>
            <a:ext cx="8229600" cy="5212373"/>
          </a:xfrm>
        </p:spPr>
        <p:txBody>
          <a:bodyPr/>
          <a:lstStyle/>
          <a:p>
            <a:pPr>
              <a:buSzPct val="75000"/>
              <a:buFont typeface="Arial" panose="020B0604020202020204" pitchFamily="34" charset="0"/>
              <a:buChar char="•"/>
            </a:pPr>
            <a:r>
              <a:rPr lang="en-US" altLang="en-US" sz="3600" dirty="0" smtClean="0">
                <a:latin typeface="Arial Narrow" panose="020B0606020202030204" pitchFamily="34" charset="0"/>
              </a:rPr>
              <a:t>Limitation of Liability</a:t>
            </a:r>
            <a:endParaRPr lang="en-US" altLang="en-US" sz="3600" dirty="0">
              <a:latin typeface="Arial Narrow" panose="020B0606020202030204" pitchFamily="34" charset="0"/>
            </a:endParaRPr>
          </a:p>
          <a:p>
            <a:pPr>
              <a:buSzPct val="75000"/>
              <a:buFont typeface="Arial" panose="020B0604020202020204" pitchFamily="34" charset="0"/>
              <a:buChar char="•"/>
            </a:pPr>
            <a:r>
              <a:rPr lang="en-US" altLang="en-US" sz="3600" dirty="0" smtClean="0">
                <a:latin typeface="Arial Narrow" panose="020B0606020202030204" pitchFamily="34" charset="0"/>
              </a:rPr>
              <a:t>Prevailing Party Clause</a:t>
            </a:r>
            <a:endParaRPr lang="en-US" altLang="en-US" sz="3600" dirty="0">
              <a:latin typeface="Arial Narrow" panose="020B0606020202030204" pitchFamily="34" charset="0"/>
            </a:endParaRPr>
          </a:p>
          <a:p>
            <a:pPr>
              <a:buSzPct val="75000"/>
              <a:buFont typeface="Arial" panose="020B0604020202020204" pitchFamily="34" charset="0"/>
              <a:buChar char="•"/>
            </a:pPr>
            <a:r>
              <a:rPr lang="en-US" altLang="en-US" sz="3600" dirty="0" smtClean="0">
                <a:latin typeface="Arial Narrow" panose="020B0606020202030204" pitchFamily="34" charset="0"/>
              </a:rPr>
              <a:t>Waiver of Trial by Jury</a:t>
            </a:r>
            <a:endParaRPr lang="en-US" altLang="en-US" sz="3600" dirty="0">
              <a:latin typeface="Arial Narrow" panose="020B0606020202030204" pitchFamily="34" charset="0"/>
            </a:endParaRPr>
          </a:p>
        </p:txBody>
      </p:sp>
    </p:spTree>
    <p:extLst>
      <p:ext uri="{BB962C8B-B14F-4D97-AF65-F5344CB8AC3E}">
        <p14:creationId xmlns:p14="http://schemas.microsoft.com/office/powerpoint/2010/main" val="32284459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Claim Study</a:t>
            </a:r>
            <a:endParaRPr lang="en-US" dirty="0"/>
          </a:p>
        </p:txBody>
      </p:sp>
      <p:sp>
        <p:nvSpPr>
          <p:cNvPr id="4" name="Content Placeholder 3"/>
          <p:cNvSpPr>
            <a:spLocks noGrp="1"/>
          </p:cNvSpPr>
          <p:nvPr>
            <p:ph idx="1"/>
          </p:nvPr>
        </p:nvSpPr>
        <p:spPr/>
        <p:txBody>
          <a:bodyPr/>
          <a:lstStyle/>
          <a:p>
            <a:pPr lvl="1">
              <a:buFont typeface="Arial" panose="020B0604020202020204" pitchFamily="34" charset="0"/>
              <a:buChar char="•"/>
            </a:pPr>
            <a:r>
              <a:rPr lang="en-US" sz="2800" dirty="0" smtClean="0">
                <a:latin typeface="Arial Narrow" panose="020B0606020202030204" pitchFamily="34" charset="0"/>
              </a:rPr>
              <a:t>Client retained architect </a:t>
            </a:r>
            <a:r>
              <a:rPr lang="en-US" sz="2800" dirty="0">
                <a:latin typeface="Arial Narrow" panose="020B0606020202030204" pitchFamily="34" charset="0"/>
              </a:rPr>
              <a:t>as the prime design professional for the construction of a new operations center.  </a:t>
            </a:r>
          </a:p>
          <a:p>
            <a:pPr lvl="1">
              <a:buFont typeface="Arial" panose="020B0604020202020204" pitchFamily="34" charset="0"/>
              <a:buChar char="•"/>
            </a:pPr>
            <a:r>
              <a:rPr lang="en-US" sz="2800" dirty="0" smtClean="0">
                <a:latin typeface="Arial Narrow" panose="020B0606020202030204" pitchFamily="34" charset="0"/>
              </a:rPr>
              <a:t>Architect </a:t>
            </a:r>
            <a:r>
              <a:rPr lang="en-US" sz="2800" dirty="0">
                <a:latin typeface="Arial Narrow" panose="020B0606020202030204" pitchFamily="34" charset="0"/>
              </a:rPr>
              <a:t>retained </a:t>
            </a:r>
            <a:r>
              <a:rPr lang="en-US" sz="2800" dirty="0" smtClean="0">
                <a:latin typeface="Arial Narrow" panose="020B0606020202030204" pitchFamily="34" charset="0"/>
              </a:rPr>
              <a:t>civil engineer </a:t>
            </a:r>
            <a:r>
              <a:rPr lang="en-US" sz="2800" dirty="0">
                <a:latin typeface="Arial Narrow" panose="020B0606020202030204" pitchFamily="34" charset="0"/>
              </a:rPr>
              <a:t>to provide services for site </a:t>
            </a:r>
            <a:r>
              <a:rPr lang="en-US" sz="2800" dirty="0" smtClean="0">
                <a:latin typeface="Arial Narrow" panose="020B0606020202030204" pitchFamily="34" charset="0"/>
              </a:rPr>
              <a:t>access</a:t>
            </a:r>
          </a:p>
          <a:p>
            <a:pPr lvl="1">
              <a:buFont typeface="Arial" panose="020B0604020202020204" pitchFamily="34" charset="0"/>
              <a:buChar char="•"/>
            </a:pPr>
            <a:r>
              <a:rPr lang="en-US" sz="2800" dirty="0">
                <a:latin typeface="Arial Narrow" panose="020B0606020202030204" pitchFamily="34" charset="0"/>
              </a:rPr>
              <a:t>C</a:t>
            </a:r>
            <a:r>
              <a:rPr lang="en-US" sz="2800" dirty="0" smtClean="0">
                <a:latin typeface="Arial Narrow" panose="020B0606020202030204" pitchFamily="34" charset="0"/>
              </a:rPr>
              <a:t>ontract </a:t>
            </a:r>
            <a:r>
              <a:rPr lang="en-US" sz="2800" dirty="0">
                <a:latin typeface="Arial Narrow" panose="020B0606020202030204" pitchFamily="34" charset="0"/>
              </a:rPr>
              <a:t>between the </a:t>
            </a:r>
            <a:r>
              <a:rPr lang="en-US" sz="2800" dirty="0" smtClean="0">
                <a:latin typeface="Arial Narrow" panose="020B0606020202030204" pitchFamily="34" charset="0"/>
              </a:rPr>
              <a:t>architect </a:t>
            </a:r>
            <a:r>
              <a:rPr lang="en-US" sz="2800" dirty="0">
                <a:latin typeface="Arial Narrow" panose="020B0606020202030204" pitchFamily="34" charset="0"/>
              </a:rPr>
              <a:t>and </a:t>
            </a:r>
            <a:r>
              <a:rPr lang="en-US" sz="2800" dirty="0" smtClean="0">
                <a:latin typeface="Arial Narrow" panose="020B0606020202030204" pitchFamily="34" charset="0"/>
              </a:rPr>
              <a:t>civil engineer </a:t>
            </a:r>
            <a:r>
              <a:rPr lang="en-US" sz="2800" dirty="0">
                <a:solidFill>
                  <a:srgbClr val="FF0000"/>
                </a:solidFill>
                <a:latin typeface="Arial Narrow" panose="020B0606020202030204" pitchFamily="34" charset="0"/>
              </a:rPr>
              <a:t>included a limitation of </a:t>
            </a:r>
            <a:r>
              <a:rPr lang="en-US" sz="2800" dirty="0" smtClean="0">
                <a:solidFill>
                  <a:srgbClr val="FF0000"/>
                </a:solidFill>
                <a:latin typeface="Arial Narrow" panose="020B0606020202030204" pitchFamily="34" charset="0"/>
              </a:rPr>
              <a:t>liability clause</a:t>
            </a:r>
            <a:r>
              <a:rPr lang="en-US" sz="2800" dirty="0" smtClean="0">
                <a:latin typeface="Arial Narrow" panose="020B0606020202030204" pitchFamily="34" charset="0"/>
              </a:rPr>
              <a:t>.  </a:t>
            </a:r>
          </a:p>
          <a:p>
            <a:pPr lvl="1">
              <a:buFont typeface="Arial" panose="020B0604020202020204" pitchFamily="34" charset="0"/>
              <a:buChar char="•"/>
            </a:pPr>
            <a:r>
              <a:rPr lang="en-US" sz="2800" dirty="0" smtClean="0">
                <a:solidFill>
                  <a:srgbClr val="FF0000"/>
                </a:solidFill>
                <a:latin typeface="Arial Narrow" panose="020B0606020202030204" pitchFamily="34" charset="0"/>
              </a:rPr>
              <a:t>No </a:t>
            </a:r>
            <a:r>
              <a:rPr lang="en-US" sz="2800" dirty="0">
                <a:solidFill>
                  <a:srgbClr val="FF0000"/>
                </a:solidFill>
                <a:latin typeface="Arial Narrow" panose="020B0606020202030204" pitchFamily="34" charset="0"/>
              </a:rPr>
              <a:t>such provision in the c</a:t>
            </a:r>
            <a:r>
              <a:rPr lang="en-US" sz="2800" dirty="0" smtClean="0">
                <a:solidFill>
                  <a:srgbClr val="FF0000"/>
                </a:solidFill>
                <a:latin typeface="Arial Narrow" panose="020B0606020202030204" pitchFamily="34" charset="0"/>
              </a:rPr>
              <a:t>lient and architect agreement</a:t>
            </a:r>
            <a:r>
              <a:rPr lang="en-US" sz="2800" dirty="0" smtClean="0">
                <a:latin typeface="Arial Narrow" panose="020B0606020202030204" pitchFamily="34" charset="0"/>
              </a:rPr>
              <a:t>.</a:t>
            </a:r>
          </a:p>
        </p:txBody>
      </p:sp>
    </p:spTree>
    <p:extLst>
      <p:ext uri="{BB962C8B-B14F-4D97-AF65-F5344CB8AC3E}">
        <p14:creationId xmlns:p14="http://schemas.microsoft.com/office/powerpoint/2010/main" val="15326250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Claim Study</a:t>
            </a:r>
            <a:endParaRPr lang="en-US" dirty="0"/>
          </a:p>
        </p:txBody>
      </p:sp>
      <p:sp>
        <p:nvSpPr>
          <p:cNvPr id="4" name="Content Placeholder 3"/>
          <p:cNvSpPr>
            <a:spLocks noGrp="1"/>
          </p:cNvSpPr>
          <p:nvPr>
            <p:ph idx="1"/>
          </p:nvPr>
        </p:nvSpPr>
        <p:spPr/>
        <p:txBody>
          <a:bodyPr/>
          <a:lstStyle/>
          <a:p>
            <a:pPr lvl="1">
              <a:buFont typeface="Arial" panose="020B0604020202020204" pitchFamily="34" charset="0"/>
              <a:buChar char="•"/>
            </a:pPr>
            <a:r>
              <a:rPr lang="en-US" sz="2800" dirty="0" smtClean="0">
                <a:latin typeface="Arial Narrow" panose="020B0606020202030204" pitchFamily="34" charset="0"/>
              </a:rPr>
              <a:t>After </a:t>
            </a:r>
            <a:r>
              <a:rPr lang="en-US" sz="2800" dirty="0">
                <a:latin typeface="Arial Narrow" panose="020B0606020202030204" pitchFamily="34" charset="0"/>
              </a:rPr>
              <a:t>completion, the c</a:t>
            </a:r>
            <a:r>
              <a:rPr lang="en-US" sz="2800" dirty="0" smtClean="0">
                <a:latin typeface="Arial Narrow" panose="020B0606020202030204" pitchFamily="34" charset="0"/>
              </a:rPr>
              <a:t>lient determined </a:t>
            </a:r>
            <a:r>
              <a:rPr lang="en-US" sz="2800" dirty="0">
                <a:latin typeface="Arial Narrow" panose="020B0606020202030204" pitchFamily="34" charset="0"/>
              </a:rPr>
              <a:t>that the largest vehicles could not pull into the bays </a:t>
            </a:r>
            <a:r>
              <a:rPr lang="en-US" sz="2800" dirty="0" smtClean="0">
                <a:latin typeface="Arial Narrow" panose="020B0606020202030204" pitchFamily="34" charset="0"/>
              </a:rPr>
              <a:t>and claimed </a:t>
            </a:r>
            <a:r>
              <a:rPr lang="en-US" sz="2800" dirty="0">
                <a:latin typeface="Arial Narrow" panose="020B0606020202030204" pitchFamily="34" charset="0"/>
              </a:rPr>
              <a:t>damages in excess of $</a:t>
            </a:r>
            <a:r>
              <a:rPr lang="en-US" sz="2800" dirty="0" smtClean="0">
                <a:latin typeface="Arial Narrow" panose="020B0606020202030204" pitchFamily="34" charset="0"/>
              </a:rPr>
              <a:t>500,000.</a:t>
            </a:r>
          </a:p>
          <a:p>
            <a:pPr lvl="1">
              <a:buFont typeface="Arial" panose="020B0604020202020204" pitchFamily="34" charset="0"/>
              <a:buChar char="•"/>
            </a:pPr>
            <a:r>
              <a:rPr lang="en-US" sz="2800" dirty="0" smtClean="0">
                <a:latin typeface="Arial Narrow" panose="020B0606020202030204" pitchFamily="34" charset="0"/>
              </a:rPr>
              <a:t>Civil engineer </a:t>
            </a:r>
            <a:r>
              <a:rPr lang="en-US" sz="2800" dirty="0">
                <a:solidFill>
                  <a:srgbClr val="FF0000"/>
                </a:solidFill>
                <a:latin typeface="Arial Narrow" panose="020B0606020202030204" pitchFamily="34" charset="0"/>
              </a:rPr>
              <a:t>asserted the defense of its limitation of liability </a:t>
            </a:r>
            <a:r>
              <a:rPr lang="en-US" sz="2800" dirty="0" smtClean="0">
                <a:solidFill>
                  <a:srgbClr val="FF0000"/>
                </a:solidFill>
                <a:latin typeface="Arial Narrow" panose="020B0606020202030204" pitchFamily="34" charset="0"/>
              </a:rPr>
              <a:t>leaving the Architect vicariously liable </a:t>
            </a:r>
            <a:r>
              <a:rPr lang="en-US" sz="2800" dirty="0" smtClean="0">
                <a:latin typeface="Arial Narrow" panose="020B0606020202030204" pitchFamily="34" charset="0"/>
              </a:rPr>
              <a:t>for the amount above the limit for what was alleged to be a civil engineering error. </a:t>
            </a:r>
          </a:p>
          <a:p>
            <a:pPr lvl="1">
              <a:buFont typeface="Arial" panose="020B0604020202020204" pitchFamily="34" charset="0"/>
              <a:buChar char="•"/>
            </a:pPr>
            <a:r>
              <a:rPr lang="en-US" sz="2800" dirty="0" smtClean="0">
                <a:latin typeface="Arial Narrow" panose="020B0606020202030204" pitchFamily="34" charset="0"/>
              </a:rPr>
              <a:t>The </a:t>
            </a:r>
            <a:r>
              <a:rPr lang="en-US" sz="2800" dirty="0">
                <a:latin typeface="Arial Narrow" panose="020B0606020202030204" pitchFamily="34" charset="0"/>
              </a:rPr>
              <a:t>claim was settled during mediation for just over $300,000.</a:t>
            </a:r>
          </a:p>
        </p:txBody>
      </p:sp>
    </p:spTree>
    <p:extLst>
      <p:ext uri="{BB962C8B-B14F-4D97-AF65-F5344CB8AC3E}">
        <p14:creationId xmlns:p14="http://schemas.microsoft.com/office/powerpoint/2010/main" val="104649916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Resources from Travelers</a:t>
            </a:r>
            <a:endParaRPr lang="en-US" dirty="0"/>
          </a:p>
        </p:txBody>
      </p:sp>
      <p:sp>
        <p:nvSpPr>
          <p:cNvPr id="3" name="Content Placeholder 2"/>
          <p:cNvSpPr>
            <a:spLocks noGrp="1"/>
          </p:cNvSpPr>
          <p:nvPr>
            <p:ph idx="1"/>
          </p:nvPr>
        </p:nvSpPr>
        <p:spPr>
          <a:xfrm>
            <a:off x="457200" y="1047750"/>
            <a:ext cx="8229600" cy="5212373"/>
          </a:xfrm>
        </p:spPr>
        <p:txBody>
          <a:bodyPr/>
          <a:lstStyle/>
          <a:p>
            <a:pPr>
              <a:buSzPct val="75000"/>
              <a:buFont typeface="Arial" panose="020B0604020202020204" pitchFamily="34" charset="0"/>
              <a:buChar char="•"/>
            </a:pPr>
            <a:r>
              <a:rPr lang="en-US" altLang="en-US" sz="3200" i="1" dirty="0">
                <a:latin typeface="Arial Narrow" panose="020B0606020202030204" pitchFamily="34" charset="0"/>
              </a:rPr>
              <a:t>Guide to Professional Service Agreements </a:t>
            </a:r>
            <a:r>
              <a:rPr lang="en-US" altLang="en-US" sz="3200" i="1" dirty="0" smtClean="0">
                <a:latin typeface="Arial Narrow" panose="020B0606020202030204" pitchFamily="34" charset="0"/>
              </a:rPr>
              <a:t>&amp; </a:t>
            </a:r>
            <a:r>
              <a:rPr lang="en-US" altLang="en-US" sz="3200" i="1" dirty="0">
                <a:latin typeface="Arial Narrow" panose="020B0606020202030204" pitchFamily="34" charset="0"/>
              </a:rPr>
              <a:t>Sample </a:t>
            </a:r>
            <a:r>
              <a:rPr lang="en-US" altLang="en-US" sz="3200" i="1" dirty="0" smtClean="0">
                <a:latin typeface="Arial Narrow" panose="020B0606020202030204" pitchFamily="34" charset="0"/>
              </a:rPr>
              <a:t>Contract</a:t>
            </a:r>
          </a:p>
          <a:p>
            <a:pPr>
              <a:buSzPct val="75000"/>
              <a:buFont typeface="Arial" panose="020B0604020202020204" pitchFamily="34" charset="0"/>
              <a:buChar char="•"/>
            </a:pPr>
            <a:r>
              <a:rPr lang="en-US" altLang="en-US" sz="3200" i="1" dirty="0">
                <a:latin typeface="Arial Narrow" panose="020B0606020202030204" pitchFamily="34" charset="0"/>
              </a:rPr>
              <a:t>Guide for Contract </a:t>
            </a:r>
            <a:r>
              <a:rPr lang="en-US" altLang="en-US" sz="3200" i="1" dirty="0" smtClean="0">
                <a:latin typeface="Arial Narrow" panose="020B0606020202030204" pitchFamily="34" charset="0"/>
              </a:rPr>
              <a:t>Review</a:t>
            </a:r>
          </a:p>
          <a:p>
            <a:pPr>
              <a:buSzPct val="75000"/>
              <a:buFont typeface="Arial" panose="020B0604020202020204" pitchFamily="34" charset="0"/>
              <a:buChar char="•"/>
            </a:pPr>
            <a:r>
              <a:rPr lang="en-US" altLang="en-US" sz="3200" i="1" dirty="0">
                <a:latin typeface="Arial Narrow" panose="020B0606020202030204" pitchFamily="34" charset="0"/>
              </a:rPr>
              <a:t>What You Need to Know </a:t>
            </a:r>
            <a:r>
              <a:rPr lang="en-US" altLang="en-US" sz="3200" i="1" dirty="0" smtClean="0">
                <a:latin typeface="Arial Narrow" panose="020B0606020202030204" pitchFamily="34" charset="0"/>
              </a:rPr>
              <a:t>About </a:t>
            </a:r>
            <a:r>
              <a:rPr lang="en-US" altLang="en-US" sz="3200" i="1" dirty="0">
                <a:latin typeface="Arial Narrow" panose="020B0606020202030204" pitchFamily="34" charset="0"/>
              </a:rPr>
              <a:t>Your Professional Services </a:t>
            </a:r>
            <a:r>
              <a:rPr lang="en-US" altLang="en-US" sz="3200" i="1" dirty="0" smtClean="0">
                <a:latin typeface="Arial Narrow" panose="020B0606020202030204" pitchFamily="34" charset="0"/>
              </a:rPr>
              <a:t>Contract </a:t>
            </a:r>
            <a:r>
              <a:rPr lang="en-US" altLang="en-US" sz="3200" dirty="0">
                <a:latin typeface="Arial Narrow" panose="020B0606020202030204" pitchFamily="34" charset="0"/>
              </a:rPr>
              <a:t>w</a:t>
            </a:r>
            <a:r>
              <a:rPr lang="en-US" altLang="en-US" sz="3200" dirty="0" smtClean="0">
                <a:latin typeface="Arial Narrow" panose="020B0606020202030204" pitchFamily="34" charset="0"/>
              </a:rPr>
              <a:t>ebinar </a:t>
            </a:r>
            <a:r>
              <a:rPr lang="en-US" altLang="en-US" sz="3200" dirty="0">
                <a:latin typeface="Arial Narrow" panose="020B0606020202030204" pitchFamily="34" charset="0"/>
              </a:rPr>
              <a:t>r</a:t>
            </a:r>
            <a:r>
              <a:rPr lang="en-US" altLang="en-US" sz="3200" dirty="0" smtClean="0">
                <a:latin typeface="Arial Narrow" panose="020B0606020202030204" pitchFamily="34" charset="0"/>
              </a:rPr>
              <a:t>ecording</a:t>
            </a:r>
          </a:p>
          <a:p>
            <a:pPr>
              <a:buSzPct val="75000"/>
              <a:buFont typeface="Arial" panose="020B0604020202020204" pitchFamily="34" charset="0"/>
              <a:buChar char="•"/>
            </a:pPr>
            <a:r>
              <a:rPr lang="en-US" altLang="en-US" sz="3200" dirty="0" smtClean="0">
                <a:latin typeface="Arial Narrow" panose="020B0606020202030204" pitchFamily="34" charset="0"/>
              </a:rPr>
              <a:t>New Newsletter and </a:t>
            </a:r>
            <a:r>
              <a:rPr lang="en-US" altLang="en-US" sz="3200" dirty="0" smtClean="0">
                <a:latin typeface="Arial Narrow" panose="020B0606020202030204" pitchFamily="34" charset="0"/>
                <a:hlinkClick r:id="rId2"/>
              </a:rPr>
              <a:t>AskHomer@Travelers.com</a:t>
            </a:r>
            <a:endParaRPr lang="en-US" altLang="en-US" sz="3200" dirty="0" smtClean="0">
              <a:latin typeface="Arial Narrow" panose="020B0606020202030204" pitchFamily="34" charset="0"/>
            </a:endParaRPr>
          </a:p>
          <a:p>
            <a:pPr>
              <a:buSzPct val="75000"/>
              <a:buFont typeface="Arial" panose="020B0604020202020204" pitchFamily="34" charset="0"/>
              <a:buChar char="•"/>
            </a:pPr>
            <a:r>
              <a:rPr lang="en-US" altLang="en-US" sz="3200" dirty="0" smtClean="0">
                <a:latin typeface="Arial Narrow" panose="020B0606020202030204" pitchFamily="34" charset="0"/>
              </a:rPr>
              <a:t>New risk management website in 2017</a:t>
            </a:r>
            <a:endParaRPr lang="en-US" altLang="en-US" sz="3200" dirty="0">
              <a:latin typeface="Arial Narrow" panose="020B0606020202030204" pitchFamily="34" charset="0"/>
            </a:endParaRPr>
          </a:p>
        </p:txBody>
      </p:sp>
    </p:spTree>
    <p:extLst>
      <p:ext uri="{BB962C8B-B14F-4D97-AF65-F5344CB8AC3E}">
        <p14:creationId xmlns:p14="http://schemas.microsoft.com/office/powerpoint/2010/main" val="156866385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Questions</a:t>
            </a:r>
            <a:endParaRPr lang="en-US" dirty="0"/>
          </a:p>
        </p:txBody>
      </p:sp>
      <p:sp>
        <p:nvSpPr>
          <p:cNvPr id="4" name="Content Placeholder 3"/>
          <p:cNvSpPr>
            <a:spLocks noGrp="1"/>
          </p:cNvSpPr>
          <p:nvPr>
            <p:ph idx="1"/>
          </p:nvPr>
        </p:nvSpPr>
        <p:spPr>
          <a:xfrm>
            <a:off x="457200" y="1047750"/>
            <a:ext cx="8229600" cy="5421144"/>
          </a:xfrm>
        </p:spPr>
        <p:txBody>
          <a:bodyPr anchor="ctr" anchorCtr="0"/>
          <a:lstStyle/>
          <a:p>
            <a:pPr marL="0" indent="0" algn="ctr">
              <a:buNone/>
            </a:pPr>
            <a:r>
              <a:rPr lang="en-US" sz="40000" b="1" dirty="0" smtClean="0">
                <a:solidFill>
                  <a:srgbClr val="FF0000"/>
                </a:solidFill>
                <a:effectLst>
                  <a:outerShdw blurRad="50800" dist="38100" dir="2700000" algn="tl" rotWithShape="0">
                    <a:prstClr val="black">
                      <a:alpha val="40000"/>
                    </a:prstClr>
                  </a:outerShdw>
                </a:effectLst>
              </a:rPr>
              <a:t>?</a:t>
            </a:r>
            <a:endParaRPr lang="en-US" sz="40000" b="1" dirty="0">
              <a:solidFill>
                <a:srgbClr val="FF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1754910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Elements of Legal Liability</a:t>
            </a:r>
            <a:endParaRPr lang="en-US" dirty="0"/>
          </a:p>
        </p:txBody>
      </p:sp>
      <p:sp>
        <p:nvSpPr>
          <p:cNvPr id="3" name="Content Placeholder 2"/>
          <p:cNvSpPr>
            <a:spLocks noGrp="1"/>
          </p:cNvSpPr>
          <p:nvPr>
            <p:ph idx="1"/>
          </p:nvPr>
        </p:nvSpPr>
        <p:spPr>
          <a:xfrm>
            <a:off x="457200" y="1047750"/>
            <a:ext cx="8229600" cy="5212373"/>
          </a:xfrm>
        </p:spPr>
        <p:txBody>
          <a:bodyPr/>
          <a:lstStyle/>
          <a:p>
            <a:pPr marL="0" indent="0">
              <a:buNone/>
            </a:pPr>
            <a:r>
              <a:rPr lang="en-US" b="1" dirty="0" smtClean="0">
                <a:latin typeface="Arial Narrow" panose="020B0606020202030204" pitchFamily="34" charset="0"/>
              </a:rPr>
              <a:t>Four elements are required to establish legal liability </a:t>
            </a:r>
          </a:p>
          <a:p>
            <a:pPr>
              <a:buFont typeface="Wingdings" panose="05000000000000000000" pitchFamily="2" charset="2"/>
              <a:buChar char="ü"/>
            </a:pPr>
            <a:r>
              <a:rPr lang="en-US" sz="4000" b="1" dirty="0" smtClean="0">
                <a:latin typeface="Arial Narrow" panose="020B0606020202030204" pitchFamily="34" charset="0"/>
              </a:rPr>
              <a:t>Duty</a:t>
            </a:r>
          </a:p>
          <a:p>
            <a:pPr>
              <a:buFont typeface="Wingdings" panose="05000000000000000000" pitchFamily="2" charset="2"/>
              <a:buChar char="ü"/>
            </a:pPr>
            <a:r>
              <a:rPr lang="en-US" sz="4000" b="1" dirty="0" smtClean="0">
                <a:latin typeface="Arial Narrow" panose="020B0606020202030204" pitchFamily="34" charset="0"/>
              </a:rPr>
              <a:t>Breach</a:t>
            </a:r>
          </a:p>
          <a:p>
            <a:pPr>
              <a:buFont typeface="Wingdings" panose="05000000000000000000" pitchFamily="2" charset="2"/>
              <a:buChar char="ü"/>
            </a:pPr>
            <a:r>
              <a:rPr lang="en-US" sz="4000" b="1" dirty="0" smtClean="0">
                <a:latin typeface="Arial Narrow" panose="020B0606020202030204" pitchFamily="34" charset="0"/>
              </a:rPr>
              <a:t>Causation</a:t>
            </a:r>
          </a:p>
          <a:p>
            <a:pPr>
              <a:buFont typeface="Wingdings" panose="05000000000000000000" pitchFamily="2" charset="2"/>
              <a:buChar char="ü"/>
            </a:pPr>
            <a:r>
              <a:rPr lang="en-US" sz="4000" b="1" dirty="0" smtClean="0">
                <a:latin typeface="Arial Narrow" panose="020B0606020202030204" pitchFamily="34" charset="0"/>
              </a:rPr>
              <a:t>Damages</a:t>
            </a:r>
          </a:p>
        </p:txBody>
      </p:sp>
    </p:spTree>
    <p:extLst>
      <p:ext uri="{BB962C8B-B14F-4D97-AF65-F5344CB8AC3E}">
        <p14:creationId xmlns:p14="http://schemas.microsoft.com/office/powerpoint/2010/main" val="365953375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The Sources of Duty</a:t>
            </a:r>
            <a:endParaRPr lang="en-US" dirty="0"/>
          </a:p>
        </p:txBody>
      </p:sp>
      <p:sp>
        <p:nvSpPr>
          <p:cNvPr id="3" name="Content Placeholder 2"/>
          <p:cNvSpPr>
            <a:spLocks noGrp="1"/>
          </p:cNvSpPr>
          <p:nvPr>
            <p:ph idx="1"/>
          </p:nvPr>
        </p:nvSpPr>
        <p:spPr>
          <a:xfrm>
            <a:off x="457200" y="1047750"/>
            <a:ext cx="8061158" cy="5212373"/>
          </a:xfrm>
        </p:spPr>
        <p:txBody>
          <a:bodyPr/>
          <a:lstStyle/>
          <a:p>
            <a:pPr marL="0" indent="0">
              <a:buNone/>
            </a:pPr>
            <a:r>
              <a:rPr lang="en-US" dirty="0" smtClean="0">
                <a:latin typeface="Arial Narrow" panose="020B0606020202030204" pitchFamily="34" charset="0"/>
              </a:rPr>
              <a:t>What sources establish what a Design Professional should or should not do?</a:t>
            </a:r>
          </a:p>
          <a:p>
            <a:pPr>
              <a:buFont typeface="Arial" panose="020B0604020202020204" pitchFamily="34" charset="0"/>
              <a:buChar char="•"/>
            </a:pPr>
            <a:r>
              <a:rPr lang="en-US" sz="4000" b="1" dirty="0" smtClean="0">
                <a:latin typeface="Arial Narrow" panose="020B0606020202030204" pitchFamily="34" charset="0"/>
              </a:rPr>
              <a:t>Common Law</a:t>
            </a:r>
          </a:p>
          <a:p>
            <a:pPr lvl="1">
              <a:buFont typeface="Arial Narrow" panose="020B0606020202030204" pitchFamily="34" charset="0"/>
              <a:buChar char="–"/>
            </a:pPr>
            <a:r>
              <a:rPr lang="en-US" dirty="0" smtClean="0">
                <a:latin typeface="Arial Narrow" panose="020B0606020202030204" pitchFamily="34" charset="0"/>
              </a:rPr>
              <a:t>What is expected of you as a professional established by your peers</a:t>
            </a:r>
            <a:endParaRPr lang="en-US" b="1" dirty="0" smtClean="0">
              <a:latin typeface="Arial Narrow" panose="020B0606020202030204" pitchFamily="34" charset="0"/>
            </a:endParaRPr>
          </a:p>
          <a:p>
            <a:pPr>
              <a:buFont typeface="Arial" panose="020B0604020202020204" pitchFamily="34" charset="0"/>
              <a:buChar char="•"/>
            </a:pPr>
            <a:r>
              <a:rPr lang="en-US" sz="4000" b="1" dirty="0" smtClean="0">
                <a:latin typeface="Arial Narrow" panose="020B0606020202030204" pitchFamily="34" charset="0"/>
              </a:rPr>
              <a:t>Statutory Law</a:t>
            </a:r>
          </a:p>
          <a:p>
            <a:pPr lvl="1">
              <a:buFont typeface="Arial Narrow" panose="020B0606020202030204" pitchFamily="34" charset="0"/>
              <a:buChar char="–"/>
            </a:pPr>
            <a:r>
              <a:rPr lang="en-US" dirty="0" smtClean="0">
                <a:latin typeface="Arial Narrow" panose="020B0606020202030204" pitchFamily="34" charset="0"/>
              </a:rPr>
              <a:t>Obligations established by government bodies and agencies </a:t>
            </a:r>
          </a:p>
          <a:p>
            <a:pPr>
              <a:buFont typeface="Wingdings" panose="05000000000000000000" pitchFamily="2" charset="2"/>
              <a:buChar char="ü"/>
            </a:pPr>
            <a:r>
              <a:rPr lang="en-US" sz="4000" b="1" dirty="0" smtClean="0">
                <a:solidFill>
                  <a:srgbClr val="FF0000"/>
                </a:solidFill>
                <a:latin typeface="Arial Narrow" panose="020B0606020202030204" pitchFamily="34" charset="0"/>
              </a:rPr>
              <a:t>Contract</a:t>
            </a:r>
          </a:p>
          <a:p>
            <a:pPr lvl="1">
              <a:buFont typeface="Arial Narrow" panose="020B0606020202030204" pitchFamily="34" charset="0"/>
              <a:buChar char="–"/>
            </a:pPr>
            <a:r>
              <a:rPr lang="en-US" dirty="0" smtClean="0">
                <a:latin typeface="Arial Narrow" panose="020B0606020202030204" pitchFamily="34" charset="0"/>
              </a:rPr>
              <a:t>What two parties promise to each other</a:t>
            </a:r>
          </a:p>
        </p:txBody>
      </p:sp>
    </p:spTree>
    <p:extLst>
      <p:ext uri="{BB962C8B-B14F-4D97-AF65-F5344CB8AC3E}">
        <p14:creationId xmlns:p14="http://schemas.microsoft.com/office/powerpoint/2010/main" val="124555646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Types of Contracts</a:t>
            </a:r>
            <a:endParaRPr lang="en-US" dirty="0"/>
          </a:p>
        </p:txBody>
      </p:sp>
      <p:sp>
        <p:nvSpPr>
          <p:cNvPr id="3" name="Content Placeholder 2"/>
          <p:cNvSpPr>
            <a:spLocks noGrp="1"/>
          </p:cNvSpPr>
          <p:nvPr>
            <p:ph idx="1"/>
          </p:nvPr>
        </p:nvSpPr>
        <p:spPr>
          <a:xfrm>
            <a:off x="457200" y="1047750"/>
            <a:ext cx="8229600" cy="5212373"/>
          </a:xfrm>
        </p:spPr>
        <p:txBody>
          <a:bodyPr/>
          <a:lstStyle/>
          <a:p>
            <a:pPr>
              <a:buSzPct val="75000"/>
              <a:buFont typeface="Arial" panose="020B0604020202020204" pitchFamily="34" charset="0"/>
              <a:buChar char="•"/>
            </a:pPr>
            <a:r>
              <a:rPr lang="en-US" altLang="en-US" sz="3600" dirty="0">
                <a:latin typeface="Arial Narrow" panose="020B0606020202030204" pitchFamily="34" charset="0"/>
              </a:rPr>
              <a:t>Oral Agreements</a:t>
            </a:r>
          </a:p>
          <a:p>
            <a:pPr>
              <a:buSzPct val="75000"/>
              <a:buFont typeface="Arial" panose="020B0604020202020204" pitchFamily="34" charset="0"/>
              <a:buChar char="•"/>
            </a:pPr>
            <a:r>
              <a:rPr lang="en-US" altLang="en-US" sz="3600" dirty="0">
                <a:latin typeface="Arial Narrow" panose="020B0606020202030204" pitchFamily="34" charset="0"/>
              </a:rPr>
              <a:t>Letter Agreements</a:t>
            </a:r>
          </a:p>
          <a:p>
            <a:pPr>
              <a:buSzPct val="75000"/>
              <a:buFont typeface="Arial" panose="020B0604020202020204" pitchFamily="34" charset="0"/>
              <a:buChar char="•"/>
            </a:pPr>
            <a:r>
              <a:rPr lang="en-US" altLang="en-US" sz="3600" dirty="0">
                <a:latin typeface="Arial Narrow" panose="020B0606020202030204" pitchFamily="34" charset="0"/>
              </a:rPr>
              <a:t>Purchase Orders</a:t>
            </a:r>
          </a:p>
          <a:p>
            <a:pPr>
              <a:buSzPct val="75000"/>
              <a:buFont typeface="Arial" panose="020B0604020202020204" pitchFamily="34" charset="0"/>
              <a:buChar char="•"/>
            </a:pPr>
            <a:r>
              <a:rPr lang="en-US" altLang="en-US" sz="3600" dirty="0">
                <a:latin typeface="Arial Narrow" panose="020B0606020202030204" pitchFamily="34" charset="0"/>
              </a:rPr>
              <a:t>Standard Form Agreements</a:t>
            </a:r>
          </a:p>
          <a:p>
            <a:pPr>
              <a:buSzPct val="75000"/>
              <a:buFont typeface="Arial" panose="020B0604020202020204" pitchFamily="34" charset="0"/>
              <a:buChar char="•"/>
            </a:pPr>
            <a:r>
              <a:rPr lang="en-US" altLang="en-US" sz="3600" dirty="0">
                <a:latin typeface="Arial Narrow" panose="020B0606020202030204" pitchFamily="34" charset="0"/>
              </a:rPr>
              <a:t>Custom Agreements</a:t>
            </a:r>
          </a:p>
        </p:txBody>
      </p:sp>
    </p:spTree>
    <p:extLst>
      <p:ext uri="{BB962C8B-B14F-4D97-AF65-F5344CB8AC3E}">
        <p14:creationId xmlns:p14="http://schemas.microsoft.com/office/powerpoint/2010/main" val="38524902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smtClean="0">
                <a:solidFill>
                  <a:prstClr val="black"/>
                </a:solidFill>
                <a:latin typeface="Arial Narrow" panose="020B0606020202030204" pitchFamily="34" charset="0"/>
              </a:rPr>
              <a:t>Types of Contracts</a:t>
            </a:r>
            <a:endParaRPr lang="en-US" dirty="0"/>
          </a:p>
        </p:txBody>
      </p:sp>
      <p:pic>
        <p:nvPicPr>
          <p:cNvPr id="3" name="Picture 2"/>
          <p:cNvPicPr>
            <a:picLocks noChangeAspect="1"/>
          </p:cNvPicPr>
          <p:nvPr/>
        </p:nvPicPr>
        <p:blipFill>
          <a:blip r:embed="rId2"/>
          <a:stretch>
            <a:fillRect/>
          </a:stretch>
        </p:blipFill>
        <p:spPr>
          <a:xfrm>
            <a:off x="511712" y="1087933"/>
            <a:ext cx="8120576" cy="4682134"/>
          </a:xfrm>
          <a:prstGeom prst="rect">
            <a:avLst/>
          </a:prstGeom>
        </p:spPr>
      </p:pic>
    </p:spTree>
    <p:extLst>
      <p:ext uri="{BB962C8B-B14F-4D97-AF65-F5344CB8AC3E}">
        <p14:creationId xmlns:p14="http://schemas.microsoft.com/office/powerpoint/2010/main" val="2579175265"/>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prstClr val="black"/>
                </a:solidFill>
                <a:latin typeface="Arial Narrow" panose="020B0606020202030204" pitchFamily="34" charset="0"/>
              </a:rPr>
              <a:t>Certifications - </a:t>
            </a:r>
            <a:r>
              <a:rPr lang="en-US" b="1" dirty="0">
                <a:solidFill>
                  <a:schemeClr val="tx1"/>
                </a:solidFill>
                <a:latin typeface="Arial Narrow" panose="020B0606020202030204" pitchFamily="34" charset="0"/>
              </a:rPr>
              <a:t>Problematic</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Upon completion of </a:t>
            </a:r>
            <a:r>
              <a:rPr lang="en-US" i="1" dirty="0">
                <a:latin typeface="Arial Narrow" panose="020B0606020202030204" pitchFamily="34" charset="0"/>
              </a:rPr>
              <a:t>the Project or such other time </a:t>
            </a:r>
            <a:r>
              <a:rPr lang="en-US" i="1" dirty="0" smtClean="0">
                <a:latin typeface="Arial Narrow" panose="020B0606020202030204" pitchFamily="34" charset="0"/>
              </a:rPr>
              <a:t>as required for the Client's benefit, </a:t>
            </a:r>
            <a:r>
              <a:rPr lang="en-US" i="1" dirty="0">
                <a:latin typeface="Arial Narrow" panose="020B0606020202030204" pitchFamily="34" charset="0"/>
              </a:rPr>
              <a:t>Design Professional shall provide </a:t>
            </a:r>
            <a:r>
              <a:rPr lang="en-US" i="1" dirty="0" smtClean="0">
                <a:latin typeface="Arial Narrow" panose="020B0606020202030204" pitchFamily="34" charset="0"/>
              </a:rPr>
              <a:t>all certifications </a:t>
            </a:r>
            <a:r>
              <a:rPr lang="en-US" i="1" dirty="0">
                <a:latin typeface="Arial Narrow" panose="020B0606020202030204" pitchFamily="34" charset="0"/>
              </a:rPr>
              <a:t>necessary for the construction and occupancy of the project. </a:t>
            </a:r>
          </a:p>
        </p:txBody>
      </p:sp>
    </p:spTree>
    <p:extLst>
      <p:ext uri="{BB962C8B-B14F-4D97-AF65-F5344CB8AC3E}">
        <p14:creationId xmlns:p14="http://schemas.microsoft.com/office/powerpoint/2010/main" val="13488574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Certifications - Response</a:t>
            </a:r>
            <a:endParaRPr lang="en-US" dirty="0"/>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Certificates </a:t>
            </a:r>
            <a:r>
              <a:rPr lang="en-US" i="1" dirty="0">
                <a:latin typeface="Arial Narrow" panose="020B0606020202030204" pitchFamily="34" charset="0"/>
              </a:rPr>
              <a:t>requiring Design Professional’s signature shall be submitted to the Design Professional for review at least ten (10) days prior to the requested dates of execution. Design Professional shall not be required to execute certificates that would require knowledge, services or responsibilities </a:t>
            </a:r>
            <a:r>
              <a:rPr lang="en-US" i="1" dirty="0">
                <a:solidFill>
                  <a:srgbClr val="FF0000"/>
                </a:solidFill>
                <a:latin typeface="Arial Narrow" panose="020B0606020202030204" pitchFamily="34" charset="0"/>
              </a:rPr>
              <a:t>beyond the scope of this Agreement</a:t>
            </a:r>
            <a:r>
              <a:rPr lang="en-US" i="1" dirty="0">
                <a:latin typeface="Arial Narrow" panose="020B0606020202030204" pitchFamily="34" charset="0"/>
              </a:rPr>
              <a:t>. Design Professional shall not be required to sign any document that would result in Design Professional having to certify </a:t>
            </a:r>
            <a:r>
              <a:rPr lang="en-US" i="1" dirty="0">
                <a:solidFill>
                  <a:srgbClr val="FF0000"/>
                </a:solidFill>
                <a:latin typeface="Arial Narrow" panose="020B0606020202030204" pitchFamily="34" charset="0"/>
              </a:rPr>
              <a:t>beyond the Design Professional’s professional opinion or on information or conditions unknown by the Design Professional</a:t>
            </a:r>
            <a:r>
              <a:rPr lang="en-US" i="1" dirty="0">
                <a:latin typeface="Arial Narrow" panose="020B0606020202030204" pitchFamily="34" charset="0"/>
              </a:rPr>
              <a:t>.</a:t>
            </a:r>
            <a:endParaRPr lang="en-US" dirty="0">
              <a:latin typeface="Arial Narrow" panose="020B0606020202030204" pitchFamily="34" charset="0"/>
            </a:endParaRPr>
          </a:p>
        </p:txBody>
      </p:sp>
    </p:spTree>
    <p:extLst>
      <p:ext uri="{BB962C8B-B14F-4D97-AF65-F5344CB8AC3E}">
        <p14:creationId xmlns:p14="http://schemas.microsoft.com/office/powerpoint/2010/main" val="281313316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prstClr val="black"/>
                </a:solidFill>
                <a:latin typeface="Arial Narrow" panose="020B0606020202030204" pitchFamily="34" charset="0"/>
              </a:rPr>
              <a:t>Copyrights - </a:t>
            </a:r>
            <a:r>
              <a:rPr lang="en-US" b="1" dirty="0" smtClean="0">
                <a:solidFill>
                  <a:schemeClr val="tx1"/>
                </a:solidFill>
                <a:latin typeface="Arial Narrow" panose="020B0606020202030204" pitchFamily="34" charset="0"/>
              </a:rPr>
              <a:t>Problematic</a:t>
            </a:r>
            <a:endParaRPr lang="en-US" dirty="0">
              <a:solidFill>
                <a:schemeClr val="tx1"/>
              </a:solidFill>
            </a:endParaRPr>
          </a:p>
        </p:txBody>
      </p:sp>
      <p:sp>
        <p:nvSpPr>
          <p:cNvPr id="4" name="Content Placeholder 3"/>
          <p:cNvSpPr>
            <a:spLocks noGrp="1"/>
          </p:cNvSpPr>
          <p:nvPr>
            <p:ph idx="1"/>
          </p:nvPr>
        </p:nvSpPr>
        <p:spPr/>
        <p:txBody>
          <a:bodyPr/>
          <a:lstStyle/>
          <a:p>
            <a:pPr marL="285750" lvl="1" indent="0">
              <a:buNone/>
            </a:pPr>
            <a:endParaRPr lang="en-US" dirty="0">
              <a:latin typeface="Arial Narrow" panose="020B0606020202030204" pitchFamily="34" charset="0"/>
            </a:endParaRPr>
          </a:p>
          <a:p>
            <a:pPr marL="0" indent="0">
              <a:buNone/>
            </a:pPr>
            <a:r>
              <a:rPr lang="en-US" i="1" dirty="0" smtClean="0">
                <a:latin typeface="Arial Narrow" panose="020B0606020202030204" pitchFamily="34" charset="0"/>
              </a:rPr>
              <a:t>Drawings</a:t>
            </a:r>
            <a:r>
              <a:rPr lang="en-US" i="1" dirty="0">
                <a:latin typeface="Arial Narrow" panose="020B0606020202030204" pitchFamily="34" charset="0"/>
              </a:rPr>
              <a:t>, specification and other instruments of the Design </a:t>
            </a:r>
            <a:r>
              <a:rPr lang="en-US" i="1" dirty="0" smtClean="0">
                <a:latin typeface="Arial Narrow" panose="020B0606020202030204" pitchFamily="34" charset="0"/>
              </a:rPr>
              <a:t>Professional’s </a:t>
            </a:r>
            <a:r>
              <a:rPr lang="en-US" i="1" dirty="0">
                <a:latin typeface="Arial Narrow" panose="020B0606020202030204" pitchFamily="34" charset="0"/>
              </a:rPr>
              <a:t>services under this agreement are “Works Made for Hire.”  </a:t>
            </a:r>
            <a:r>
              <a:rPr lang="en-US" i="1" dirty="0" smtClean="0">
                <a:latin typeface="Arial Narrow" panose="020B0606020202030204" pitchFamily="34" charset="0"/>
              </a:rPr>
              <a:t>Upon completion or termination of services, Client may use drawings and specifications, without limitations, for the completion, addition to, or maintenance of this project or design and construction of similar projects</a:t>
            </a:r>
            <a:endParaRPr lang="en-US" i="1" dirty="0">
              <a:latin typeface="Arial Narrow" panose="020B0606020202030204" pitchFamily="34" charset="0"/>
            </a:endParaRPr>
          </a:p>
        </p:txBody>
      </p:sp>
    </p:spTree>
    <p:extLst>
      <p:ext uri="{BB962C8B-B14F-4D97-AF65-F5344CB8AC3E}">
        <p14:creationId xmlns:p14="http://schemas.microsoft.com/office/powerpoint/2010/main" val="1622142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7EDA8C0D81F564FB26BC33A3EA80BEA" ma:contentTypeVersion="19" ma:contentTypeDescription="Create a new document." ma:contentTypeScope="" ma:versionID="4bddfd021b662087664bc65b0077d807">
  <xsd:schema xmlns:xsd="http://www.w3.org/2001/XMLSchema" xmlns:xs="http://www.w3.org/2001/XMLSchema" xmlns:p="http://schemas.microsoft.com/office/2006/metadata/properties" xmlns:ns2="0b147bf2-71ef-47d2-8df3-4ad9d44d2e0a" xmlns:ns3="bf728e15-1b51-4f36-849a-116a9936fa08" xmlns:ns4="http://schemas.microsoft.com/sharepoint/v4" targetNamespace="http://schemas.microsoft.com/office/2006/metadata/properties" ma:root="true" ma:fieldsID="59f1f49eeab7635039d06532936031b6" ns2:_="" ns3:_="" ns4:_="">
    <xsd:import namespace="0b147bf2-71ef-47d2-8df3-4ad9d44d2e0a"/>
    <xsd:import namespace="bf728e15-1b51-4f36-849a-116a9936fa08"/>
    <xsd:import namespace="http://schemas.microsoft.com/sharepoint/v4"/>
    <xsd:element name="properties">
      <xsd:complexType>
        <xsd:sequence>
          <xsd:element name="documentManagement">
            <xsd:complexType>
              <xsd:all>
                <xsd:element ref="ns2:Category" minOccurs="0"/>
                <xsd:element ref="ns2:Sub_x002d_Topic" minOccurs="0"/>
                <xsd:element ref="ns3:Add_x0027_l_x0020_Topics" minOccurs="0"/>
                <xsd:element ref="ns3:Business_x0020_Units" minOccurs="0"/>
                <xsd:element ref="ns2:Product_x0020_Program_x0020_Name" minOccurs="0"/>
                <xsd:element ref="ns2:legprdcts" minOccurs="0"/>
                <xsd:element ref="ns2:Add_x0027_l_x0020_Products" minOccurs="0"/>
                <xsd:element ref="ns2:Practice" minOccurs="0"/>
                <xsd:element ref="ns2:Description0" minOccurs="0"/>
                <xsd:element ref="ns2:Link_x0020_Name" minOccurs="0"/>
                <xsd:element ref="ns3:_dlc_DocId" minOccurs="0"/>
                <xsd:element ref="ns3:_dlc_DocIdUrl" minOccurs="0"/>
                <xsd:element ref="ns3:_dlc_DocIdPersistId" minOccurs="0"/>
                <xsd:element ref="ns4:IconOverlay" minOccurs="0"/>
                <xsd:element ref="ns2: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47bf2-71ef-47d2-8df3-4ad9d44d2e0a" elementFormDefault="qualified">
    <xsd:import namespace="http://schemas.microsoft.com/office/2006/documentManagement/types"/>
    <xsd:import namespace="http://schemas.microsoft.com/office/infopath/2007/PartnerControls"/>
    <xsd:element name="Category" ma:index="2" nillable="true" ma:displayName="Main Group" ma:format="Dropdown" ma:internalName="Category">
      <xsd:simpleType>
        <xsd:union memberTypes="dms:Text">
          <xsd:simpleType>
            <xsd:restriction base="dms:Choice">
              <xsd:enumeration value="APL &amp; LPL Monthly Call ‎"/>
              <xsd:enumeration value="Appetite Guide"/>
              <xsd:enumeration value="Applications"/>
              <xsd:enumeration value="Bordereaux"/>
              <xsd:enumeration value="Coverage Comparison"/>
              <xsd:enumeration value="Coverage Highlights"/>
              <xsd:enumeration value="Endorsement Index"/>
              <xsd:enumeration value="Industry Articles"/>
              <xsd:enumeration value="Marketing Materials"/>
              <xsd:enumeration value="Master Policy"/>
              <xsd:enumeration value="Policy Forms"/>
              <xsd:enumeration value="Products"/>
              <xsd:enumeration value="Rates, Rules, Rate Guides"/>
              <xsd:enumeration value="Resident Experts"/>
              <xsd:enumeration value="Submissions Activity Log"/>
              <xsd:enumeration value="Training Materials"/>
              <xsd:enumeration value="Underwriting Guidelines"/>
              <xsd:enumeration value="Underwriting Tools"/>
            </xsd:restriction>
          </xsd:simpleType>
        </xsd:union>
      </xsd:simpleType>
    </xsd:element>
    <xsd:element name="Sub_x002d_Topic" ma:index="3" nillable="true" ma:displayName="Sub Group" ma:internalName="Sub_x002d_Topic">
      <xsd:simpleType>
        <xsd:restriction base="dms:Text">
          <xsd:maxLength value="255"/>
        </xsd:restriction>
      </xsd:simpleType>
    </xsd:element>
    <xsd:element name="Product_x0020_Program_x0020_Name" ma:index="6" nillable="true" ma:displayName="Product Program Name" ma:internalName="Product_x0020_Program_x0020_Name">
      <xsd:complexType>
        <xsd:complexContent>
          <xsd:extension base="dms:MultiChoice">
            <xsd:sequence>
              <xsd:element name="Value" maxOccurs="unbounded" minOccurs="0" nillable="true">
                <xsd:simpleType>
                  <xsd:restriction base="dms:Choice">
                    <xsd:enumeration value="ACA International Debt Collector’s E&amp;O (ACA)"/>
                    <xsd:enumeration value="Accounting Professionals"/>
                    <xsd:enumeration value="All Modular Products"/>
                    <xsd:enumeration value="Bankers Professional Liability"/>
                    <xsd:enumeration value="Broad Form for Mutual Fund Directors"/>
                    <xsd:enumeration value="Broad Form PLUS+ D&amp;O Liability"/>
                    <xsd:enumeration value="Chatham"/>
                    <xsd:enumeration value="Community Banks - ML"/>
                    <xsd:enumeration value="Computer Crime Policy"/>
                    <xsd:enumeration value="Credit Union Bond"/>
                    <xsd:enumeration value="Credit Union - ML"/>
                    <xsd:enumeration value="Crime"/>
                    <xsd:enumeration value="Cyber+ FI"/>
                    <xsd:enumeration value="CyberRisk"/>
                    <xsd:enumeration value="Design Professionals"/>
                    <xsd:enumeration value="EPL"/>
                    <xsd:enumeration value="ERISA Fidelity"/>
                    <xsd:enumeration value="Excess Bond Coverage"/>
                    <xsd:enumeration value="Excess Crime"/>
                    <xsd:enumeration value="Excess FI Bonds"/>
                    <xsd:enumeration value="Excess Policy"/>
                    <xsd:enumeration value="Excess+"/>
                    <xsd:enumeration value="Exec Choice for Private Cos w/ Pub Debt"/>
                    <xsd:enumeration value="FI Bond"/>
                    <xsd:enumeration value="FI Bond for Ins. Co's"/>
                    <xsd:enumeration value="Fiduciary Dishonesty Bond"/>
                    <xsd:enumeration value="Fiduciary Liability"/>
                    <xsd:enumeration value="FIPL"/>
                    <xsd:enumeration value="G.J. Sullivan Farmington Casualty EPLI"/>
                    <xsd:enumeration value="G.J. Sullivan Healthcare D&amp;O and EPL"/>
                    <xsd:enumeration value="Hall &amp; Company"/>
                    <xsd:enumeration value="ICBB"/>
                    <xsd:enumeration value="ID Fraud Expense Reimbursement"/>
                    <xsd:enumeration value="Ins Co's - ML"/>
                    <xsd:enumeration value="Insurance Professionals"/>
                    <xsd:enumeration value="Internet Liability - NY"/>
                    <xsd:enumeration value="Investment Advisers and Funds"/>
                    <xsd:enumeration value="Investment Company Blanket Bond"/>
                    <xsd:enumeration value="IV - Asset Management Cross-Coverage"/>
                    <xsd:enumeration value="IVDO - Private Company Directors &amp; Officers"/>
                    <xsd:enumeration value="IVEPL - Employment Practice Liability"/>
                    <xsd:enumeration value="IVFRI - Fiduciary Liability"/>
                    <xsd:enumeration value="IVHF - Hedge Fund Liability"/>
                    <xsd:enumeration value="IVMF - Mutual Fund Liability"/>
                    <xsd:enumeration value="IVPE - Private Equity Liability"/>
                    <xsd:enumeration value="IVPL - Investment Adviser Professional Liability"/>
                    <xsd:enumeration value="Kevin Davis Insurance Services HOA/Condo"/>
                    <xsd:enumeration value="Kidnap &amp; Ransom"/>
                    <xsd:enumeration value="Legacy Credit Union Bond"/>
                    <xsd:enumeration value="Legacy Crime"/>
                    <xsd:enumeration value="Legacy D-O"/>
                    <xsd:enumeration value="Legacy EPL"/>
                    <xsd:enumeration value="Legacy Excess Liability"/>
                    <xsd:enumeration value="Legacy FI Bond"/>
                    <xsd:enumeration value="Legacy FI Bond for Ins. Co's"/>
                    <xsd:enumeration value="Legacy Fiduciary"/>
                    <xsd:enumeration value="Legacy Ins Co's - ML"/>
                    <xsd:enumeration value="Legacy ID Fraud"/>
                    <xsd:enumeration value="Legacy K&amp;R"/>
                    <xsd:enumeration value="Legacy SFAA"/>
                    <xsd:enumeration value="Legal Professionals"/>
                    <xsd:enumeration value="Liability Terms &amp; Conditions"/>
                    <xsd:enumeration value="Mail &amp; Blanket Lost Instrument Bond"/>
                    <xsd:enumeration value="Misc. Professional Liability"/>
                    <xsd:enumeration value="NAHU"/>
                    <xsd:enumeration value="Non-Profit D&amp;O"/>
                    <xsd:enumeration value="Private D&amp;O"/>
                    <xsd:enumeration value="Private Partnership Liability"/>
                    <xsd:enumeration value="Public D&amp;O"/>
                    <xsd:enumeration value="Public Official Bonds"/>
                    <xsd:enumeration value="Real Estate Professionals"/>
                    <xsd:enumeration value="SelectOne for Insurance Co's"/>
                    <xsd:enumeration value="SFAA"/>
                    <xsd:enumeration value="SFAA Computer Crime"/>
                    <xsd:enumeration value="SFAA Form 14"/>
                    <xsd:enumeration value="SFAA Form 15"/>
                    <xsd:enumeration value="SFAA Form 24"/>
                    <xsd:enumeration value="Wrap+"/>
                  </xsd:restriction>
                </xsd:simpleType>
              </xsd:element>
            </xsd:sequence>
          </xsd:extension>
        </xsd:complexContent>
      </xsd:complexType>
    </xsd:element>
    <xsd:element name="legprdcts" ma:index="7" nillable="true" ma:displayName="Legacy Products" ma:format="Dropdown" ma:internalName="legprdcts">
      <xsd:simpleType>
        <xsd:union memberTypes="dms:Text">
          <xsd:simpleType>
            <xsd:restriction base="dms:Choice">
              <xsd:enumeration value="Legacy D-O"/>
              <xsd:enumeration value="Legacy EPL"/>
              <xsd:enumeration value="Legacy Excess Liability"/>
              <xsd:enumeration value="Legacy Crime"/>
              <xsd:enumeration value="Legacy FI Bond"/>
              <xsd:enumeration value="Legacy Fiduciary"/>
              <xsd:enumeration value="Exec Choice - Prvt Cos with Pub Debt"/>
              <xsd:enumeration value="Legacy ID Fraud"/>
              <xsd:enumeration value="Legacy K&amp;R"/>
            </xsd:restriction>
          </xsd:simpleType>
        </xsd:union>
      </xsd:simpleType>
    </xsd:element>
    <xsd:element name="Add_x0027_l_x0020_Products" ma:index="8" nillable="true" ma:displayName="Add'l Products" ma:format="Dropdown" ma:internalName="Add_x0027_l_x0020_Products">
      <xsd:simpleType>
        <xsd:union memberTypes="dms:Text">
          <xsd:simpleType>
            <xsd:restriction base="dms:Choice">
              <xsd:enumeration value="Fiduciary Dishonesty Bond"/>
              <xsd:enumeration value="Investment Company Blanket Bond"/>
              <xsd:enumeration value="Designated Benefit Plan"/>
              <xsd:enumeration value="Topical Underwriting Manuals"/>
            </xsd:restriction>
          </xsd:simpleType>
        </xsd:union>
      </xsd:simpleType>
    </xsd:element>
    <xsd:element name="Practice" ma:index="9" nillable="true" ma:displayName="Practice" ma:internalName="Practice">
      <xsd:complexType>
        <xsd:complexContent>
          <xsd:extension base="dms:MultiChoiceFillIn">
            <xsd:sequence>
              <xsd:element name="Value" maxOccurs="unbounded" minOccurs="0" nillable="true">
                <xsd:simpleType>
                  <xsd:union memberTypes="dms:Text">
                    <xsd:simpleType>
                      <xsd:restriction base="dms:Choice">
                        <xsd:enumeration value="Community Banks"/>
                        <xsd:enumeration value="Credit Unions"/>
                        <xsd:enumeration value="Insurance Companies"/>
                        <xsd:enumeration value="Investment Advisors"/>
                        <xsd:enumeration value="Large FI"/>
                        <xsd:enumeration value="Other FI"/>
                      </xsd:restriction>
                    </xsd:simpleType>
                  </xsd:union>
                </xsd:simpleType>
              </xsd:element>
            </xsd:sequence>
          </xsd:extension>
        </xsd:complexContent>
      </xsd:complexType>
    </xsd:element>
    <xsd:element name="Description0" ma:index="10" nillable="true" ma:displayName="Description" ma:internalName="Description0">
      <xsd:simpleType>
        <xsd:restriction base="dms:Text">
          <xsd:maxLength value="255"/>
        </xsd:restriction>
      </xsd:simpleType>
    </xsd:element>
    <xsd:element name="Link_x0020_Name" ma:index="11" nillable="true" ma:displayName="Link Name" ma:internalName="Link_x0020_Name">
      <xsd:complexType>
        <xsd:complexContent>
          <xsd:extension base="dms:URL">
            <xsd:sequence>
              <xsd:element name="Url" type="dms:ValidUrl" minOccurs="0" nillable="true"/>
              <xsd:element name="Description" type="xsd:string" nillable="true"/>
            </xsd:sequence>
          </xsd:extension>
        </xsd:complexContent>
      </xsd:complexType>
    </xsd:element>
    <xsd:element name="Sort_x0020_Order" ma:index="22" nillable="true" ma:displayName="Sort Order" ma:internalName="Sort_x0020_Ord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bf728e15-1b51-4f36-849a-116a9936fa08" elementFormDefault="qualified">
    <xsd:import namespace="http://schemas.microsoft.com/office/2006/documentManagement/types"/>
    <xsd:import namespace="http://schemas.microsoft.com/office/infopath/2007/PartnerControls"/>
    <xsd:element name="Add_x0027_l_x0020_Topics" ma:index="4" nillable="true" ma:displayName="Main Topic" ma:internalName="Add_x0027_l_x0020_Topics">
      <xsd:simpleType>
        <xsd:restriction base="dms:Text">
          <xsd:maxLength value="255"/>
        </xsd:restriction>
      </xsd:simpleType>
    </xsd:element>
    <xsd:element name="Business_x0020_Units" ma:index="5" nillable="true" ma:displayName="Business Unit" ma:internalName="Business_x0020_Units">
      <xsd:complexType>
        <xsd:complexContent>
          <xsd:extension base="dms:MultiChoice">
            <xsd:sequence>
              <xsd:element name="Value" maxOccurs="unbounded" minOccurs="0" nillable="true">
                <xsd:simpleType>
                  <xsd:restriction base="dms:Choice">
                    <xsd:enumeration value="Claim"/>
                    <xsd:enumeration value="Commercial Surety"/>
                    <xsd:enumeration value="Construction Services"/>
                    <xsd:enumeration value="Financial Institutions"/>
                    <xsd:enumeration value="Financial Institutions P&amp;C"/>
                    <xsd:enumeration value="Private/Non-Profit"/>
                    <xsd:enumeration value="Professional Liability"/>
                    <xsd:enumeration value="Public Co Liability"/>
                  </xsd:restriction>
                </xsd:simpleType>
              </xsd:element>
            </xsd:sequence>
          </xsd:extension>
        </xsd:complexContent>
      </xsd:complexType>
    </xsd:element>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egprdcts xmlns="0b147bf2-71ef-47d2-8df3-4ad9d44d2e0a" xsi:nil="true"/>
    <Category xmlns="0b147bf2-71ef-47d2-8df3-4ad9d44d2e0a">Risk Management Services</Category>
    <IconOverlay xmlns="http://schemas.microsoft.com/sharepoint/v4" xsi:nil="true"/>
    <Sort_x0020_Order xmlns="0b147bf2-71ef-47d2-8df3-4ad9d44d2e0a" xsi:nil="true"/>
    <Practice xmlns="0b147bf2-71ef-47d2-8df3-4ad9d44d2e0a"/>
    <Link_x0020_Name xmlns="0b147bf2-71ef-47d2-8df3-4ad9d44d2e0a">
      <Url>http://teams.trv.net/sites/compass/Management%20Liability%20Products/2016-10_Webinar_Contracts.pptx</Url>
      <Description>Contracts - Oct 2016</Description>
    </Link_x0020_Name>
    <Description0 xmlns="0b147bf2-71ef-47d2-8df3-4ad9d44d2e0a" xsi:nil="true"/>
    <Add_x0027_l_x0020_Topics xmlns="bf728e15-1b51-4f36-849a-116a9936fa08" xsi:nil="true"/>
    <Business_x0020_Units xmlns="bf728e15-1b51-4f36-849a-116a9936fa08">
      <Value>Professional Liability</Value>
    </Business_x0020_Units>
    <Add_x0027_l_x0020_Products xmlns="0b147bf2-71ef-47d2-8df3-4ad9d44d2e0a" xsi:nil="true"/>
    <Sub_x002d_Topic xmlns="0b147bf2-71ef-47d2-8df3-4ad9d44d2e0a">Shared Presentations</Sub_x002d_Topic>
    <Product_x0020_Program_x0020_Name xmlns="0b147bf2-71ef-47d2-8df3-4ad9d44d2e0a">
      <Value>Design Professionals</Value>
    </Product_x0020_Program_x0020_Name>
    <_dlc_DocId xmlns="bf728e15-1b51-4f36-849a-116a9936fa08">BOND-2-6047</_dlc_DocId>
    <_dlc_DocIdUrl xmlns="bf728e15-1b51-4f36-849a-116a9936fa08">
      <Url>http://teams.trv.net/sites/compass/_layouts/15/DocIdRedir.aspx?ID=BOND-2-6047</Url>
      <Description>BOND-2-6047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9295D2-DA85-485D-BA1A-20D32FC55407}">
  <ds:schemaRefs>
    <ds:schemaRef ds:uri="http://schemas.microsoft.com/sharepoint/events"/>
  </ds:schemaRefs>
</ds:datastoreItem>
</file>

<file path=customXml/itemProps2.xml><?xml version="1.0" encoding="utf-8"?>
<ds:datastoreItem xmlns:ds="http://schemas.openxmlformats.org/officeDocument/2006/customXml" ds:itemID="{CDD98050-2CC4-4033-A4ED-5D1700AED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47bf2-71ef-47d2-8df3-4ad9d44d2e0a"/>
    <ds:schemaRef ds:uri="bf728e15-1b51-4f36-849a-116a9936fa0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C201F9-625D-4720-A518-EA76639896DA}">
  <ds:schemaRefs>
    <ds:schemaRef ds:uri="bf728e15-1b51-4f36-849a-116a9936fa08"/>
    <ds:schemaRef ds:uri="http://schemas.microsoft.com/sharepoint/v4"/>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0b147bf2-71ef-47d2-8df3-4ad9d44d2e0a"/>
    <ds:schemaRef ds:uri="http://www.w3.org/XML/1998/namespace"/>
  </ds:schemaRefs>
</ds:datastoreItem>
</file>

<file path=customXml/itemProps4.xml><?xml version="1.0" encoding="utf-8"?>
<ds:datastoreItem xmlns:ds="http://schemas.openxmlformats.org/officeDocument/2006/customXml" ds:itemID="{D7C03A18-1864-40AE-B34C-CE21BF2A8D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1542</TotalTime>
  <Words>1296</Words>
  <Application>Microsoft Office PowerPoint</Application>
  <PresentationFormat>On-screen Show (4:3)</PresentationFormat>
  <Paragraphs>98</Paragraphs>
  <Slides>24</Slides>
  <Notes>0</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24</vt:i4>
      </vt:variant>
    </vt:vector>
  </HeadingPairs>
  <TitlesOfParts>
    <vt:vector size="35" baseType="lpstr">
      <vt:lpstr>Arial</vt:lpstr>
      <vt:lpstr>Arial Narrow</vt:lpstr>
      <vt:lpstr>Calibri</vt:lpstr>
      <vt:lpstr>Calibri Light</vt:lpstr>
      <vt:lpstr>Times New Roman</vt:lpstr>
      <vt:lpstr>Wingdings</vt:lpstr>
      <vt:lpstr>1_Custom Design</vt:lpstr>
      <vt:lpstr>2_Custom Design</vt:lpstr>
      <vt:lpstr>Custom Design</vt:lpstr>
      <vt:lpstr>3_Custom Design</vt:lpstr>
      <vt:lpstr>Theme1</vt:lpstr>
      <vt:lpstr>Travelers’ Design Professional Liability  What You Need to Know  About Your Professional Services Contract </vt:lpstr>
      <vt:lpstr>Agenda</vt:lpstr>
      <vt:lpstr>Elements of Legal Liability</vt:lpstr>
      <vt:lpstr>The Sources of Duty</vt:lpstr>
      <vt:lpstr>Types of Contracts</vt:lpstr>
      <vt:lpstr>Types of Contracts</vt:lpstr>
      <vt:lpstr>Certifications - Problematic</vt:lpstr>
      <vt:lpstr>Certifications - Response</vt:lpstr>
      <vt:lpstr>Copyrights - Problematic</vt:lpstr>
      <vt:lpstr>Copyrights - Response</vt:lpstr>
      <vt:lpstr>Indemnity - Problematic</vt:lpstr>
      <vt:lpstr>Indemnity- Response</vt:lpstr>
      <vt:lpstr>Opinions of Cost - Problematic</vt:lpstr>
      <vt:lpstr>Opinions of Cost - Response</vt:lpstr>
      <vt:lpstr>Standard of Care - Problematic</vt:lpstr>
      <vt:lpstr>Standard of Care- Response</vt:lpstr>
      <vt:lpstr>Warranties - Problematic</vt:lpstr>
      <vt:lpstr>Warranties - Response</vt:lpstr>
      <vt:lpstr>Questions</vt:lpstr>
      <vt:lpstr>Clauses That May Need Special Attention</vt:lpstr>
      <vt:lpstr>Claim Study</vt:lpstr>
      <vt:lpstr>Claim Study</vt:lpstr>
      <vt:lpstr>Resources from Travelers</vt:lpstr>
      <vt:lpstr>Questions</vt:lpstr>
    </vt:vector>
  </TitlesOfParts>
  <Company>Travelers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Contracts - Oct 2016</dc:title>
  <dc:creator>Avery,Tracy A</dc:creator>
  <cp:lastModifiedBy>Michelle Kubitski</cp:lastModifiedBy>
  <cp:revision>81</cp:revision>
  <dcterms:created xsi:type="dcterms:W3CDTF">2016-08-16T14:59:46Z</dcterms:created>
  <dcterms:modified xsi:type="dcterms:W3CDTF">2018-03-16T19:48:51Z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0x01010027EDA8C0D81F564FB26BC33A3EA80BEA</vt:lpwstr>
  </property>
  <property fmtid="{D5CDD505-2E9C-101B-9397-08002B2CF9AE}" pid="3" name="_dlc_DocIdItemGuid">
    <vt:lpwstr>9410d709-c676-44fb-9e25-e6bc094abff8</vt:lpwstr>
  </property>
  <property fmtid="{D5CDD505-2E9C-101B-9397-08002B2CF9AE}" pid="4" name="WorkflowChangePath">
    <vt:lpwstr>87e78a2c-efb5-4ce1-b1bb-90bd786292c2,3;87e78a2c-efb5-4ce1-b1bb-90bd786292c2,5;87e78a2c-efb5-4ce1-b1bb-90bd786292c2,7;87e78a2c-efb5-4ce1-b1bb-90bd786292c2,9;87e78a2c-efb5-4ce1-b1bb-90bd786292c2,11;87e78a2c-efb5-4ce1-b1bb-90bd786292c2,13;87e78a2c-efb5-4ce1-</vt:lpwstr>
  </property>
</Properties>
</file>