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 id="2147483685" r:id="rId3"/>
    <p:sldMasterId id="2147483718" r:id="rId4"/>
    <p:sldMasterId id="2147483721" r:id="rId5"/>
  </p:sldMasterIdLst>
  <p:notesMasterIdLst>
    <p:notesMasterId r:id="rId35"/>
  </p:notesMasterIdLst>
  <p:handoutMasterIdLst>
    <p:handoutMasterId r:id="rId36"/>
  </p:handoutMasterIdLst>
  <p:sldIdLst>
    <p:sldId id="259" r:id="rId6"/>
    <p:sldId id="597" r:id="rId7"/>
    <p:sldId id="535" r:id="rId8"/>
    <p:sldId id="536" r:id="rId9"/>
    <p:sldId id="537" r:id="rId10"/>
    <p:sldId id="538" r:id="rId11"/>
    <p:sldId id="539" r:id="rId12"/>
    <p:sldId id="607" r:id="rId13"/>
    <p:sldId id="608" r:id="rId14"/>
    <p:sldId id="609" r:id="rId15"/>
    <p:sldId id="610" r:id="rId16"/>
    <p:sldId id="611" r:id="rId17"/>
    <p:sldId id="612" r:id="rId18"/>
    <p:sldId id="613" r:id="rId19"/>
    <p:sldId id="614" r:id="rId20"/>
    <p:sldId id="615" r:id="rId21"/>
    <p:sldId id="616" r:id="rId22"/>
    <p:sldId id="617" r:id="rId23"/>
    <p:sldId id="618" r:id="rId24"/>
    <p:sldId id="622" r:id="rId25"/>
    <p:sldId id="623" r:id="rId26"/>
    <p:sldId id="629" r:id="rId27"/>
    <p:sldId id="630" r:id="rId28"/>
    <p:sldId id="633" r:id="rId29"/>
    <p:sldId id="634" r:id="rId30"/>
    <p:sldId id="635" r:id="rId31"/>
    <p:sldId id="636" r:id="rId32"/>
    <p:sldId id="632" r:id="rId33"/>
    <p:sldId id="593"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er,Jeremy" initials="S" lastIdx="7" clrIdx="0">
    <p:extLst>
      <p:ext uri="{19B8F6BF-5375-455C-9EA6-DF929625EA0E}">
        <p15:presenceInfo xmlns:p15="http://schemas.microsoft.com/office/powerpoint/2012/main" userId="S-1-5-21-448539723-1767777339-1801674531-1846067" providerId="AD"/>
      </p:ext>
    </p:extLst>
  </p:cmAuthor>
  <p:cmAuthor id="2" name="Grogan,Trish R" initials="GR" lastIdx="1" clrIdx="1">
    <p:extLst>
      <p:ext uri="{19B8F6BF-5375-455C-9EA6-DF929625EA0E}">
        <p15:presenceInfo xmlns:p15="http://schemas.microsoft.com/office/powerpoint/2012/main" userId="S-1-5-21-448539723-1767777339-1801674531-20168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9933"/>
    <a:srgbClr val="CC6600"/>
    <a:srgbClr val="FF9900"/>
    <a:srgbClr val="0099FF"/>
    <a:srgbClr val="0066CC"/>
    <a:srgbClr val="0066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2" autoAdjust="0"/>
    <p:restoredTop sz="94630" autoAdjust="0"/>
  </p:normalViewPr>
  <p:slideViewPr>
    <p:cSldViewPr snapToGrid="0">
      <p:cViewPr varScale="1">
        <p:scale>
          <a:sx n="70" d="100"/>
          <a:sy n="70" d="100"/>
        </p:scale>
        <p:origin x="444" y="72"/>
      </p:cViewPr>
      <p:guideLst/>
    </p:cSldViewPr>
  </p:slideViewPr>
  <p:outlineViewPr>
    <p:cViewPr>
      <p:scale>
        <a:sx n="33" d="100"/>
        <a:sy n="33" d="100"/>
      </p:scale>
      <p:origin x="0" y="-3564"/>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69" d="100"/>
          <a:sy n="69" d="100"/>
        </p:scale>
        <p:origin x="309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jhjones\Desktop\Damages%20Paid%20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solidFill>
                  <a:schemeClr val="tx1"/>
                </a:solidFill>
              </a:rPr>
              <a:t>Percentage of Claim</a:t>
            </a:r>
            <a:r>
              <a:rPr lang="en-US" sz="1800" b="1" baseline="0" dirty="0">
                <a:solidFill>
                  <a:schemeClr val="tx1"/>
                </a:solidFill>
              </a:rPr>
              <a:t> Count vs Percentage of Total Defense Cost </a:t>
            </a:r>
          </a:p>
          <a:p>
            <a:pPr>
              <a:defRPr sz="1800" b="1"/>
            </a:pPr>
            <a:r>
              <a:rPr lang="en-US" sz="1800" b="1" baseline="0" dirty="0">
                <a:solidFill>
                  <a:schemeClr val="tx1"/>
                </a:solidFill>
              </a:rPr>
              <a:t>for Amount of Damages Paid: 2007 - 2016</a:t>
            </a:r>
            <a:endParaRPr lang="en-US" sz="1800" b="1" dirty="0">
              <a:solidFill>
                <a:schemeClr val="tx1"/>
              </a:solidFill>
            </a:endParaRP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'Size of Damages'!$B$11</c:f>
              <c:strCache>
                <c:ptCount val="1"/>
                <c:pt idx="0">
                  <c:v>% of Claim Ct</c:v>
                </c:pt>
              </c:strCache>
            </c:strRef>
          </c:tx>
          <c:spPr>
            <a:solidFill>
              <a:schemeClr val="accent1"/>
            </a:solidFill>
            <a:ln>
              <a:noFill/>
            </a:ln>
            <a:effectLst/>
            <a:sp3d/>
          </c:spPr>
          <c:invertIfNegative val="0"/>
          <c:cat>
            <c:strRef>
              <c:f>'Size of Damages'!$A$12:$A$18</c:f>
              <c:strCache>
                <c:ptCount val="7"/>
                <c:pt idx="0">
                  <c:v>$0 </c:v>
                </c:pt>
                <c:pt idx="1">
                  <c:v>$1-2500K</c:v>
                </c:pt>
                <c:pt idx="2">
                  <c:v>$2.5 -10k</c:v>
                </c:pt>
                <c:pt idx="3">
                  <c:v>$10-50k</c:v>
                </c:pt>
                <c:pt idx="4">
                  <c:v>$50-250k</c:v>
                </c:pt>
                <c:pt idx="5">
                  <c:v>$250k -1M</c:v>
                </c:pt>
                <c:pt idx="6">
                  <c:v>$1M</c:v>
                </c:pt>
              </c:strCache>
            </c:strRef>
          </c:cat>
          <c:val>
            <c:numRef>
              <c:f>'Size of Damages'!$B$12:$B$18</c:f>
              <c:numCache>
                <c:formatCode>0.0%</c:formatCode>
                <c:ptCount val="7"/>
                <c:pt idx="0">
                  <c:v>0.6815602836879433</c:v>
                </c:pt>
                <c:pt idx="1">
                  <c:v>1.3120567375886525E-2</c:v>
                </c:pt>
                <c:pt idx="2">
                  <c:v>4.9113475177304966E-2</c:v>
                </c:pt>
                <c:pt idx="3">
                  <c:v>0.12836879432624113</c:v>
                </c:pt>
                <c:pt idx="4">
                  <c:v>9.3085106382978719E-2</c:v>
                </c:pt>
                <c:pt idx="5">
                  <c:v>3.2092198581560281E-2</c:v>
                </c:pt>
                <c:pt idx="6">
                  <c:v>2.6595744680851063E-3</c:v>
                </c:pt>
              </c:numCache>
            </c:numRef>
          </c:val>
          <c:extLst xmlns:c16r2="http://schemas.microsoft.com/office/drawing/2015/06/chart">
            <c:ext xmlns:c16="http://schemas.microsoft.com/office/drawing/2014/chart" uri="{C3380CC4-5D6E-409C-BE32-E72D297353CC}">
              <c16:uniqueId val="{00000000-CA3E-478F-BC33-160951C87A9B}"/>
            </c:ext>
          </c:extLst>
        </c:ser>
        <c:ser>
          <c:idx val="1"/>
          <c:order val="1"/>
          <c:tx>
            <c:strRef>
              <c:f>'Size of Damages'!$D$11</c:f>
              <c:strCache>
                <c:ptCount val="1"/>
                <c:pt idx="0">
                  <c:v>% of Tot Defense Costs</c:v>
                </c:pt>
              </c:strCache>
            </c:strRef>
          </c:tx>
          <c:spPr>
            <a:solidFill>
              <a:schemeClr val="accent2"/>
            </a:solidFill>
            <a:ln>
              <a:noFill/>
            </a:ln>
            <a:effectLst/>
            <a:sp3d/>
          </c:spPr>
          <c:invertIfNegative val="0"/>
          <c:cat>
            <c:strRef>
              <c:f>'Size of Damages'!$A$12:$A$18</c:f>
              <c:strCache>
                <c:ptCount val="7"/>
                <c:pt idx="0">
                  <c:v>$0 </c:v>
                </c:pt>
                <c:pt idx="1">
                  <c:v>$1-2500K</c:v>
                </c:pt>
                <c:pt idx="2">
                  <c:v>$2.5 -10k</c:v>
                </c:pt>
                <c:pt idx="3">
                  <c:v>$10-50k</c:v>
                </c:pt>
                <c:pt idx="4">
                  <c:v>$50-250k</c:v>
                </c:pt>
                <c:pt idx="5">
                  <c:v>$250k -1M</c:v>
                </c:pt>
                <c:pt idx="6">
                  <c:v>$1M</c:v>
                </c:pt>
              </c:strCache>
            </c:strRef>
          </c:cat>
          <c:val>
            <c:numRef>
              <c:f>'Size of Damages'!$D$12:$D$18</c:f>
              <c:numCache>
                <c:formatCode>0.0%</c:formatCode>
                <c:ptCount val="7"/>
                <c:pt idx="0">
                  <c:v>0.25223233577799653</c:v>
                </c:pt>
                <c:pt idx="1">
                  <c:v>1.5391776227466221E-2</c:v>
                </c:pt>
                <c:pt idx="2">
                  <c:v>3.8221808765702324E-2</c:v>
                </c:pt>
                <c:pt idx="3">
                  <c:v>0.17197834925038982</c:v>
                </c:pt>
                <c:pt idx="4">
                  <c:v>0.28227077938458323</c:v>
                </c:pt>
                <c:pt idx="5">
                  <c:v>0.20896551520481638</c:v>
                </c:pt>
                <c:pt idx="6">
                  <c:v>3.0939435389047438E-2</c:v>
                </c:pt>
              </c:numCache>
            </c:numRef>
          </c:val>
          <c:extLst xmlns:c16r2="http://schemas.microsoft.com/office/drawing/2015/06/chart">
            <c:ext xmlns:c16="http://schemas.microsoft.com/office/drawing/2014/chart" uri="{C3380CC4-5D6E-409C-BE32-E72D297353CC}">
              <c16:uniqueId val="{00000001-CA3E-478F-BC33-160951C87A9B}"/>
            </c:ext>
          </c:extLst>
        </c:ser>
        <c:dLbls>
          <c:showLegendKey val="0"/>
          <c:showVal val="0"/>
          <c:showCatName val="0"/>
          <c:showSerName val="0"/>
          <c:showPercent val="0"/>
          <c:showBubbleSize val="0"/>
        </c:dLbls>
        <c:gapWidth val="150"/>
        <c:shape val="box"/>
        <c:axId val="282739192"/>
        <c:axId val="282743896"/>
        <c:axId val="0"/>
      </c:bar3DChart>
      <c:catAx>
        <c:axId val="28273919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282743896"/>
        <c:crosses val="autoZero"/>
        <c:auto val="1"/>
        <c:lblAlgn val="ctr"/>
        <c:lblOffset val="100"/>
        <c:noMultiLvlLbl val="0"/>
      </c:catAx>
      <c:valAx>
        <c:axId val="2827438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282739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19-01-10T10:22:23.513" idx="1">
    <p:pos x="10" y="10"/>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771992" cy="782855"/>
          </a:xfrm>
          <a:prstGeom prst="rect">
            <a:avLst/>
          </a:prstGeom>
        </p:spPr>
        <p:txBody>
          <a:bodyPr vert="horz" lIns="93177" tIns="46589" rIns="93177" bIns="46589" rtlCol="0"/>
          <a:lstStyle>
            <a:lvl1pPr algn="l">
              <a:defRPr sz="1200"/>
            </a:lvl1pPr>
          </a:lstStyle>
          <a:p>
            <a:endParaRPr lang="en-US" dirty="0"/>
          </a:p>
        </p:txBody>
      </p:sp>
      <p:sp>
        <p:nvSpPr>
          <p:cNvPr id="5" name="Slide Number Placeholder 4"/>
          <p:cNvSpPr>
            <a:spLocks noGrp="1"/>
          </p:cNvSpPr>
          <p:nvPr>
            <p:ph type="sldNum" sz="quarter" idx="3"/>
          </p:nvPr>
        </p:nvSpPr>
        <p:spPr>
          <a:xfrm>
            <a:off x="5768206" y="35085"/>
            <a:ext cx="1242193" cy="466433"/>
          </a:xfrm>
          <a:prstGeom prst="rect">
            <a:avLst/>
          </a:prstGeom>
        </p:spPr>
        <p:txBody>
          <a:bodyPr vert="horz" lIns="93177" tIns="46589" rIns="93177" bIns="46589" rtlCol="0" anchor="b"/>
          <a:lstStyle>
            <a:lvl1pPr algn="r">
              <a:defRPr sz="1200"/>
            </a:lvl1pPr>
          </a:lstStyle>
          <a:p>
            <a:fld id="{C535846A-E5F6-431D-885F-92680B67EB0A}" type="slidenum">
              <a:rPr lang="en-US" smtClean="0"/>
              <a:t>‹#›</a:t>
            </a:fld>
            <a:endParaRPr lang="en-US" dirty="0"/>
          </a:p>
        </p:txBody>
      </p:sp>
      <p:sp>
        <p:nvSpPr>
          <p:cNvPr id="6" name="Footer Placeholder 3"/>
          <p:cNvSpPr>
            <a:spLocks noGrp="1"/>
          </p:cNvSpPr>
          <p:nvPr>
            <p:ph type="ftr" sz="quarter" idx="2"/>
          </p:nvPr>
        </p:nvSpPr>
        <p:spPr>
          <a:xfrm>
            <a:off x="243416" y="8500719"/>
            <a:ext cx="6533303" cy="534220"/>
          </a:xfrm>
          <a:prstGeom prst="rect">
            <a:avLst/>
          </a:prstGeom>
        </p:spPr>
        <p:txBody>
          <a:bodyPr vert="horz" lIns="93177" tIns="46589" rIns="93177" bIns="46589" rtlCol="0" anchor="t" anchorCtr="0"/>
          <a:lstStyle>
            <a:lvl1pPr algn="l">
              <a:defRPr sz="1200"/>
            </a:lvl1pPr>
          </a:lstStyle>
          <a:p>
            <a:r>
              <a:rPr lang="en-US" sz="600" b="1" dirty="0"/>
              <a:t>© 2018 Travelers  </a:t>
            </a:r>
            <a:r>
              <a:rPr lang="en-US" sz="600" dirty="0"/>
              <a:t>The views expressed in these materials are those of the author and do not necessarily reflect the views of The Travelers Companies, Inc. or any of its subsidiary insurance companies (“Travelers”). This material is for general informational purposes only and is not legal advice.  It is not designed to be comprehensive and it may not apply to your particular facts and circumstances.  Consult as needed with your own attorney or other professional adviser.  This material does not amend, or otherwise affect, the provisions of any insurance policy issued by Travelers. It is not a representation that coverage does or does not exist for any particular claim or loss under any such policy. Coverage depends on the facts and circumstances involved in the claim or loss, all applicable policy provisions, and any applicable law. Availability of coverage referenced in this document can depend on underwriting qualifications and state regulations.</a:t>
            </a:r>
            <a:endParaRPr lang="en-US" dirty="0"/>
          </a:p>
          <a:p>
            <a:endParaRPr lang="en-US" dirty="0"/>
          </a:p>
        </p:txBody>
      </p:sp>
    </p:spTree>
    <p:extLst>
      <p:ext uri="{BB962C8B-B14F-4D97-AF65-F5344CB8AC3E}">
        <p14:creationId xmlns:p14="http://schemas.microsoft.com/office/powerpoint/2010/main" val="1357924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7EC9538-DE63-4B0C-BBF0-03695E8A0CF5}" type="datetimeFigureOut">
              <a:rPr lang="en-US" smtClean="0"/>
              <a:t>3/26/2019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2C1D26F-55EA-4112-9BA5-4DFF73160225}" type="slidenum">
              <a:rPr lang="en-US" smtClean="0"/>
              <a:t>‹#›</a:t>
            </a:fld>
            <a:endParaRPr lang="en-US" dirty="0"/>
          </a:p>
        </p:txBody>
      </p:sp>
    </p:spTree>
    <p:extLst>
      <p:ext uri="{BB962C8B-B14F-4D97-AF65-F5344CB8AC3E}">
        <p14:creationId xmlns:p14="http://schemas.microsoft.com/office/powerpoint/2010/main" val="484938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1</a:t>
            </a:fld>
            <a:endParaRPr lang="en-US" dirty="0"/>
          </a:p>
        </p:txBody>
      </p:sp>
    </p:spTree>
    <p:extLst>
      <p:ext uri="{BB962C8B-B14F-4D97-AF65-F5344CB8AC3E}">
        <p14:creationId xmlns:p14="http://schemas.microsoft.com/office/powerpoint/2010/main" val="15482026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10</a:t>
            </a:fld>
            <a:endParaRPr lang="en-US" dirty="0"/>
          </a:p>
        </p:txBody>
      </p:sp>
    </p:spTree>
    <p:extLst>
      <p:ext uri="{BB962C8B-B14F-4D97-AF65-F5344CB8AC3E}">
        <p14:creationId xmlns:p14="http://schemas.microsoft.com/office/powerpoint/2010/main" val="2954697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11</a:t>
            </a:fld>
            <a:endParaRPr lang="en-US" dirty="0"/>
          </a:p>
        </p:txBody>
      </p:sp>
    </p:spTree>
    <p:extLst>
      <p:ext uri="{BB962C8B-B14F-4D97-AF65-F5344CB8AC3E}">
        <p14:creationId xmlns:p14="http://schemas.microsoft.com/office/powerpoint/2010/main" val="25423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175377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13</a:t>
            </a:fld>
            <a:endParaRPr lang="en-US" dirty="0"/>
          </a:p>
        </p:txBody>
      </p:sp>
    </p:spTree>
    <p:extLst>
      <p:ext uri="{BB962C8B-B14F-4D97-AF65-F5344CB8AC3E}">
        <p14:creationId xmlns:p14="http://schemas.microsoft.com/office/powerpoint/2010/main" val="36676595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0207419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“Should an insured attend a deposition, even if they are not party to the claim, without notifying their broker and PL carrier?”  This is a chance to talk about the value of pre-claim. </a:t>
            </a:r>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11400510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3458982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3844163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39954775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2772007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a:t>
            </a:fld>
            <a:endParaRPr lang="en-US" dirty="0"/>
          </a:p>
        </p:txBody>
      </p:sp>
    </p:spTree>
    <p:extLst>
      <p:ext uri="{BB962C8B-B14F-4D97-AF65-F5344CB8AC3E}">
        <p14:creationId xmlns:p14="http://schemas.microsoft.com/office/powerpoint/2010/main" val="39639323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33462202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16758595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thoughts/comments?”</a:t>
            </a:r>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16795767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23</a:t>
            </a:fld>
            <a:endParaRPr lang="en-US" dirty="0"/>
          </a:p>
        </p:txBody>
      </p:sp>
    </p:spTree>
    <p:extLst>
      <p:ext uri="{BB962C8B-B14F-4D97-AF65-F5344CB8AC3E}">
        <p14:creationId xmlns:p14="http://schemas.microsoft.com/office/powerpoint/2010/main" val="15679163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24</a:t>
            </a:fld>
            <a:endParaRPr lang="en-US" dirty="0"/>
          </a:p>
        </p:txBody>
      </p:sp>
    </p:spTree>
    <p:extLst>
      <p:ext uri="{BB962C8B-B14F-4D97-AF65-F5344CB8AC3E}">
        <p14:creationId xmlns:p14="http://schemas.microsoft.com/office/powerpoint/2010/main" val="40188238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25</a:t>
            </a:fld>
            <a:endParaRPr lang="en-US" dirty="0"/>
          </a:p>
        </p:txBody>
      </p:sp>
    </p:spTree>
    <p:extLst>
      <p:ext uri="{BB962C8B-B14F-4D97-AF65-F5344CB8AC3E}">
        <p14:creationId xmlns:p14="http://schemas.microsoft.com/office/powerpoint/2010/main" val="13081535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26</a:t>
            </a:fld>
            <a:endParaRPr lang="en-US" dirty="0"/>
          </a:p>
        </p:txBody>
      </p:sp>
    </p:spTree>
    <p:extLst>
      <p:ext uri="{BB962C8B-B14F-4D97-AF65-F5344CB8AC3E}">
        <p14:creationId xmlns:p14="http://schemas.microsoft.com/office/powerpoint/2010/main" val="34034687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27</a:t>
            </a:fld>
            <a:endParaRPr lang="en-US" dirty="0"/>
          </a:p>
        </p:txBody>
      </p:sp>
    </p:spTree>
    <p:extLst>
      <p:ext uri="{BB962C8B-B14F-4D97-AF65-F5344CB8AC3E}">
        <p14:creationId xmlns:p14="http://schemas.microsoft.com/office/powerpoint/2010/main" val="12879926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28</a:t>
            </a:fld>
            <a:endParaRPr lang="en-US" dirty="0"/>
          </a:p>
        </p:txBody>
      </p:sp>
    </p:spTree>
    <p:extLst>
      <p:ext uri="{BB962C8B-B14F-4D97-AF65-F5344CB8AC3E}">
        <p14:creationId xmlns:p14="http://schemas.microsoft.com/office/powerpoint/2010/main" val="18936187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29</a:t>
            </a:fld>
            <a:endParaRPr lang="en-US" dirty="0"/>
          </a:p>
        </p:txBody>
      </p:sp>
    </p:spTree>
    <p:extLst>
      <p:ext uri="{BB962C8B-B14F-4D97-AF65-F5344CB8AC3E}">
        <p14:creationId xmlns:p14="http://schemas.microsoft.com/office/powerpoint/2010/main" val="3399237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533843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122903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195433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see here that roughly 65% of all claims close with $0 paid for damages. But regardless, each claim involves members of the firm.  Can you give us a few examples of the types of things members of the firm have to do to assist with there defense?</a:t>
            </a:r>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501773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1D26F-55EA-4112-9BA5-4DFF73160225}"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426927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8</a:t>
            </a:fld>
            <a:endParaRPr lang="en-US" dirty="0"/>
          </a:p>
        </p:txBody>
      </p:sp>
    </p:spTree>
    <p:extLst>
      <p:ext uri="{BB962C8B-B14F-4D97-AF65-F5344CB8AC3E}">
        <p14:creationId xmlns:p14="http://schemas.microsoft.com/office/powerpoint/2010/main" val="1009843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C1D26F-55EA-4112-9BA5-4DFF73160225}" type="slidenum">
              <a:rPr lang="en-US" smtClean="0"/>
              <a:t>9</a:t>
            </a:fld>
            <a:endParaRPr lang="en-US" dirty="0"/>
          </a:p>
        </p:txBody>
      </p:sp>
    </p:spTree>
    <p:extLst>
      <p:ext uri="{BB962C8B-B14F-4D97-AF65-F5344CB8AC3E}">
        <p14:creationId xmlns:p14="http://schemas.microsoft.com/office/powerpoint/2010/main" val="3264225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5.xml"/><Relationship Id="rId4"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32952" y="3104939"/>
            <a:ext cx="6858000" cy="1768249"/>
          </a:xfrm>
        </p:spPr>
        <p:txBody>
          <a:bodyPr anchor="b">
            <a:normAutofit/>
          </a:bodyPr>
          <a:lstStyle>
            <a:lvl1pPr algn="ctr">
              <a:defRPr sz="5400"/>
            </a:lvl1pPr>
          </a:lstStyle>
          <a:p>
            <a:r>
              <a:rPr lang="en-US" dirty="0"/>
              <a:t>Click to edit Master </a:t>
            </a:r>
            <a:br>
              <a:rPr lang="en-US" dirty="0"/>
            </a:br>
            <a:r>
              <a:rPr lang="en-US" dirty="0"/>
              <a:t>title style</a:t>
            </a:r>
          </a:p>
        </p:txBody>
      </p:sp>
      <p:sp>
        <p:nvSpPr>
          <p:cNvPr id="4" name="Subtitle 2"/>
          <p:cNvSpPr>
            <a:spLocks noGrp="1"/>
          </p:cNvSpPr>
          <p:nvPr>
            <p:ph type="subTitle" idx="1"/>
          </p:nvPr>
        </p:nvSpPr>
        <p:spPr>
          <a:xfrm>
            <a:off x="1143000" y="4938469"/>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36916986"/>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3114989"/>
            <a:ext cx="6858000" cy="1738104"/>
          </a:xfrm>
        </p:spPr>
        <p:txBody>
          <a:bodyPr anchor="b">
            <a:normAutofit/>
          </a:bodyPr>
          <a:lstStyle>
            <a:lvl1pPr algn="ctr">
              <a:defRPr sz="5400">
                <a:solidFill>
                  <a:srgbClr val="FF0000"/>
                </a:solidFill>
              </a:defRPr>
            </a:lvl1pPr>
          </a:lstStyle>
          <a:p>
            <a:r>
              <a:rPr lang="en-US" dirty="0"/>
              <a:t>Click to edit Master </a:t>
            </a:r>
            <a:br>
              <a:rPr lang="en-US" dirty="0"/>
            </a:br>
            <a:r>
              <a:rPr lang="en-US" dirty="0"/>
              <a:t>title style</a:t>
            </a:r>
          </a:p>
        </p:txBody>
      </p:sp>
      <p:sp>
        <p:nvSpPr>
          <p:cNvPr id="4" name="Subtitle 2"/>
          <p:cNvSpPr>
            <a:spLocks noGrp="1"/>
          </p:cNvSpPr>
          <p:nvPr>
            <p:ph type="subTitle" idx="1"/>
          </p:nvPr>
        </p:nvSpPr>
        <p:spPr>
          <a:xfrm>
            <a:off x="1143000" y="4938469"/>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12657056"/>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536393763"/>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3725693" y="6311900"/>
            <a:ext cx="4250987" cy="365125"/>
          </a:xfrm>
          <a:prstGeom prst="rect">
            <a:avLst/>
          </a:prstGeom>
        </p:spPr>
        <p:txBody>
          <a:bodyPr/>
          <a:lstStyle/>
          <a:p>
            <a:fld id="{600CABBE-65C6-47CF-96A4-03FB236C3280}" type="slidenum">
              <a:rPr lang="en-US" smtClean="0"/>
              <a:t>‹#›</a:t>
            </a:fld>
            <a:endParaRPr lang="en-US" dirty="0"/>
          </a:p>
        </p:txBody>
      </p:sp>
    </p:spTree>
    <p:extLst>
      <p:ext uri="{BB962C8B-B14F-4D97-AF65-F5344CB8AC3E}">
        <p14:creationId xmlns:p14="http://schemas.microsoft.com/office/powerpoint/2010/main" val="160451092"/>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181492680"/>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3498247" y="6438037"/>
            <a:ext cx="2057400" cy="365125"/>
          </a:xfrm>
          <a:prstGeom prst="rect">
            <a:avLst/>
          </a:prstGeom>
        </p:spPr>
        <p:txBody>
          <a:bodyPr/>
          <a:lstStyle/>
          <a:p>
            <a:fld id="{600CABBE-65C6-47CF-96A4-03FB236C3280}"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40459617"/>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RedUmbrell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5313" y="1238250"/>
            <a:ext cx="2871787" cy="252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8"/>
          <p:cNvSpPr>
            <a:spLocks noChangeShapeType="1"/>
          </p:cNvSpPr>
          <p:nvPr/>
        </p:nvSpPr>
        <p:spPr bwMode="auto">
          <a:xfrm>
            <a:off x="482600" y="5311775"/>
            <a:ext cx="8242300" cy="0"/>
          </a:xfrm>
          <a:prstGeom prst="line">
            <a:avLst/>
          </a:prstGeom>
          <a:noFill/>
          <a:ln w="9525">
            <a:solidFill>
              <a:srgbClr val="E31B2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sp>
        <p:nvSpPr>
          <p:cNvPr id="6" name="Line 9"/>
          <p:cNvSpPr>
            <a:spLocks noChangeShapeType="1"/>
          </p:cNvSpPr>
          <p:nvPr/>
        </p:nvSpPr>
        <p:spPr bwMode="auto">
          <a:xfrm>
            <a:off x="482600" y="5695950"/>
            <a:ext cx="8242300" cy="0"/>
          </a:xfrm>
          <a:prstGeom prst="line">
            <a:avLst/>
          </a:prstGeom>
          <a:noFill/>
          <a:ln w="9525">
            <a:solidFill>
              <a:srgbClr val="E31B2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pic>
        <p:nvPicPr>
          <p:cNvPr id="7"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5138" y="6410325"/>
            <a:ext cx="1371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61950" y="3825875"/>
            <a:ext cx="8229600" cy="1470025"/>
          </a:xfrm>
        </p:spPr>
        <p:txBody>
          <a:bodyPr/>
          <a:lstStyle>
            <a:lvl1pPr>
              <a:defRPr>
                <a:solidFill>
                  <a:srgbClr val="F50002"/>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361950" y="5305425"/>
            <a:ext cx="8258175" cy="390525"/>
          </a:xfrm>
        </p:spPr>
        <p:txBody>
          <a:bodyPr anchor="ctr"/>
          <a:lstStyle>
            <a:lvl1pPr marL="0" indent="0">
              <a:buFontTx/>
              <a:buNone/>
              <a:defRPr sz="1400">
                <a:solidFill>
                  <a:srgbClr val="5B6770"/>
                </a:solidFill>
              </a:defRPr>
            </a:lvl1pPr>
          </a:lstStyle>
          <a:p>
            <a:pPr lvl="0"/>
            <a:r>
              <a:rPr lang="en-US" noProof="0"/>
              <a:t>Click to edit Master subtitle style</a:t>
            </a:r>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122686" y="6041244"/>
            <a:ext cx="785328" cy="738161"/>
          </a:xfrm>
          <a:prstGeom prst="rect">
            <a:avLst/>
          </a:prstGeom>
        </p:spPr>
      </p:pic>
    </p:spTree>
    <p:extLst>
      <p:ext uri="{BB962C8B-B14F-4D97-AF65-F5344CB8AC3E}">
        <p14:creationId xmlns:p14="http://schemas.microsoft.com/office/powerpoint/2010/main" val="1480566905"/>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sldNum" sz="quarter" idx="11"/>
          </p:nvPr>
        </p:nvSpPr>
        <p:spPr>
          <a:xfrm>
            <a:off x="3494881" y="6413534"/>
            <a:ext cx="2133600" cy="257175"/>
          </a:xfrm>
          <a:prstGeom prst="rect">
            <a:avLst/>
          </a:prstGeom>
          <a:ln/>
        </p:spPr>
        <p:txBody>
          <a:bodyPr/>
          <a:lstStyle>
            <a:lvl1pPr>
              <a:defRPr/>
            </a:lvl1pPr>
          </a:lstStyle>
          <a:p>
            <a:fld id="{1F2D5A4C-63F5-46B5-8F4F-04578B8A8479}" type="slidenum">
              <a:rPr lang="en-US" smtClean="0"/>
              <a:pPr/>
              <a:t>‹#›</a:t>
            </a:fld>
            <a:endParaRPr lang="en-US" dirty="0"/>
          </a:p>
        </p:txBody>
      </p:sp>
    </p:spTree>
    <p:extLst>
      <p:ext uri="{BB962C8B-B14F-4D97-AF65-F5344CB8AC3E}">
        <p14:creationId xmlns:p14="http://schemas.microsoft.com/office/powerpoint/2010/main" val="3225778522"/>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6" name="Slide Number Placeholder 5"/>
          <p:cNvSpPr>
            <a:spLocks noGrp="1"/>
          </p:cNvSpPr>
          <p:nvPr>
            <p:ph type="sldNum" sz="quarter" idx="4"/>
          </p:nvPr>
        </p:nvSpPr>
        <p:spPr>
          <a:xfrm>
            <a:off x="3543300" y="6311487"/>
            <a:ext cx="2057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81D0A830-3E42-450F-9215-7934DA3DC897}" type="slidenum">
              <a:rPr lang="en-US" smtClean="0"/>
              <a:pPr/>
              <a:t>‹#›</a:t>
            </a:fld>
            <a:endParaRPr lang="en-US" dirty="0"/>
          </a:p>
        </p:txBody>
      </p:sp>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t="28401" b="21789"/>
          <a:stretch/>
        </p:blipFill>
        <p:spPr>
          <a:xfrm>
            <a:off x="0" y="0"/>
            <a:ext cx="9144000" cy="3021496"/>
          </a:xfrm>
          <a:prstGeom prst="rect">
            <a:avLst/>
          </a:prstGeom>
        </p:spPr>
      </p:pic>
      <p:pic>
        <p:nvPicPr>
          <p:cNvPr id="9" name="Picture 3"/>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65138" y="6410325"/>
            <a:ext cx="1371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122686" y="6041244"/>
            <a:ext cx="785328" cy="738161"/>
          </a:xfrm>
          <a:prstGeom prst="rect">
            <a:avLst/>
          </a:prstGeom>
        </p:spPr>
      </p:pic>
    </p:spTree>
    <p:extLst>
      <p:ext uri="{BB962C8B-B14F-4D97-AF65-F5344CB8AC3E}">
        <p14:creationId xmlns:p14="http://schemas.microsoft.com/office/powerpoint/2010/main" val="3608309032"/>
      </p:ext>
    </p:extLst>
  </p:cSld>
  <p:clrMap bg1="lt1" tx1="dk1" bg2="lt2" tx2="dk2" accent1="accent1" accent2="accent2" accent3="accent3" accent4="accent4" accent5="accent5" accent6="accent6" hlink="hlink" folHlink="folHlink"/>
  <p:sldLayoutIdLst>
    <p:sldLayoutId id="2147483700" r:id="rId1"/>
  </p:sldLayoutIdLst>
  <p:transition spd="med">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6" name="Slide Number Placeholder 5"/>
          <p:cNvSpPr>
            <a:spLocks noGrp="1"/>
          </p:cNvSpPr>
          <p:nvPr>
            <p:ph type="sldNum" sz="quarter" idx="4"/>
          </p:nvPr>
        </p:nvSpPr>
        <p:spPr>
          <a:xfrm>
            <a:off x="3543300" y="6366668"/>
            <a:ext cx="2057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81D0A830-3E42-450F-9215-7934DA3DC897}" type="slidenum">
              <a:rPr lang="en-US" smtClean="0"/>
              <a:pPr/>
              <a:t>‹#›</a:t>
            </a:fld>
            <a:endParaRPr lang="en-US" dirty="0"/>
          </a:p>
        </p:txBody>
      </p:sp>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t="28401" b="21789"/>
          <a:stretch/>
        </p:blipFill>
        <p:spPr>
          <a:xfrm>
            <a:off x="0" y="0"/>
            <a:ext cx="9144000" cy="3021496"/>
          </a:xfrm>
          <a:prstGeom prst="rect">
            <a:avLst/>
          </a:prstGeom>
        </p:spPr>
      </p:pic>
      <p:pic>
        <p:nvPicPr>
          <p:cNvPr id="9" name="Picture 3"/>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65138" y="6410325"/>
            <a:ext cx="1371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0324072"/>
      </p:ext>
    </p:extLst>
  </p:cSld>
  <p:clrMap bg1="lt1" tx1="dk1" bg2="lt2" tx2="dk2" accent1="accent1" accent2="accent2" accent3="accent3" accent4="accent4" accent5="accent5" accent6="accent6" hlink="hlink" folHlink="folHlink"/>
  <p:sldLayoutIdLst>
    <p:sldLayoutId id="2147483702" r:id="rId1"/>
  </p:sldLayoutIdLst>
  <p:transition spd="med">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4">
            <a:duotone>
              <a:schemeClr val="bg2">
                <a:shade val="45000"/>
                <a:satMod val="135000"/>
              </a:schemeClr>
              <a:prstClr val="white"/>
            </a:duotone>
            <a:extLst>
              <a:ext uri="{BEBA8EAE-BF5A-486C-A8C5-ECC9F3942E4B}">
                <a14:imgProps xmlns:a14="http://schemas.microsoft.com/office/drawing/2010/main">
                  <a14:imgLayer r:embed="rId5">
                    <a14:imgEffect>
                      <a14:sharpenSoften amount="-50000"/>
                    </a14:imgEffect>
                    <a14:imgEffect>
                      <a14:saturation sat="0"/>
                    </a14:imgEffect>
                  </a14:imgLayer>
                </a14:imgProps>
              </a:ext>
              <a:ext uri="{28A0092B-C50C-407E-A947-70E740481C1C}">
                <a14:useLocalDpi xmlns:a14="http://schemas.microsoft.com/office/drawing/2010/main" val="0"/>
              </a:ext>
            </a:extLst>
          </a:blip>
          <a:srcRect l="-141" r="11131"/>
          <a:stretch/>
        </p:blipFill>
        <p:spPr>
          <a:xfrm>
            <a:off x="0" y="0"/>
            <a:ext cx="9144000" cy="6858000"/>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Line 13"/>
          <p:cNvSpPr>
            <a:spLocks noChangeShapeType="1"/>
          </p:cNvSpPr>
          <p:nvPr userDrawn="1"/>
        </p:nvSpPr>
        <p:spPr bwMode="auto">
          <a:xfrm>
            <a:off x="628650" y="1505364"/>
            <a:ext cx="8047037" cy="0"/>
          </a:xfrm>
          <a:prstGeom prst="line">
            <a:avLst/>
          </a:prstGeom>
          <a:noFill/>
          <a:ln w="25400">
            <a:solidFill>
              <a:srgbClr val="E31B2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4" name="Picture 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890359" y="6037026"/>
            <a:ext cx="785328" cy="738161"/>
          </a:xfrm>
          <a:prstGeom prst="rect">
            <a:avLst/>
          </a:prstGeom>
        </p:spPr>
      </p:pic>
      <p:sp>
        <p:nvSpPr>
          <p:cNvPr id="10" name="Title 1"/>
          <p:cNvSpPr txBox="1">
            <a:spLocks/>
          </p:cNvSpPr>
          <p:nvPr userDrawn="1"/>
        </p:nvSpPr>
        <p:spPr>
          <a:xfrm>
            <a:off x="4499789" y="6272702"/>
            <a:ext cx="3390570" cy="406746"/>
          </a:xfrm>
          <a:prstGeom prst="rect">
            <a:avLst/>
          </a:prstGeom>
        </p:spPr>
        <p:txBody>
          <a:bodyPr anchor="b" anchorCtr="0">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20000"/>
              </a:lnSpc>
            </a:pPr>
            <a:r>
              <a:rPr lang="en-US" sz="800" kern="1200" dirty="0">
                <a:solidFill>
                  <a:prstClr val="black"/>
                </a:solidFill>
                <a:latin typeface="Arial Narrow" panose="020B0606020202030204" pitchFamily="34" charset="0"/>
                <a:ea typeface="+mj-ea"/>
                <a:cs typeface="+mj-cs"/>
              </a:rPr>
              <a:t/>
            </a:r>
            <a:br>
              <a:rPr lang="en-US" sz="800" kern="1200" dirty="0">
                <a:solidFill>
                  <a:prstClr val="black"/>
                </a:solidFill>
                <a:latin typeface="Arial Narrow" panose="020B0606020202030204" pitchFamily="34" charset="0"/>
                <a:ea typeface="+mj-ea"/>
                <a:cs typeface="+mj-cs"/>
              </a:rPr>
            </a:br>
            <a:r>
              <a:rPr lang="en-US" sz="800" b="0" dirty="0">
                <a:solidFill>
                  <a:schemeClr val="tx1"/>
                </a:solidFill>
                <a:latin typeface="Arial Narrow" panose="020B0606020202030204" pitchFamily="34" charset="0"/>
                <a:ea typeface="Times New Roman" panose="02020603050405020304" pitchFamily="18" charset="0"/>
              </a:rPr>
              <a:t>2018 Executive Briefing for </a:t>
            </a:r>
            <a:br>
              <a:rPr lang="en-US" sz="800" b="0" dirty="0">
                <a:solidFill>
                  <a:schemeClr val="tx1"/>
                </a:solidFill>
                <a:latin typeface="Arial Narrow" panose="020B0606020202030204" pitchFamily="34" charset="0"/>
                <a:ea typeface="Times New Roman" panose="02020603050405020304" pitchFamily="18" charset="0"/>
              </a:rPr>
            </a:br>
            <a:r>
              <a:rPr lang="en-US" sz="800" b="0" dirty="0">
                <a:solidFill>
                  <a:schemeClr val="tx1"/>
                </a:solidFill>
                <a:latin typeface="Arial Narrow" panose="020B0606020202030204" pitchFamily="34" charset="0"/>
                <a:ea typeface="Times New Roman" panose="02020603050405020304" pitchFamily="18" charset="0"/>
              </a:rPr>
              <a:t>Large Design Firm CEOs and CFOs</a:t>
            </a:r>
            <a:br>
              <a:rPr lang="en-US" sz="800" b="0" dirty="0">
                <a:solidFill>
                  <a:schemeClr val="tx1"/>
                </a:solidFill>
                <a:latin typeface="Arial Narrow" panose="020B0606020202030204" pitchFamily="34" charset="0"/>
                <a:ea typeface="Times New Roman" panose="02020603050405020304" pitchFamily="18" charset="0"/>
              </a:rPr>
            </a:br>
            <a:endParaRPr lang="en-US" sz="800" b="0" dirty="0">
              <a:solidFill>
                <a:schemeClr val="tx1"/>
              </a:solidFill>
              <a:latin typeface="Arial Narrow" panose="020B0606020202030204" pitchFamily="34" charset="0"/>
              <a:ea typeface="Times New Roman" panose="02020603050405020304" pitchFamily="18" charset="0"/>
            </a:endParaRPr>
          </a:p>
        </p:txBody>
      </p:sp>
    </p:spTree>
    <p:extLst>
      <p:ext uri="{BB962C8B-B14F-4D97-AF65-F5344CB8AC3E}">
        <p14:creationId xmlns:p14="http://schemas.microsoft.com/office/powerpoint/2010/main" val="3808240077"/>
      </p:ext>
    </p:extLst>
  </p:cSld>
  <p:clrMap bg1="lt1" tx1="dk1" bg2="lt2" tx2="dk2" accent1="accent1" accent2="accent2" accent3="accent3" accent4="accent4" accent5="accent5" accent6="accent6" hlink="hlink" folHlink="folHlink"/>
  <p:sldLayoutIdLst>
    <p:sldLayoutId id="2147483686" r:id="rId1"/>
    <p:sldLayoutId id="2147483687" r:id="rId2"/>
  </p:sldLayoutIdLst>
  <p:transition spd="med">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FF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FF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FF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FF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FF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4">
            <a:duotone>
              <a:schemeClr val="bg2">
                <a:shade val="45000"/>
                <a:satMod val="135000"/>
              </a:schemeClr>
              <a:prstClr val="white"/>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l="-141" r="11131"/>
          <a:stretch/>
        </p:blipFill>
        <p:spPr>
          <a:xfrm>
            <a:off x="0" y="0"/>
            <a:ext cx="9144000" cy="6858000"/>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Line 13"/>
          <p:cNvSpPr>
            <a:spLocks noChangeShapeType="1"/>
          </p:cNvSpPr>
          <p:nvPr userDrawn="1"/>
        </p:nvSpPr>
        <p:spPr bwMode="auto">
          <a:xfrm>
            <a:off x="628650" y="1505364"/>
            <a:ext cx="8047037" cy="0"/>
          </a:xfrm>
          <a:prstGeom prst="line">
            <a:avLst/>
          </a:prstGeom>
          <a:noFill/>
          <a:ln w="25400">
            <a:solidFill>
              <a:srgbClr val="E31B2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prstClr val="black"/>
              </a:solidFill>
            </a:endParaRPr>
          </a:p>
        </p:txBody>
      </p:sp>
      <p:pic>
        <p:nvPicPr>
          <p:cNvPr id="12" name="Picture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890359" y="6037026"/>
            <a:ext cx="785328" cy="738161"/>
          </a:xfrm>
          <a:prstGeom prst="rect">
            <a:avLst/>
          </a:prstGeom>
        </p:spPr>
      </p:pic>
      <p:sp>
        <p:nvSpPr>
          <p:cNvPr id="13" name="Title 1"/>
          <p:cNvSpPr txBox="1">
            <a:spLocks/>
          </p:cNvSpPr>
          <p:nvPr userDrawn="1"/>
        </p:nvSpPr>
        <p:spPr>
          <a:xfrm>
            <a:off x="4499789" y="6272702"/>
            <a:ext cx="3390570" cy="406746"/>
          </a:xfrm>
          <a:prstGeom prst="rect">
            <a:avLst/>
          </a:prstGeom>
        </p:spPr>
        <p:txBody>
          <a:bodyPr anchor="b"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800" b="0" dirty="0">
                <a:solidFill>
                  <a:schemeClr val="tx1"/>
                </a:solidFill>
                <a:latin typeface="Arial Narrow" panose="020B0606020202030204" pitchFamily="34" charset="0"/>
              </a:rPr>
              <a:t>Understanding the Benefits and </a:t>
            </a:r>
            <a:br>
              <a:rPr lang="en-US" sz="800" b="0" dirty="0">
                <a:solidFill>
                  <a:schemeClr val="tx1"/>
                </a:solidFill>
                <a:latin typeface="Arial Narrow" panose="020B0606020202030204" pitchFamily="34" charset="0"/>
              </a:rPr>
            </a:br>
            <a:r>
              <a:rPr lang="en-US" sz="800" b="0" dirty="0">
                <a:solidFill>
                  <a:schemeClr val="tx1"/>
                </a:solidFill>
                <a:latin typeface="Arial Narrow" panose="020B0606020202030204" pitchFamily="34" charset="0"/>
              </a:rPr>
              <a:t>Managing the Risk of Design Build </a:t>
            </a:r>
          </a:p>
        </p:txBody>
      </p:sp>
    </p:spTree>
    <p:extLst>
      <p:ext uri="{BB962C8B-B14F-4D97-AF65-F5344CB8AC3E}">
        <p14:creationId xmlns:p14="http://schemas.microsoft.com/office/powerpoint/2010/main" val="2539293979"/>
      </p:ext>
    </p:extLst>
  </p:cSld>
  <p:clrMap bg1="lt1" tx1="dk1" bg2="lt2" tx2="dk2" accent1="accent1" accent2="accent2" accent3="accent3" accent4="accent4" accent5="accent5" accent6="accent6" hlink="hlink" folHlink="folHlink"/>
  <p:sldLayoutIdLst>
    <p:sldLayoutId id="2147483719" r:id="rId1"/>
    <p:sldLayoutId id="2147483720" r:id="rId2"/>
  </p:sldLayoutIdLst>
  <p:transition spd="med">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FF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FF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FF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FF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FF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98438"/>
            <a:ext cx="8229600"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04775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1" name="Line 13"/>
          <p:cNvSpPr>
            <a:spLocks noChangeShapeType="1"/>
          </p:cNvSpPr>
          <p:nvPr/>
        </p:nvSpPr>
        <p:spPr bwMode="auto">
          <a:xfrm>
            <a:off x="538163" y="962025"/>
            <a:ext cx="8047037" cy="0"/>
          </a:xfrm>
          <a:prstGeom prst="line">
            <a:avLst/>
          </a:prstGeom>
          <a:noFill/>
          <a:ln w="25400">
            <a:solidFill>
              <a:srgbClr val="E31B2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solidFill>
                <a:srgbClr val="000000"/>
              </a:solidFill>
            </a:endParaRP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065457" y="6037026"/>
            <a:ext cx="785328" cy="738161"/>
          </a:xfrm>
          <a:prstGeom prst="rect">
            <a:avLst/>
          </a:prstGeom>
        </p:spPr>
      </p:pic>
    </p:spTree>
    <p:extLst>
      <p:ext uri="{BB962C8B-B14F-4D97-AF65-F5344CB8AC3E}">
        <p14:creationId xmlns:p14="http://schemas.microsoft.com/office/powerpoint/2010/main" val="1055374573"/>
      </p:ext>
    </p:extLst>
  </p:cSld>
  <p:clrMap bg1="lt1" tx1="dk1" bg2="lt2" tx2="dk2" accent1="accent1" accent2="accent2" accent3="accent3" accent4="accent4" accent5="accent5" accent6="accent6" hlink="hlink" folHlink="folHlink"/>
  <p:sldLayoutIdLst>
    <p:sldLayoutId id="2147483722" r:id="rId1"/>
    <p:sldLayoutId id="2147483723" r:id="rId2"/>
  </p:sldLayoutIdLst>
  <p:transition spd="med">
    <p:fade/>
  </p:transition>
  <p:txStyles>
    <p:titleStyle>
      <a:lvl1pPr algn="l" rtl="0" eaLnBrk="1" fontAlgn="base" hangingPunct="1">
        <a:spcBef>
          <a:spcPct val="0"/>
        </a:spcBef>
        <a:spcAft>
          <a:spcPct val="0"/>
        </a:spcAft>
        <a:defRPr sz="3600">
          <a:solidFill>
            <a:srgbClr val="5B6770"/>
          </a:solidFill>
          <a:latin typeface="Calibri Light" panose="020F0302020204030204" pitchFamily="34" charset="0"/>
          <a:ea typeface="+mj-ea"/>
          <a:cs typeface="+mj-cs"/>
        </a:defRPr>
      </a:lvl1pPr>
      <a:lvl2pPr algn="l" rtl="0" eaLnBrk="1" fontAlgn="base" hangingPunct="1">
        <a:spcBef>
          <a:spcPct val="0"/>
        </a:spcBef>
        <a:spcAft>
          <a:spcPct val="0"/>
        </a:spcAft>
        <a:defRPr sz="2400">
          <a:solidFill>
            <a:srgbClr val="5B6770"/>
          </a:solidFill>
          <a:latin typeface="Arial" charset="0"/>
        </a:defRPr>
      </a:lvl2pPr>
      <a:lvl3pPr algn="l" rtl="0" eaLnBrk="1" fontAlgn="base" hangingPunct="1">
        <a:spcBef>
          <a:spcPct val="0"/>
        </a:spcBef>
        <a:spcAft>
          <a:spcPct val="0"/>
        </a:spcAft>
        <a:defRPr sz="2400">
          <a:solidFill>
            <a:srgbClr val="5B6770"/>
          </a:solidFill>
          <a:latin typeface="Arial" charset="0"/>
        </a:defRPr>
      </a:lvl3pPr>
      <a:lvl4pPr algn="l" rtl="0" eaLnBrk="1" fontAlgn="base" hangingPunct="1">
        <a:spcBef>
          <a:spcPct val="0"/>
        </a:spcBef>
        <a:spcAft>
          <a:spcPct val="0"/>
        </a:spcAft>
        <a:defRPr sz="2400">
          <a:solidFill>
            <a:srgbClr val="5B6770"/>
          </a:solidFill>
          <a:latin typeface="Arial" charset="0"/>
        </a:defRPr>
      </a:lvl4pPr>
      <a:lvl5pPr algn="l" rtl="0" eaLnBrk="1" fontAlgn="base" hangingPunct="1">
        <a:spcBef>
          <a:spcPct val="0"/>
        </a:spcBef>
        <a:spcAft>
          <a:spcPct val="0"/>
        </a:spcAft>
        <a:defRPr sz="2400">
          <a:solidFill>
            <a:srgbClr val="5B6770"/>
          </a:solidFill>
          <a:latin typeface="Arial" charset="0"/>
        </a:defRPr>
      </a:lvl5pPr>
      <a:lvl6pPr marL="457200" algn="l" rtl="0" eaLnBrk="1" fontAlgn="base" hangingPunct="1">
        <a:spcBef>
          <a:spcPct val="0"/>
        </a:spcBef>
        <a:spcAft>
          <a:spcPct val="0"/>
        </a:spcAft>
        <a:defRPr sz="2400">
          <a:solidFill>
            <a:srgbClr val="5B6770"/>
          </a:solidFill>
          <a:latin typeface="Arial" charset="0"/>
        </a:defRPr>
      </a:lvl6pPr>
      <a:lvl7pPr marL="914400" algn="l" rtl="0" eaLnBrk="1" fontAlgn="base" hangingPunct="1">
        <a:spcBef>
          <a:spcPct val="0"/>
        </a:spcBef>
        <a:spcAft>
          <a:spcPct val="0"/>
        </a:spcAft>
        <a:defRPr sz="2400">
          <a:solidFill>
            <a:srgbClr val="5B6770"/>
          </a:solidFill>
          <a:latin typeface="Arial" charset="0"/>
        </a:defRPr>
      </a:lvl7pPr>
      <a:lvl8pPr marL="1371600" algn="l" rtl="0" eaLnBrk="1" fontAlgn="base" hangingPunct="1">
        <a:spcBef>
          <a:spcPct val="0"/>
        </a:spcBef>
        <a:spcAft>
          <a:spcPct val="0"/>
        </a:spcAft>
        <a:defRPr sz="2400">
          <a:solidFill>
            <a:srgbClr val="5B6770"/>
          </a:solidFill>
          <a:latin typeface="Arial" charset="0"/>
        </a:defRPr>
      </a:lvl8pPr>
      <a:lvl9pPr marL="1828800" algn="l" rtl="0" eaLnBrk="1" fontAlgn="base" hangingPunct="1">
        <a:spcBef>
          <a:spcPct val="0"/>
        </a:spcBef>
        <a:spcAft>
          <a:spcPct val="0"/>
        </a:spcAft>
        <a:defRPr sz="2400">
          <a:solidFill>
            <a:srgbClr val="5B6770"/>
          </a:solidFill>
          <a:latin typeface="Arial" charset="0"/>
        </a:defRPr>
      </a:lvl9pPr>
    </p:titleStyle>
    <p:body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hyperlink" Target="https://www.travelers.com/professional-liability-insurance/design-professionals" TargetMode="External"/><Relationship Id="rId2" Type="http://schemas.openxmlformats.org/officeDocument/2006/relationships/notesSlide" Target="../notesSlides/notesSlide25.xml"/><Relationship Id="rId1" Type="http://schemas.openxmlformats.org/officeDocument/2006/relationships/slideLayout" Target="../slideLayouts/slideLayout8.xml"/><Relationship Id="rId4" Type="http://schemas.openxmlformats.org/officeDocument/2006/relationships/image" Target="../media/image16.jpeg"/></Relationships>
</file>

<file path=ppt/slides/_rels/slide2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652" y="2802935"/>
            <a:ext cx="8497592" cy="1931295"/>
          </a:xfrm>
        </p:spPr>
        <p:txBody>
          <a:bodyPr>
            <a:normAutofit fontScale="90000"/>
          </a:bodyPr>
          <a:lstStyle/>
          <a:p>
            <a:pPr lvl="0" algn="r">
              <a:lnSpc>
                <a:spcPct val="100000"/>
              </a:lnSpc>
              <a:spcBef>
                <a:spcPts val="0"/>
              </a:spcBef>
            </a:pPr>
            <a:r>
              <a:rPr lang="en-US" sz="3200" b="1" dirty="0">
                <a:solidFill>
                  <a:srgbClr val="FF0000"/>
                </a:solidFill>
                <a:latin typeface="Arial Narrow" panose="020B0606020202030204" pitchFamily="34" charset="0"/>
                <a:ea typeface="Times New Roman" panose="02020603050405020304" pitchFamily="18" charset="0"/>
              </a:rPr>
              <a:t/>
            </a:r>
            <a:br>
              <a:rPr lang="en-US" sz="3200" b="1" dirty="0">
                <a:solidFill>
                  <a:srgbClr val="FF0000"/>
                </a:solidFill>
                <a:latin typeface="Arial Narrow" panose="020B0606020202030204" pitchFamily="34" charset="0"/>
                <a:ea typeface="Times New Roman" panose="02020603050405020304" pitchFamily="18" charset="0"/>
              </a:rPr>
            </a:br>
            <a:r>
              <a:rPr lang="en-US" sz="2700" b="1" dirty="0">
                <a:latin typeface="Arial Narrow" panose="020B0606020202030204" pitchFamily="34" charset="0"/>
                <a:ea typeface="Times New Roman" panose="02020603050405020304" pitchFamily="18" charset="0"/>
              </a:rPr>
              <a:t>Travelers</a:t>
            </a:r>
            <a:r>
              <a:rPr lang="en-US" sz="2700" b="1" dirty="0">
                <a:solidFill>
                  <a:srgbClr val="FF0000"/>
                </a:solidFill>
                <a:latin typeface="Arial Narrow" panose="020B0606020202030204" pitchFamily="34" charset="0"/>
                <a:ea typeface="Times New Roman" panose="02020603050405020304" pitchFamily="18" charset="0"/>
              </a:rPr>
              <a:t/>
            </a:r>
            <a:br>
              <a:rPr lang="en-US" sz="2700" b="1" dirty="0">
                <a:solidFill>
                  <a:srgbClr val="FF0000"/>
                </a:solidFill>
                <a:latin typeface="Arial Narrow" panose="020B0606020202030204" pitchFamily="34" charset="0"/>
                <a:ea typeface="Times New Roman" panose="02020603050405020304" pitchFamily="18" charset="0"/>
              </a:rPr>
            </a:br>
            <a:r>
              <a:rPr lang="en-US" sz="3600" b="1" dirty="0">
                <a:solidFill>
                  <a:srgbClr val="FF0000"/>
                </a:solidFill>
                <a:latin typeface="Arial Narrow" panose="020B0606020202030204" pitchFamily="34" charset="0"/>
                <a:ea typeface="Times New Roman" panose="02020603050405020304" pitchFamily="18" charset="0"/>
              </a:rPr>
              <a:t>PUI Risk Management Seminar</a:t>
            </a:r>
            <a:br>
              <a:rPr lang="en-US" sz="3600" b="1" dirty="0">
                <a:solidFill>
                  <a:srgbClr val="FF0000"/>
                </a:solidFill>
                <a:latin typeface="Arial Narrow" panose="020B0606020202030204" pitchFamily="34" charset="0"/>
                <a:ea typeface="Times New Roman" panose="02020603050405020304" pitchFamily="18" charset="0"/>
              </a:rPr>
            </a:br>
            <a:r>
              <a:rPr lang="en-US" sz="3600" b="1" dirty="0">
                <a:solidFill>
                  <a:srgbClr val="FF0000"/>
                </a:solidFill>
                <a:latin typeface="Arial Narrow" panose="020B0606020202030204" pitchFamily="34" charset="0"/>
                <a:ea typeface="Times New Roman" panose="02020603050405020304" pitchFamily="18" charset="0"/>
              </a:rPr>
              <a:t>Claim Data and Claim Statistics </a:t>
            </a:r>
            <a:br>
              <a:rPr lang="en-US" sz="3600" b="1" dirty="0">
                <a:solidFill>
                  <a:srgbClr val="FF0000"/>
                </a:solidFill>
                <a:latin typeface="Arial Narrow" panose="020B0606020202030204" pitchFamily="34" charset="0"/>
                <a:ea typeface="Times New Roman" panose="02020603050405020304" pitchFamily="18" charset="0"/>
              </a:rPr>
            </a:br>
            <a:r>
              <a:rPr lang="en-US" sz="1800" dirty="0">
                <a:latin typeface="Arial Narrow" panose="020B0606020202030204" pitchFamily="34" charset="0"/>
                <a:ea typeface="Times New Roman" panose="02020603050405020304" pitchFamily="18" charset="0"/>
              </a:rPr>
              <a:t>March 12</a:t>
            </a:r>
            <a:r>
              <a:rPr lang="en-US" sz="1800" baseline="30000" dirty="0">
                <a:latin typeface="Arial Narrow" panose="020B0606020202030204" pitchFamily="34" charset="0"/>
                <a:ea typeface="Times New Roman" panose="02020603050405020304" pitchFamily="18" charset="0"/>
              </a:rPr>
              <a:t>th</a:t>
            </a:r>
            <a:r>
              <a:rPr lang="en-US" sz="1800" dirty="0">
                <a:latin typeface="Arial Narrow" panose="020B0606020202030204" pitchFamily="34" charset="0"/>
                <a:ea typeface="Times New Roman" panose="02020603050405020304" pitchFamily="18" charset="0"/>
              </a:rPr>
              <a:t>-13th, 2019</a:t>
            </a:r>
            <a:endParaRPr lang="en-US" sz="1800" dirty="0">
              <a:latin typeface="Arial Narrow" panose="020B0606020202030204" pitchFamily="34" charset="0"/>
            </a:endParaRPr>
          </a:p>
        </p:txBody>
      </p:sp>
      <p:sp>
        <p:nvSpPr>
          <p:cNvPr id="3" name="Subtitle 2"/>
          <p:cNvSpPr>
            <a:spLocks noGrp="1"/>
          </p:cNvSpPr>
          <p:nvPr>
            <p:ph type="subTitle" idx="1"/>
          </p:nvPr>
        </p:nvSpPr>
        <p:spPr>
          <a:xfrm>
            <a:off x="363671" y="4329404"/>
            <a:ext cx="4790220" cy="951723"/>
          </a:xfrm>
        </p:spPr>
        <p:txBody>
          <a:bodyPr/>
          <a:lstStyle/>
          <a:p>
            <a:pPr algn="l">
              <a:lnSpc>
                <a:spcPct val="100000"/>
              </a:lnSpc>
              <a:spcBef>
                <a:spcPts val="0"/>
              </a:spcBef>
            </a:pPr>
            <a:r>
              <a:rPr lang="en-US" sz="1400" i="1" dirty="0"/>
              <a:t>Speaker: </a:t>
            </a:r>
          </a:p>
          <a:p>
            <a:pPr algn="l">
              <a:lnSpc>
                <a:spcPct val="100000"/>
              </a:lnSpc>
              <a:spcBef>
                <a:spcPts val="0"/>
              </a:spcBef>
            </a:pPr>
            <a:r>
              <a:rPr lang="en-US" sz="1400" b="1" dirty="0"/>
              <a:t>Trish Grogan, Esq.</a:t>
            </a:r>
          </a:p>
          <a:p>
            <a:pPr algn="l">
              <a:lnSpc>
                <a:spcPct val="100000"/>
              </a:lnSpc>
              <a:spcBef>
                <a:spcPts val="0"/>
              </a:spcBef>
            </a:pPr>
            <a:r>
              <a:rPr lang="en-US" sz="1400" dirty="0"/>
              <a:t>Director of Risk Management and Large Firm UW | Travelers</a:t>
            </a:r>
          </a:p>
          <a:p>
            <a:pPr algn="l">
              <a:lnSpc>
                <a:spcPct val="100000"/>
              </a:lnSpc>
              <a:spcBef>
                <a:spcPts val="0"/>
              </a:spcBef>
            </a:pPr>
            <a:endParaRPr lang="en-US" sz="1200" dirty="0"/>
          </a:p>
          <a:p>
            <a:pPr algn="l">
              <a:lnSpc>
                <a:spcPct val="100000"/>
              </a:lnSpc>
              <a:spcBef>
                <a:spcPts val="0"/>
              </a:spcBef>
            </a:pPr>
            <a:endParaRPr lang="en-US" sz="900" dirty="0"/>
          </a:p>
          <a:p>
            <a:pPr algn="l">
              <a:lnSpc>
                <a:spcPct val="100000"/>
              </a:lnSpc>
              <a:spcBef>
                <a:spcPts val="0"/>
              </a:spcBef>
            </a:pPr>
            <a:endParaRPr lang="en-US" sz="1200" dirty="0"/>
          </a:p>
          <a:p>
            <a:pPr algn="l">
              <a:lnSpc>
                <a:spcPct val="100000"/>
              </a:lnSpc>
              <a:spcBef>
                <a:spcPts val="0"/>
              </a:spcBef>
            </a:pPr>
            <a:endParaRPr lang="en-US" sz="1200" dirty="0"/>
          </a:p>
        </p:txBody>
      </p:sp>
      <p:sp>
        <p:nvSpPr>
          <p:cNvPr id="4" name="Subtitle 2"/>
          <p:cNvSpPr txBox="1">
            <a:spLocks/>
          </p:cNvSpPr>
          <p:nvPr/>
        </p:nvSpPr>
        <p:spPr>
          <a:xfrm>
            <a:off x="4687504" y="4737068"/>
            <a:ext cx="4179740" cy="1557997"/>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endParaRPr lang="en-US" sz="1200" dirty="0"/>
          </a:p>
        </p:txBody>
      </p:sp>
    </p:spTree>
    <p:extLst>
      <p:ext uri="{BB962C8B-B14F-4D97-AF65-F5344CB8AC3E}">
        <p14:creationId xmlns:p14="http://schemas.microsoft.com/office/powerpoint/2010/main" val="881618404"/>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3" name="Content Placeholder 2"/>
          <p:cNvSpPr>
            <a:spLocks noGrp="1"/>
          </p:cNvSpPr>
          <p:nvPr>
            <p:ph idx="1"/>
          </p:nvPr>
        </p:nvSpPr>
        <p:spPr/>
        <p:txBody>
          <a:bodyPr/>
          <a:lstStyle/>
          <a:p>
            <a:r>
              <a:rPr lang="en-US" dirty="0">
                <a:solidFill>
                  <a:srgbClr val="FF0000"/>
                </a:solidFill>
                <a:latin typeface="Arial Narrow" panose="020B0606020202030204" pitchFamily="34" charset="0"/>
              </a:rPr>
              <a:t>There were no contracts by or between any members of the design team.  </a:t>
            </a:r>
            <a:r>
              <a:rPr lang="en-US" dirty="0">
                <a:latin typeface="Arial Narrow" panose="020B0606020202030204" pitchFamily="34" charset="0"/>
              </a:rPr>
              <a:t>The architect and mechanical subconsultant were friends outside of their professional relationship.</a:t>
            </a:r>
          </a:p>
          <a:p>
            <a:r>
              <a:rPr lang="en-US" dirty="0">
                <a:latin typeface="Arial Narrow" panose="020B0606020202030204" pitchFamily="34" charset="0"/>
              </a:rPr>
              <a:t>While the mechanical subconsultant had professional liability insurance and was defended by its carrier, </a:t>
            </a:r>
            <a:r>
              <a:rPr lang="en-US" dirty="0">
                <a:solidFill>
                  <a:srgbClr val="FF0000"/>
                </a:solidFill>
                <a:latin typeface="Arial Narrow" panose="020B0606020202030204" pitchFamily="34" charset="0"/>
              </a:rPr>
              <a:t>the electrical subconsultant did not carry his own professional liability insurance and was defended by the architect’s insurance company.  </a:t>
            </a:r>
          </a:p>
        </p:txBody>
      </p:sp>
    </p:spTree>
    <p:extLst>
      <p:ext uri="{BB962C8B-B14F-4D97-AF65-F5344CB8AC3E}">
        <p14:creationId xmlns:p14="http://schemas.microsoft.com/office/powerpoint/2010/main" val="2638186887"/>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3" name="Content Placeholder 2"/>
          <p:cNvSpPr>
            <a:spLocks noGrp="1"/>
          </p:cNvSpPr>
          <p:nvPr>
            <p:ph idx="1"/>
          </p:nvPr>
        </p:nvSpPr>
        <p:spPr/>
        <p:txBody>
          <a:bodyPr/>
          <a:lstStyle/>
          <a:p>
            <a:r>
              <a:rPr lang="en-US" dirty="0">
                <a:solidFill>
                  <a:srgbClr val="FF0000"/>
                </a:solidFill>
                <a:latin typeface="Arial Narrow" panose="020B0606020202030204" pitchFamily="34" charset="0"/>
              </a:rPr>
              <a:t>Damages </a:t>
            </a:r>
            <a:r>
              <a:rPr lang="en-US" dirty="0">
                <a:latin typeface="Arial Narrow" panose="020B0606020202030204" pitchFamily="34" charset="0"/>
              </a:rPr>
              <a:t>related to </a:t>
            </a:r>
            <a:r>
              <a:rPr lang="en-US" dirty="0">
                <a:solidFill>
                  <a:srgbClr val="FF0000"/>
                </a:solidFill>
                <a:latin typeface="Arial Narrow" panose="020B0606020202030204" pitchFamily="34" charset="0"/>
              </a:rPr>
              <a:t>faulty mechanical/HVAC system </a:t>
            </a:r>
            <a:r>
              <a:rPr lang="en-US" dirty="0">
                <a:latin typeface="Arial Narrow" panose="020B0606020202030204" pitchFamily="34" charset="0"/>
              </a:rPr>
              <a:t>design were claimed to be </a:t>
            </a:r>
            <a:r>
              <a:rPr lang="en-US" dirty="0">
                <a:solidFill>
                  <a:srgbClr val="FF0000"/>
                </a:solidFill>
                <a:latin typeface="Arial Narrow" panose="020B0606020202030204" pitchFamily="34" charset="0"/>
              </a:rPr>
              <a:t>$599,000</a:t>
            </a:r>
            <a:r>
              <a:rPr lang="en-US" dirty="0">
                <a:latin typeface="Arial Narrow" panose="020B0606020202030204" pitchFamily="34" charset="0"/>
              </a:rPr>
              <a:t>. Damages claimed related to the </a:t>
            </a:r>
            <a:r>
              <a:rPr lang="en-US" dirty="0">
                <a:solidFill>
                  <a:srgbClr val="FF0000"/>
                </a:solidFill>
                <a:latin typeface="Arial Narrow" panose="020B0606020202030204" pitchFamily="34" charset="0"/>
              </a:rPr>
              <a:t>electrical design </a:t>
            </a:r>
            <a:r>
              <a:rPr lang="en-US" dirty="0">
                <a:latin typeface="Arial Narrow" panose="020B0606020202030204" pitchFamily="34" charset="0"/>
              </a:rPr>
              <a:t>were </a:t>
            </a:r>
            <a:r>
              <a:rPr lang="en-US" dirty="0">
                <a:solidFill>
                  <a:srgbClr val="FF0000"/>
                </a:solidFill>
                <a:latin typeface="Arial Narrow" panose="020B0606020202030204" pitchFamily="34" charset="0"/>
              </a:rPr>
              <a:t>$210,000</a:t>
            </a:r>
            <a:r>
              <a:rPr lang="en-US" dirty="0">
                <a:latin typeface="Arial Narrow" panose="020B0606020202030204" pitchFamily="34" charset="0"/>
              </a:rPr>
              <a:t>. </a:t>
            </a:r>
          </a:p>
          <a:p>
            <a:r>
              <a:rPr lang="en-US" dirty="0">
                <a:latin typeface="Arial Narrow" panose="020B0606020202030204" pitchFamily="34" charset="0"/>
              </a:rPr>
              <a:t>As to the architect, the matter </a:t>
            </a:r>
            <a:r>
              <a:rPr lang="en-US" dirty="0">
                <a:solidFill>
                  <a:srgbClr val="FF0000"/>
                </a:solidFill>
                <a:latin typeface="Arial Narrow" panose="020B0606020202030204" pitchFamily="34" charset="0"/>
              </a:rPr>
              <a:t>settled at mediation for a $150,000 contribution which covered the electrical engineer’s liability</a:t>
            </a:r>
            <a:r>
              <a:rPr lang="en-US" dirty="0">
                <a:latin typeface="Arial Narrow" panose="020B0606020202030204" pitchFamily="34" charset="0"/>
              </a:rPr>
              <a:t>.</a:t>
            </a:r>
          </a:p>
          <a:p>
            <a:r>
              <a:rPr lang="en-US" dirty="0">
                <a:latin typeface="Arial Narrow" panose="020B0606020202030204" pitchFamily="34" charset="0"/>
              </a:rPr>
              <a:t>Total </a:t>
            </a:r>
            <a:r>
              <a:rPr lang="en-US" dirty="0">
                <a:solidFill>
                  <a:srgbClr val="FF0000"/>
                </a:solidFill>
                <a:latin typeface="Arial Narrow" panose="020B0606020202030204" pitchFamily="34" charset="0"/>
              </a:rPr>
              <a:t>defense costs </a:t>
            </a:r>
            <a:r>
              <a:rPr lang="en-US" dirty="0">
                <a:latin typeface="Arial Narrow" panose="020B0606020202030204" pitchFamily="34" charset="0"/>
              </a:rPr>
              <a:t>for the architect/electrical subconsultant exceeded </a:t>
            </a:r>
            <a:r>
              <a:rPr lang="en-US" dirty="0">
                <a:solidFill>
                  <a:srgbClr val="FF0000"/>
                </a:solidFill>
                <a:latin typeface="Arial Narrow" panose="020B0606020202030204" pitchFamily="34" charset="0"/>
              </a:rPr>
              <a:t>$110,000</a:t>
            </a:r>
            <a:r>
              <a:rPr lang="en-US" dirty="0">
                <a:latin typeface="Arial Narrow" panose="020B0606020202030204" pitchFamily="34" charset="0"/>
              </a:rPr>
              <a:t>. </a:t>
            </a:r>
          </a:p>
        </p:txBody>
      </p:sp>
    </p:spTree>
    <p:extLst>
      <p:ext uri="{BB962C8B-B14F-4D97-AF65-F5344CB8AC3E}">
        <p14:creationId xmlns:p14="http://schemas.microsoft.com/office/powerpoint/2010/main" val="1011575449"/>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Lessons Learned</a:t>
            </a:r>
            <a:endParaRPr lang="en-US" dirty="0"/>
          </a:p>
        </p:txBody>
      </p:sp>
      <p:sp>
        <p:nvSpPr>
          <p:cNvPr id="2" name="Content Placeholder 1"/>
          <p:cNvSpPr>
            <a:spLocks noGrp="1"/>
          </p:cNvSpPr>
          <p:nvPr>
            <p:ph idx="1"/>
          </p:nvPr>
        </p:nvSpPr>
        <p:spPr>
          <a:xfrm>
            <a:off x="457199" y="1047750"/>
            <a:ext cx="8472792" cy="4525963"/>
          </a:xfrm>
        </p:spPr>
        <p:txBody>
          <a:bodyPr/>
          <a:lstStyle/>
          <a:p>
            <a:pPr marL="0" indent="0">
              <a:buNone/>
            </a:pPr>
            <a:endParaRPr lang="en-US" dirty="0"/>
          </a:p>
          <a:p>
            <a:endParaRPr lang="en-US" dirty="0"/>
          </a:p>
        </p:txBody>
      </p:sp>
      <p:sp>
        <p:nvSpPr>
          <p:cNvPr id="4" name="Content Placeholder 1"/>
          <p:cNvSpPr txBox="1">
            <a:spLocks/>
          </p:cNvSpPr>
          <p:nvPr/>
        </p:nvSpPr>
        <p:spPr bwMode="auto">
          <a:xfrm>
            <a:off x="609599" y="1200150"/>
            <a:ext cx="820189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FF0000"/>
                </a:solidFill>
                <a:latin typeface="Arial Narrow" panose="020B0606020202030204" pitchFamily="34" charset="0"/>
              </a:rPr>
              <a:t>Trigger of Claims</a:t>
            </a:r>
          </a:p>
          <a:p>
            <a:pPr lvl="1"/>
            <a:r>
              <a:rPr lang="en-US" kern="0" dirty="0">
                <a:solidFill>
                  <a:srgbClr val="000000"/>
                </a:solidFill>
                <a:latin typeface="Arial Narrow" panose="020B0606020202030204" pitchFamily="34" charset="0"/>
              </a:rPr>
              <a:t>Sometimes, a claim against you can arise from an unrelated issue, such as a fee dispute between other parties. </a:t>
            </a:r>
          </a:p>
          <a:p>
            <a:r>
              <a:rPr lang="en-US" sz="2800" kern="0" dirty="0">
                <a:solidFill>
                  <a:srgbClr val="FF0000"/>
                </a:solidFill>
                <a:latin typeface="Arial Narrow" panose="020B0606020202030204" pitchFamily="34" charset="0"/>
              </a:rPr>
              <a:t>Client Selection/Relationship Documentation</a:t>
            </a:r>
          </a:p>
          <a:p>
            <a:pPr lvl="1"/>
            <a:r>
              <a:rPr lang="en-US" kern="0" dirty="0">
                <a:solidFill>
                  <a:srgbClr val="000000"/>
                </a:solidFill>
                <a:latin typeface="Arial Narrow" panose="020B0606020202030204" pitchFamily="34" charset="0"/>
              </a:rPr>
              <a:t>Avoid entering into informal agreements with subconsultants or clients simply because the subconsultant is familiar to you (no insurance, poor work product, etc.)</a:t>
            </a:r>
          </a:p>
          <a:p>
            <a:r>
              <a:rPr lang="en-US" sz="2800" kern="0" dirty="0">
                <a:solidFill>
                  <a:srgbClr val="FF0000"/>
                </a:solidFill>
                <a:latin typeface="Arial Narrow" panose="020B0606020202030204" pitchFamily="34" charset="0"/>
              </a:rPr>
              <a:t>Standard of Care</a:t>
            </a:r>
          </a:p>
          <a:p>
            <a:pPr lvl="1"/>
            <a:r>
              <a:rPr lang="en-US" kern="0" dirty="0">
                <a:solidFill>
                  <a:srgbClr val="000000"/>
                </a:solidFill>
                <a:latin typeface="Arial Narrow" panose="020B0606020202030204" pitchFamily="34" charset="0"/>
              </a:rPr>
              <a:t>A subconsultant’s standard of care violations can have a negative impact on you. </a:t>
            </a:r>
          </a:p>
          <a:p>
            <a:endParaRPr lang="en-US" kern="0" dirty="0">
              <a:solidFill>
                <a:srgbClr val="000000"/>
              </a:solidFill>
            </a:endParaRPr>
          </a:p>
          <a:p>
            <a:endParaRPr lang="en-US" kern="0" dirty="0">
              <a:solidFill>
                <a:srgbClr val="000000"/>
              </a:solidFill>
            </a:endParaRPr>
          </a:p>
        </p:txBody>
      </p:sp>
    </p:spTree>
    <p:extLst>
      <p:ext uri="{BB962C8B-B14F-4D97-AF65-F5344CB8AC3E}">
        <p14:creationId xmlns:p14="http://schemas.microsoft.com/office/powerpoint/2010/main" val="2120392188"/>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Know Your Project-Structural Engineers</a:t>
            </a:r>
            <a:endParaRPr lang="en-US" dirty="0"/>
          </a:p>
        </p:txBody>
      </p:sp>
      <p:sp>
        <p:nvSpPr>
          <p:cNvPr id="4" name="TextBox 3"/>
          <p:cNvSpPr txBox="1"/>
          <p:nvPr/>
        </p:nvSpPr>
        <p:spPr>
          <a:xfrm>
            <a:off x="3253946" y="6094444"/>
            <a:ext cx="2940908" cy="553998"/>
          </a:xfrm>
          <a:prstGeom prst="rect">
            <a:avLst/>
          </a:prstGeom>
          <a:noFill/>
        </p:spPr>
        <p:txBody>
          <a:bodyPr wrap="square" rtlCol="0">
            <a:spAutoFit/>
          </a:bodyPr>
          <a:lstStyle/>
          <a:p>
            <a:r>
              <a:rPr lang="en-US" sz="1100" b="1" dirty="0">
                <a:solidFill>
                  <a:srgbClr val="000000"/>
                </a:solidFill>
              </a:rPr>
              <a:t>Source: Travelers DPL Claim Data</a:t>
            </a:r>
          </a:p>
          <a:p>
            <a:endParaRPr lang="en-US" dirty="0"/>
          </a:p>
        </p:txBody>
      </p:sp>
      <p:pic>
        <p:nvPicPr>
          <p:cNvPr id="2050" name="Chart 7" descr="image014">
            <a:extLst>
              <a:ext uri="{FF2B5EF4-FFF2-40B4-BE49-F238E27FC236}">
                <a16:creationId xmlns:a16="http://schemas.microsoft.com/office/drawing/2014/main" xmlns="" id="{165296C5-3FCD-4A25-9B53-E2AEE91D62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123" y="1203226"/>
            <a:ext cx="8607754" cy="462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174360"/>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Know Your Project – Civil Engineers</a:t>
            </a:r>
            <a:endParaRPr lang="en-US" dirty="0"/>
          </a:p>
        </p:txBody>
      </p:sp>
      <p:sp>
        <p:nvSpPr>
          <p:cNvPr id="4" name="TextBox 1"/>
          <p:cNvSpPr txBox="1"/>
          <p:nvPr/>
        </p:nvSpPr>
        <p:spPr>
          <a:xfrm>
            <a:off x="2532172" y="6218404"/>
            <a:ext cx="4079655" cy="2903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dirty="0">
                <a:solidFill>
                  <a:srgbClr val="000000"/>
                </a:solidFill>
              </a:rPr>
              <a:t>Source: Travelers DPL Claim Data</a:t>
            </a:r>
          </a:p>
        </p:txBody>
      </p:sp>
      <p:pic>
        <p:nvPicPr>
          <p:cNvPr id="3074" name="Chart 8" descr="image019">
            <a:extLst>
              <a:ext uri="{FF2B5EF4-FFF2-40B4-BE49-F238E27FC236}">
                <a16:creationId xmlns:a16="http://schemas.microsoft.com/office/drawing/2014/main" xmlns="" id="{CD416394-C0CA-481B-84DF-2BD7BF871A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452" y="1100761"/>
            <a:ext cx="8523443" cy="4373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8530254"/>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2" name="Content Placeholder 1"/>
          <p:cNvSpPr>
            <a:spLocks noGrp="1"/>
          </p:cNvSpPr>
          <p:nvPr>
            <p:ph idx="1"/>
          </p:nvPr>
        </p:nvSpPr>
        <p:spPr/>
        <p:txBody>
          <a:bodyPr/>
          <a:lstStyle/>
          <a:p>
            <a:pPr marL="0" indent="0">
              <a:buNone/>
            </a:pPr>
            <a:r>
              <a:rPr lang="en-US" dirty="0">
                <a:latin typeface="Arial Narrow" panose="020B0606020202030204" pitchFamily="34" charset="0"/>
              </a:rPr>
              <a:t> </a:t>
            </a:r>
          </a:p>
          <a:p>
            <a:endParaRPr lang="en-US" dirty="0"/>
          </a:p>
        </p:txBody>
      </p:sp>
      <p:sp>
        <p:nvSpPr>
          <p:cNvPr id="4" name="Content Placeholder 1"/>
          <p:cNvSpPr txBox="1">
            <a:spLocks/>
          </p:cNvSpPr>
          <p:nvPr/>
        </p:nvSpPr>
        <p:spPr bwMode="auto">
          <a:xfrm>
            <a:off x="609600" y="120015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000000"/>
                </a:solidFill>
                <a:latin typeface="Arial Narrow" panose="020B0606020202030204" pitchFamily="34" charset="0"/>
              </a:rPr>
              <a:t>City contracted with Civil Engineer to provide design services for a water treatment plant</a:t>
            </a:r>
          </a:p>
          <a:p>
            <a:r>
              <a:rPr lang="en-US" sz="2800" kern="0" dirty="0">
                <a:solidFill>
                  <a:srgbClr val="000000"/>
                </a:solidFill>
                <a:latin typeface="Arial Narrow" panose="020B0606020202030204" pitchFamily="34" charset="0"/>
              </a:rPr>
              <a:t>Civil engineer retained a Structural Engineer </a:t>
            </a:r>
          </a:p>
          <a:p>
            <a:r>
              <a:rPr lang="en-US" sz="2800" kern="0" dirty="0">
                <a:solidFill>
                  <a:srgbClr val="000000"/>
                </a:solidFill>
                <a:latin typeface="Arial Narrow" panose="020B0606020202030204" pitchFamily="34" charset="0"/>
              </a:rPr>
              <a:t>Several design options were presented and the </a:t>
            </a:r>
            <a:r>
              <a:rPr lang="en-US" sz="2800" kern="0" dirty="0">
                <a:solidFill>
                  <a:srgbClr val="FF0000"/>
                </a:solidFill>
                <a:latin typeface="Arial Narrow" panose="020B0606020202030204" pitchFamily="34" charset="0"/>
              </a:rPr>
              <a:t>City chose the most cost effective system, which was a unique system both for the geographical area and for the type of water being treated at the plant</a:t>
            </a:r>
          </a:p>
          <a:p>
            <a:r>
              <a:rPr lang="en-US" sz="2800" kern="0" dirty="0">
                <a:solidFill>
                  <a:srgbClr val="000000"/>
                </a:solidFill>
                <a:latin typeface="Arial Narrow" panose="020B0606020202030204" pitchFamily="34" charset="0"/>
              </a:rPr>
              <a:t>After the plant was constructed, the City claimed that the </a:t>
            </a:r>
            <a:r>
              <a:rPr lang="en-US" sz="2800" kern="0" dirty="0">
                <a:solidFill>
                  <a:srgbClr val="FF0000"/>
                </a:solidFill>
                <a:latin typeface="Arial Narrow" panose="020B0606020202030204" pitchFamily="34" charset="0"/>
              </a:rPr>
              <a:t>water treatment system was not working properly</a:t>
            </a:r>
            <a:r>
              <a:rPr lang="en-US" sz="2800" kern="0" dirty="0">
                <a:solidFill>
                  <a:srgbClr val="000000"/>
                </a:solidFill>
                <a:latin typeface="Arial Narrow" panose="020B0606020202030204" pitchFamily="34" charset="0"/>
              </a:rPr>
              <a:t> </a:t>
            </a:r>
          </a:p>
        </p:txBody>
      </p:sp>
    </p:spTree>
    <p:extLst>
      <p:ext uri="{BB962C8B-B14F-4D97-AF65-F5344CB8AC3E}">
        <p14:creationId xmlns:p14="http://schemas.microsoft.com/office/powerpoint/2010/main" val="925833264"/>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2" name="Content Placeholder 1"/>
          <p:cNvSpPr>
            <a:spLocks noGrp="1"/>
          </p:cNvSpPr>
          <p:nvPr>
            <p:ph idx="1"/>
          </p:nvPr>
        </p:nvSpPr>
        <p:spPr/>
        <p:txBody>
          <a:bodyPr/>
          <a:lstStyle/>
          <a:p>
            <a:pPr marL="0" indent="0">
              <a:buNone/>
            </a:pPr>
            <a:r>
              <a:rPr lang="en-US" dirty="0">
                <a:latin typeface="Arial Narrow" panose="020B0606020202030204" pitchFamily="34" charset="0"/>
              </a:rPr>
              <a:t> </a:t>
            </a:r>
          </a:p>
          <a:p>
            <a:endParaRPr lang="en-US" dirty="0"/>
          </a:p>
        </p:txBody>
      </p:sp>
      <p:sp>
        <p:nvSpPr>
          <p:cNvPr id="4" name="Content Placeholder 1"/>
          <p:cNvSpPr txBox="1">
            <a:spLocks/>
          </p:cNvSpPr>
          <p:nvPr/>
        </p:nvSpPr>
        <p:spPr bwMode="auto">
          <a:xfrm>
            <a:off x="609600" y="120015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000000"/>
                </a:solidFill>
                <a:latin typeface="Arial Narrow" panose="020B0606020202030204" pitchFamily="34" charset="0"/>
              </a:rPr>
              <a:t>There was some indication that the </a:t>
            </a:r>
            <a:r>
              <a:rPr lang="en-US" sz="2800" kern="0" dirty="0">
                <a:solidFill>
                  <a:srgbClr val="FF0000"/>
                </a:solidFill>
                <a:latin typeface="Arial Narrow" panose="020B0606020202030204" pitchFamily="34" charset="0"/>
              </a:rPr>
              <a:t>City was not operating or maintaining the system correctly</a:t>
            </a:r>
            <a:r>
              <a:rPr lang="en-US" sz="2800" kern="0" dirty="0">
                <a:solidFill>
                  <a:srgbClr val="000000"/>
                </a:solidFill>
                <a:latin typeface="Arial Narrow" panose="020B0606020202030204" pitchFamily="34" charset="0"/>
              </a:rPr>
              <a:t> </a:t>
            </a:r>
          </a:p>
          <a:p>
            <a:r>
              <a:rPr lang="en-US" sz="2800" kern="0" dirty="0">
                <a:solidFill>
                  <a:srgbClr val="000000"/>
                </a:solidFill>
                <a:latin typeface="Arial Narrow" panose="020B0606020202030204" pitchFamily="34" charset="0"/>
              </a:rPr>
              <a:t>The City argued that the </a:t>
            </a:r>
            <a:r>
              <a:rPr lang="en-US" sz="2800" kern="0" dirty="0">
                <a:solidFill>
                  <a:srgbClr val="FF0000"/>
                </a:solidFill>
                <a:latin typeface="Arial Narrow" panose="020B0606020202030204" pitchFamily="34" charset="0"/>
              </a:rPr>
              <a:t>Civil Engineer failed to inform them as to the system’s requirements for operation and maintenance </a:t>
            </a:r>
          </a:p>
          <a:p>
            <a:r>
              <a:rPr lang="en-US" sz="2800" kern="0" dirty="0">
                <a:solidFill>
                  <a:srgbClr val="000000"/>
                </a:solidFill>
                <a:latin typeface="Arial Narrow" panose="020B0606020202030204" pitchFamily="34" charset="0"/>
              </a:rPr>
              <a:t>There was also an issue with the </a:t>
            </a:r>
            <a:r>
              <a:rPr lang="en-US" sz="2800" kern="0" dirty="0">
                <a:solidFill>
                  <a:srgbClr val="FF0000"/>
                </a:solidFill>
                <a:latin typeface="Arial Narrow" panose="020B0606020202030204" pitchFamily="34" charset="0"/>
              </a:rPr>
              <a:t>structural design of the foundation</a:t>
            </a:r>
            <a:r>
              <a:rPr lang="en-US" sz="2800" kern="0" dirty="0">
                <a:solidFill>
                  <a:srgbClr val="000000"/>
                </a:solidFill>
                <a:latin typeface="Arial Narrow" panose="020B0606020202030204" pitchFamily="34" charset="0"/>
              </a:rPr>
              <a:t> </a:t>
            </a:r>
          </a:p>
          <a:p>
            <a:r>
              <a:rPr lang="en-US" sz="2800" kern="0" dirty="0">
                <a:solidFill>
                  <a:srgbClr val="000000"/>
                </a:solidFill>
                <a:latin typeface="Arial Narrow" panose="020B0606020202030204" pitchFamily="34" charset="0"/>
              </a:rPr>
              <a:t>An expert determined that the </a:t>
            </a:r>
            <a:r>
              <a:rPr lang="en-US" sz="2800" kern="0" dirty="0">
                <a:solidFill>
                  <a:srgbClr val="FF0000"/>
                </a:solidFill>
                <a:latin typeface="Arial Narrow" panose="020B0606020202030204" pitchFamily="34" charset="0"/>
              </a:rPr>
              <a:t>structural portion of the project was substantially under designed</a:t>
            </a:r>
            <a:endParaRPr lang="en-US" sz="2800" kern="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3098652101"/>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2" name="Content Placeholder 1"/>
          <p:cNvSpPr>
            <a:spLocks noGrp="1"/>
          </p:cNvSpPr>
          <p:nvPr>
            <p:ph idx="1"/>
          </p:nvPr>
        </p:nvSpPr>
        <p:spPr/>
        <p:txBody>
          <a:bodyPr/>
          <a:lstStyle/>
          <a:p>
            <a:pPr marL="0" indent="0">
              <a:buNone/>
            </a:pPr>
            <a:r>
              <a:rPr lang="en-US" dirty="0">
                <a:latin typeface="Arial Narrow" panose="020B0606020202030204" pitchFamily="34" charset="0"/>
              </a:rPr>
              <a:t> </a:t>
            </a:r>
          </a:p>
          <a:p>
            <a:endParaRPr lang="en-US" dirty="0"/>
          </a:p>
        </p:txBody>
      </p:sp>
      <p:sp>
        <p:nvSpPr>
          <p:cNvPr id="4" name="Content Placeholder 1"/>
          <p:cNvSpPr txBox="1">
            <a:spLocks/>
          </p:cNvSpPr>
          <p:nvPr/>
        </p:nvSpPr>
        <p:spPr bwMode="auto">
          <a:xfrm>
            <a:off x="609600" y="120015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000000"/>
                </a:solidFill>
                <a:latin typeface="Arial Narrow" panose="020B0606020202030204" pitchFamily="34" charset="0"/>
              </a:rPr>
              <a:t>Although the Civil Engineer had hired the Structural Engineer, </a:t>
            </a:r>
            <a:r>
              <a:rPr lang="en-US" sz="2800" kern="0" dirty="0">
                <a:solidFill>
                  <a:srgbClr val="FF0000"/>
                </a:solidFill>
                <a:latin typeface="Arial Narrow" panose="020B0606020202030204" pitchFamily="34" charset="0"/>
              </a:rPr>
              <a:t>the Civil Engineer stamped the structural drawings</a:t>
            </a:r>
            <a:r>
              <a:rPr lang="en-US" sz="2800" kern="0" dirty="0">
                <a:solidFill>
                  <a:srgbClr val="000000"/>
                </a:solidFill>
                <a:latin typeface="Arial Narrow" panose="020B0606020202030204" pitchFamily="34" charset="0"/>
              </a:rPr>
              <a:t> </a:t>
            </a:r>
          </a:p>
          <a:p>
            <a:r>
              <a:rPr lang="en-US" sz="2800" kern="0" dirty="0">
                <a:solidFill>
                  <a:srgbClr val="000000"/>
                </a:solidFill>
                <a:latin typeface="Arial Narrow" panose="020B0606020202030204" pitchFamily="34" charset="0"/>
              </a:rPr>
              <a:t>In this jurisdiction, </a:t>
            </a:r>
            <a:r>
              <a:rPr lang="en-US" sz="2800" kern="0" dirty="0">
                <a:solidFill>
                  <a:srgbClr val="FF0000"/>
                </a:solidFill>
                <a:latin typeface="Arial Narrow" panose="020B0606020202030204" pitchFamily="34" charset="0"/>
              </a:rPr>
              <a:t>stamping the drawings was akin to ratifying the design</a:t>
            </a:r>
            <a:r>
              <a:rPr lang="en-US" sz="2800" kern="0" dirty="0">
                <a:solidFill>
                  <a:srgbClr val="000000"/>
                </a:solidFill>
                <a:latin typeface="Arial Narrow" panose="020B0606020202030204" pitchFamily="34" charset="0"/>
              </a:rPr>
              <a:t>, which made the Civil Engineer primarily liable for the structural issues </a:t>
            </a:r>
          </a:p>
          <a:p>
            <a:r>
              <a:rPr lang="en-US" sz="2800" kern="0" dirty="0">
                <a:solidFill>
                  <a:srgbClr val="000000"/>
                </a:solidFill>
                <a:latin typeface="Arial Narrow" panose="020B0606020202030204" pitchFamily="34" charset="0"/>
              </a:rPr>
              <a:t>Also at the time of the claim, the</a:t>
            </a:r>
            <a:r>
              <a:rPr lang="en-US" sz="2800" kern="0" dirty="0">
                <a:solidFill>
                  <a:srgbClr val="FF0000"/>
                </a:solidFill>
                <a:latin typeface="Arial Narrow" panose="020B0606020202030204" pitchFamily="34" charset="0"/>
              </a:rPr>
              <a:t> structural engineer was out of business and had no insurance</a:t>
            </a:r>
            <a:endParaRPr lang="en-US" sz="2800" kern="0" dirty="0">
              <a:solidFill>
                <a:srgbClr val="000000"/>
              </a:solidFill>
              <a:latin typeface="Arial Narrow" panose="020B0606020202030204" pitchFamily="34" charset="0"/>
            </a:endParaRPr>
          </a:p>
          <a:p>
            <a:r>
              <a:rPr lang="en-US" sz="2800" kern="0" dirty="0">
                <a:solidFill>
                  <a:srgbClr val="000000"/>
                </a:solidFill>
                <a:latin typeface="Arial Narrow" panose="020B0606020202030204" pitchFamily="34" charset="0"/>
              </a:rPr>
              <a:t>The City filed suit against the Civil Engineer for breach of contract and professional negligence </a:t>
            </a:r>
            <a:r>
              <a:rPr lang="en-US" sz="2800" kern="0" dirty="0">
                <a:solidFill>
                  <a:srgbClr val="FF0000"/>
                </a:solidFill>
                <a:latin typeface="Arial Narrow" panose="020B0606020202030204" pitchFamily="34" charset="0"/>
              </a:rPr>
              <a:t>alleging $2,000,000 for repairs </a:t>
            </a:r>
          </a:p>
          <a:p>
            <a:pPr marL="0" indent="0">
              <a:buFontTx/>
              <a:buNone/>
            </a:pPr>
            <a:endParaRPr lang="en-US" sz="2800" kern="0" dirty="0">
              <a:solidFill>
                <a:srgbClr val="000000"/>
              </a:solidFill>
              <a:latin typeface="Arial Narrow" panose="020B0606020202030204" pitchFamily="34" charset="0"/>
            </a:endParaRPr>
          </a:p>
          <a:p>
            <a:pPr marL="0" indent="0">
              <a:buFontTx/>
              <a:buNone/>
            </a:pPr>
            <a:r>
              <a:rPr lang="en-US" sz="2800" kern="0" dirty="0">
                <a:solidFill>
                  <a:srgbClr val="000000"/>
                </a:solidFill>
                <a:latin typeface="Arial Narrow" panose="020B0606020202030204" pitchFamily="34" charset="0"/>
              </a:rPr>
              <a:t> </a:t>
            </a:r>
          </a:p>
          <a:p>
            <a:endParaRPr lang="en-US" sz="2800" kern="0" dirty="0">
              <a:solidFill>
                <a:srgbClr val="000000"/>
              </a:solidFill>
            </a:endParaRPr>
          </a:p>
        </p:txBody>
      </p:sp>
    </p:spTree>
    <p:extLst>
      <p:ext uri="{BB962C8B-B14F-4D97-AF65-F5344CB8AC3E}">
        <p14:creationId xmlns:p14="http://schemas.microsoft.com/office/powerpoint/2010/main" val="3183583077"/>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2" name="Content Placeholder 1"/>
          <p:cNvSpPr>
            <a:spLocks noGrp="1"/>
          </p:cNvSpPr>
          <p:nvPr>
            <p:ph idx="1"/>
          </p:nvPr>
        </p:nvSpPr>
        <p:spPr/>
        <p:txBody>
          <a:bodyPr/>
          <a:lstStyle/>
          <a:p>
            <a:pPr marL="0" indent="0">
              <a:buNone/>
            </a:pPr>
            <a:r>
              <a:rPr lang="en-US" dirty="0">
                <a:latin typeface="Arial Narrow" panose="020B0606020202030204" pitchFamily="34" charset="0"/>
              </a:rPr>
              <a:t> </a:t>
            </a:r>
          </a:p>
          <a:p>
            <a:endParaRPr lang="en-US" dirty="0"/>
          </a:p>
        </p:txBody>
      </p:sp>
      <p:sp>
        <p:nvSpPr>
          <p:cNvPr id="4" name="Content Placeholder 1"/>
          <p:cNvSpPr txBox="1">
            <a:spLocks/>
          </p:cNvSpPr>
          <p:nvPr/>
        </p:nvSpPr>
        <p:spPr bwMode="auto">
          <a:xfrm>
            <a:off x="609600" y="120015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000000"/>
                </a:solidFill>
                <a:latin typeface="Arial Narrow" panose="020B0606020202030204" pitchFamily="34" charset="0"/>
              </a:rPr>
              <a:t>Given the </a:t>
            </a:r>
            <a:r>
              <a:rPr lang="en-US" sz="2800" kern="0" dirty="0">
                <a:solidFill>
                  <a:srgbClr val="FF0000"/>
                </a:solidFill>
                <a:latin typeface="Arial Narrow" panose="020B0606020202030204" pitchFamily="34" charset="0"/>
              </a:rPr>
              <a:t>opinion from the expert and the lack of any documentation </a:t>
            </a:r>
            <a:r>
              <a:rPr lang="en-US" sz="2800" kern="0" dirty="0">
                <a:solidFill>
                  <a:srgbClr val="000000"/>
                </a:solidFill>
                <a:latin typeface="Arial Narrow" panose="020B0606020202030204" pitchFamily="34" charset="0"/>
              </a:rPr>
              <a:t>regarding instructions for operation and maintenance of the plan, </a:t>
            </a:r>
            <a:r>
              <a:rPr lang="en-US" sz="2800" kern="0" dirty="0">
                <a:solidFill>
                  <a:srgbClr val="FF0000"/>
                </a:solidFill>
                <a:latin typeface="Arial Narrow" panose="020B0606020202030204" pitchFamily="34" charset="0"/>
              </a:rPr>
              <a:t>defense would be difficult</a:t>
            </a:r>
            <a:endParaRPr lang="en-US" sz="2800" kern="0" dirty="0">
              <a:solidFill>
                <a:srgbClr val="000000"/>
              </a:solidFill>
              <a:latin typeface="Arial Narrow" panose="020B0606020202030204" pitchFamily="34" charset="0"/>
            </a:endParaRPr>
          </a:p>
          <a:p>
            <a:r>
              <a:rPr lang="en-US" sz="2800" kern="0" dirty="0">
                <a:solidFill>
                  <a:srgbClr val="000000"/>
                </a:solidFill>
                <a:latin typeface="Arial Narrow" panose="020B0606020202030204" pitchFamily="34" charset="0"/>
              </a:rPr>
              <a:t>Because the </a:t>
            </a:r>
            <a:r>
              <a:rPr lang="en-US" sz="2800" kern="0" dirty="0">
                <a:solidFill>
                  <a:srgbClr val="FF0000"/>
                </a:solidFill>
                <a:latin typeface="Arial Narrow" panose="020B0606020202030204" pitchFamily="34" charset="0"/>
              </a:rPr>
              <a:t>Civil Engineer stamped the structural drawings and the status of the structural engineer</a:t>
            </a:r>
            <a:r>
              <a:rPr lang="en-US" sz="2800" kern="0" dirty="0">
                <a:solidFill>
                  <a:srgbClr val="000000"/>
                </a:solidFill>
                <a:latin typeface="Arial Narrow" panose="020B0606020202030204" pitchFamily="34" charset="0"/>
              </a:rPr>
              <a:t>, it likewise was going to be </a:t>
            </a:r>
            <a:r>
              <a:rPr lang="en-US" sz="2800" kern="0" dirty="0">
                <a:solidFill>
                  <a:srgbClr val="FF0000"/>
                </a:solidFill>
                <a:latin typeface="Arial Narrow" panose="020B0606020202030204" pitchFamily="34" charset="0"/>
              </a:rPr>
              <a:t>difficult to assign any liability </a:t>
            </a:r>
            <a:r>
              <a:rPr lang="en-US" sz="2800" kern="0" dirty="0">
                <a:solidFill>
                  <a:srgbClr val="000000"/>
                </a:solidFill>
                <a:latin typeface="Arial Narrow" panose="020B0606020202030204" pitchFamily="34" charset="0"/>
              </a:rPr>
              <a:t>to the Structural Engineering. </a:t>
            </a:r>
          </a:p>
          <a:p>
            <a:r>
              <a:rPr lang="en-US" sz="2800" kern="0" dirty="0">
                <a:solidFill>
                  <a:srgbClr val="000000"/>
                </a:solidFill>
                <a:latin typeface="Arial Narrow" panose="020B0606020202030204" pitchFamily="34" charset="0"/>
              </a:rPr>
              <a:t>Matter was </a:t>
            </a:r>
            <a:r>
              <a:rPr lang="en-US" sz="2800" kern="0" dirty="0">
                <a:solidFill>
                  <a:srgbClr val="FF0000"/>
                </a:solidFill>
                <a:latin typeface="Arial Narrow" panose="020B0606020202030204" pitchFamily="34" charset="0"/>
              </a:rPr>
              <a:t>ultimately resolved for a payment of over $665,000</a:t>
            </a:r>
            <a:r>
              <a:rPr lang="en-US" sz="2800" kern="0" dirty="0">
                <a:solidFill>
                  <a:srgbClr val="000000"/>
                </a:solidFill>
                <a:latin typeface="Arial Narrow" panose="020B0606020202030204" pitchFamily="34" charset="0"/>
              </a:rPr>
              <a:t>. Significant sums were also spent on defense expenses</a:t>
            </a:r>
          </a:p>
          <a:p>
            <a:pPr marL="0" indent="0">
              <a:buFontTx/>
              <a:buNone/>
            </a:pPr>
            <a:endParaRPr lang="en-US" sz="2800" kern="0" dirty="0">
              <a:solidFill>
                <a:srgbClr val="000000"/>
              </a:solidFill>
              <a:latin typeface="Arial Narrow" panose="020B0606020202030204" pitchFamily="34" charset="0"/>
            </a:endParaRPr>
          </a:p>
          <a:p>
            <a:pPr marL="0" indent="0">
              <a:buFontTx/>
              <a:buNone/>
            </a:pPr>
            <a:r>
              <a:rPr lang="en-US" sz="2800" kern="0" dirty="0">
                <a:solidFill>
                  <a:srgbClr val="000000"/>
                </a:solidFill>
                <a:latin typeface="Arial Narrow" panose="020B0606020202030204" pitchFamily="34" charset="0"/>
              </a:rPr>
              <a:t> </a:t>
            </a:r>
          </a:p>
          <a:p>
            <a:endParaRPr lang="en-US" sz="2800" kern="0" dirty="0">
              <a:solidFill>
                <a:srgbClr val="000000"/>
              </a:solidFill>
            </a:endParaRPr>
          </a:p>
        </p:txBody>
      </p:sp>
    </p:spTree>
    <p:extLst>
      <p:ext uri="{BB962C8B-B14F-4D97-AF65-F5344CB8AC3E}">
        <p14:creationId xmlns:p14="http://schemas.microsoft.com/office/powerpoint/2010/main" val="3935072787"/>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Lessons Learned</a:t>
            </a:r>
            <a:endParaRPr lang="en-US" dirty="0"/>
          </a:p>
        </p:txBody>
      </p:sp>
      <p:sp>
        <p:nvSpPr>
          <p:cNvPr id="2" name="Content Placeholder 1"/>
          <p:cNvSpPr>
            <a:spLocks noGrp="1"/>
          </p:cNvSpPr>
          <p:nvPr>
            <p:ph idx="1"/>
          </p:nvPr>
        </p:nvSpPr>
        <p:spPr/>
        <p:txBody>
          <a:bodyPr/>
          <a:lstStyle/>
          <a:p>
            <a:pPr marL="285750" lvl="1" indent="0">
              <a:buNone/>
            </a:pPr>
            <a:endParaRPr lang="en-US" dirty="0"/>
          </a:p>
          <a:p>
            <a:endParaRPr lang="en-US" dirty="0"/>
          </a:p>
        </p:txBody>
      </p:sp>
      <p:sp>
        <p:nvSpPr>
          <p:cNvPr id="4" name="Content Placeholder 1"/>
          <p:cNvSpPr txBox="1">
            <a:spLocks/>
          </p:cNvSpPr>
          <p:nvPr/>
        </p:nvSpPr>
        <p:spPr bwMode="auto">
          <a:xfrm>
            <a:off x="457199" y="1047750"/>
            <a:ext cx="847279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FF0000"/>
                </a:solidFill>
                <a:latin typeface="Arial Narrow" panose="020B0606020202030204" pitchFamily="34" charset="0"/>
              </a:rPr>
              <a:t>Submittals/Subconsultant Design</a:t>
            </a:r>
          </a:p>
          <a:p>
            <a:pPr lvl="1"/>
            <a:r>
              <a:rPr lang="en-US" kern="0" dirty="0">
                <a:solidFill>
                  <a:srgbClr val="000000"/>
                </a:solidFill>
                <a:latin typeface="Arial Narrow" panose="020B0606020202030204" pitchFamily="34" charset="0"/>
              </a:rPr>
              <a:t>Let subconsultants stamp their design drawings</a:t>
            </a:r>
          </a:p>
          <a:p>
            <a:r>
              <a:rPr lang="en-US" sz="2800" kern="0" dirty="0">
                <a:solidFill>
                  <a:srgbClr val="FF0000"/>
                </a:solidFill>
                <a:latin typeface="Arial Narrow" panose="020B0606020202030204" pitchFamily="34" charset="0"/>
              </a:rPr>
              <a:t>Communication</a:t>
            </a:r>
          </a:p>
          <a:p>
            <a:pPr lvl="1"/>
            <a:r>
              <a:rPr lang="en-US" kern="0" dirty="0">
                <a:solidFill>
                  <a:srgbClr val="000000"/>
                </a:solidFill>
                <a:latin typeface="Arial Narrow" panose="020B0606020202030204" pitchFamily="34" charset="0"/>
              </a:rPr>
              <a:t>Clearly communicate the benefits and risks associated options presented. And if you ultimately are not comfortable with one or more of the options, consider not presenting any option that is not time-tested and proven</a:t>
            </a:r>
          </a:p>
          <a:p>
            <a:r>
              <a:rPr lang="en-US" sz="2800" kern="0" dirty="0">
                <a:solidFill>
                  <a:srgbClr val="FF0000"/>
                </a:solidFill>
                <a:latin typeface="Arial Narrow" panose="020B0606020202030204" pitchFamily="34" charset="0"/>
              </a:rPr>
              <a:t>Documentation</a:t>
            </a:r>
          </a:p>
          <a:p>
            <a:pPr lvl="1"/>
            <a:r>
              <a:rPr lang="en-US" kern="0" dirty="0">
                <a:solidFill>
                  <a:srgbClr val="000000"/>
                </a:solidFill>
                <a:latin typeface="Arial Narrow" panose="020B0606020202030204" pitchFamily="34" charset="0"/>
              </a:rPr>
              <a:t>Document your conversations including any conversations about operation and maintenance that may be unique or not the norm</a:t>
            </a:r>
          </a:p>
        </p:txBody>
      </p:sp>
    </p:spTree>
    <p:extLst>
      <p:ext uri="{BB962C8B-B14F-4D97-AF65-F5344CB8AC3E}">
        <p14:creationId xmlns:p14="http://schemas.microsoft.com/office/powerpoint/2010/main" val="81944416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fade">
                                      <p:cBhvr>
                                        <p:cTn id="1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687970"/>
          </a:xfrm>
        </p:spPr>
        <p:txBody>
          <a:bodyPr/>
          <a:lstStyle/>
          <a:p>
            <a:r>
              <a:rPr lang="en-US" sz="2800" dirty="0">
                <a:latin typeface="Arial Narrow" panose="020B0606020202030204" pitchFamily="34" charset="0"/>
              </a:rPr>
              <a:t/>
            </a:r>
            <a:br>
              <a:rPr lang="en-US" sz="2800" dirty="0">
                <a:latin typeface="Arial Narrow" panose="020B0606020202030204" pitchFamily="34" charset="0"/>
              </a:rPr>
            </a:br>
            <a:r>
              <a:rPr lang="en-US" sz="2800" dirty="0">
                <a:latin typeface="Arial Narrow" panose="020B0606020202030204" pitchFamily="34" charset="0"/>
              </a:rPr>
              <a:t/>
            </a:r>
            <a:br>
              <a:rPr lang="en-US" sz="2800" dirty="0">
                <a:latin typeface="Arial Narrow" panose="020B0606020202030204" pitchFamily="34" charset="0"/>
              </a:rPr>
            </a:br>
            <a:r>
              <a:rPr lang="en-US" sz="2800" dirty="0">
                <a:latin typeface="Arial Narrow" panose="020B0606020202030204" pitchFamily="34" charset="0"/>
              </a:rPr>
              <a:t/>
            </a:r>
            <a:br>
              <a:rPr lang="en-US" sz="2800" dirty="0">
                <a:latin typeface="Arial Narrow" panose="020B0606020202030204" pitchFamily="34" charset="0"/>
              </a:rPr>
            </a:br>
            <a:r>
              <a:rPr lang="en-US" sz="2800" dirty="0">
                <a:latin typeface="Arial Narrow" panose="020B0606020202030204" pitchFamily="34" charset="0"/>
              </a:rPr>
              <a:t/>
            </a:r>
            <a:br>
              <a:rPr lang="en-US" sz="2800" dirty="0">
                <a:latin typeface="Arial Narrow" panose="020B0606020202030204" pitchFamily="34" charset="0"/>
              </a:rPr>
            </a:br>
            <a:r>
              <a:rPr lang="en-US" sz="2800" dirty="0">
                <a:latin typeface="Arial Narrow" panose="020B0606020202030204" pitchFamily="34" charset="0"/>
              </a:rPr>
              <a:t>Travelers Disclaimer</a:t>
            </a:r>
          </a:p>
        </p:txBody>
      </p:sp>
      <p:sp>
        <p:nvSpPr>
          <p:cNvPr id="3" name="Content Placeholder 2"/>
          <p:cNvSpPr>
            <a:spLocks noGrp="1"/>
          </p:cNvSpPr>
          <p:nvPr>
            <p:ph idx="1"/>
          </p:nvPr>
        </p:nvSpPr>
        <p:spPr>
          <a:xfrm>
            <a:off x="457200" y="1047750"/>
            <a:ext cx="8229600" cy="5212373"/>
          </a:xfrm>
        </p:spPr>
        <p:txBody>
          <a:bodyPr/>
          <a:lstStyle/>
          <a:p>
            <a:pPr algn="just"/>
            <a:r>
              <a:rPr lang="en-US" sz="1800" b="1" dirty="0"/>
              <a:t>The views expressed in these materials are those of the author and do not necessarily reflect the views of The Travelers Companies, Inc. or any of its subsidiary insurance companies (“Travelers”). This material is for general informational purposes only and is not legal advice.  It is not designed to be comprehensive and it may not apply to your particular facts and circumstances.  Consult as needed with your own attorney or other professional adviser.  This material does not amend, or otherwise affect, the provisions of any insurance policy issued by Travelers. It is not a representation that coverage does or does not exist for any particular claim or loss under any such policy. Coverage depends on the facts and circumstances involved in the claim or loss, all applicable policy provisions, and any applicable law. Availability of coverage referenced in this document can depend on underwriting qualifications and state regulations.  </a:t>
            </a:r>
            <a:r>
              <a:rPr lang="en-US" sz="1800" b="1" u="sng" dirty="0"/>
              <a:t>Claims scenarios are based on actual claims, composites of actual claims, or hypothetical situations. Resolution amounts are approximations of both actual and anticipated losses and defense costs. Facts may have been changed to protect confidentiality.</a:t>
            </a:r>
            <a:endParaRPr lang="en-US" sz="1800" b="1" dirty="0"/>
          </a:p>
          <a:p>
            <a:pPr algn="just"/>
            <a:r>
              <a:rPr lang="en-US" sz="1800" dirty="0"/>
              <a:t> </a:t>
            </a:r>
          </a:p>
          <a:p>
            <a:endParaRPr lang="en-US" sz="2000" b="1" dirty="0">
              <a:latin typeface="Arial Narrow" panose="020B0606020202030204" pitchFamily="34" charset="0"/>
            </a:endParaRPr>
          </a:p>
        </p:txBody>
      </p:sp>
    </p:spTree>
    <p:extLst>
      <p:ext uri="{BB962C8B-B14F-4D97-AF65-F5344CB8AC3E}">
        <p14:creationId xmlns:p14="http://schemas.microsoft.com/office/powerpoint/2010/main" val="466950112"/>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Know Your Contracts</a:t>
            </a:r>
            <a:endParaRPr lang="en-US" dirty="0"/>
          </a:p>
        </p:txBody>
      </p:sp>
      <p:pic>
        <p:nvPicPr>
          <p:cNvPr id="4098" name="Chart 9" descr="image021">
            <a:extLst>
              <a:ext uri="{FF2B5EF4-FFF2-40B4-BE49-F238E27FC236}">
                <a16:creationId xmlns:a16="http://schemas.microsoft.com/office/drawing/2014/main" xmlns="" id="{F54ED153-66C4-4798-A314-895FF27577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14472"/>
            <a:ext cx="8189013" cy="41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255673"/>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More on Contracts</a:t>
            </a:r>
            <a:endParaRPr lang="en-US" dirty="0"/>
          </a:p>
        </p:txBody>
      </p:sp>
      <p:sp>
        <p:nvSpPr>
          <p:cNvPr id="2" name="Content Placeholder 1"/>
          <p:cNvSpPr>
            <a:spLocks noGrp="1"/>
          </p:cNvSpPr>
          <p:nvPr>
            <p:ph idx="1"/>
          </p:nvPr>
        </p:nvSpPr>
        <p:spPr>
          <a:xfrm>
            <a:off x="457199" y="1047750"/>
            <a:ext cx="8472792" cy="4525963"/>
          </a:xfrm>
        </p:spPr>
        <p:txBody>
          <a:bodyPr/>
          <a:lstStyle/>
          <a:p>
            <a:pPr marL="0" indent="0">
              <a:buNone/>
            </a:pPr>
            <a:endParaRPr lang="en-US" dirty="0"/>
          </a:p>
          <a:p>
            <a:endParaRPr lang="en-US" dirty="0"/>
          </a:p>
        </p:txBody>
      </p:sp>
      <p:sp>
        <p:nvSpPr>
          <p:cNvPr id="4" name="Content Placeholder 1"/>
          <p:cNvSpPr txBox="1">
            <a:spLocks/>
          </p:cNvSpPr>
          <p:nvPr/>
        </p:nvSpPr>
        <p:spPr bwMode="auto">
          <a:xfrm>
            <a:off x="609599" y="1200151"/>
            <a:ext cx="7806613" cy="3707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17145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ea typeface="+mn-ea"/>
                <a:cs typeface="+mn-cs"/>
              </a:defRPr>
            </a:lvl1pPr>
            <a:lvl2pPr marL="51435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2pPr>
            <a:lvl3pPr marL="800100" indent="-17145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3pPr>
            <a:lvl4pPr marL="11430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4pPr>
            <a:lvl5pPr marL="1485900" indent="-228600" algn="l" rtl="0" eaLnBrk="1" fontAlgn="base" hangingPunct="1">
              <a:spcBef>
                <a:spcPct val="20000"/>
              </a:spcBef>
              <a:spcAft>
                <a:spcPct val="0"/>
              </a:spcAft>
              <a:buClr>
                <a:srgbClr val="FF0000"/>
              </a:buClr>
              <a:buChar char="»"/>
              <a:defRPr sz="2400">
                <a:solidFill>
                  <a:schemeClr val="tx1"/>
                </a:solidFill>
                <a:latin typeface="Calibri Light" panose="020F0302020204030204" pitchFamily="34" charset="0"/>
              </a:defRPr>
            </a:lvl5pPr>
            <a:lvl6pPr marL="1943100" indent="-228600" algn="l" rtl="0" eaLnBrk="1" fontAlgn="base" hangingPunct="1">
              <a:spcBef>
                <a:spcPct val="20000"/>
              </a:spcBef>
              <a:spcAft>
                <a:spcPct val="0"/>
              </a:spcAft>
              <a:buChar char="»"/>
              <a:defRPr>
                <a:solidFill>
                  <a:schemeClr val="tx1"/>
                </a:solidFill>
                <a:latin typeface="+mn-lt"/>
              </a:defRPr>
            </a:lvl6pPr>
            <a:lvl7pPr marL="2400300" indent="-228600" algn="l" rtl="0" eaLnBrk="1" fontAlgn="base" hangingPunct="1">
              <a:spcBef>
                <a:spcPct val="20000"/>
              </a:spcBef>
              <a:spcAft>
                <a:spcPct val="0"/>
              </a:spcAft>
              <a:buChar char="»"/>
              <a:defRPr>
                <a:solidFill>
                  <a:schemeClr val="tx1"/>
                </a:solidFill>
                <a:latin typeface="+mn-lt"/>
              </a:defRPr>
            </a:lvl7pPr>
            <a:lvl8pPr marL="2857500" indent="-228600" algn="l" rtl="0" eaLnBrk="1" fontAlgn="base" hangingPunct="1">
              <a:spcBef>
                <a:spcPct val="20000"/>
              </a:spcBef>
              <a:spcAft>
                <a:spcPct val="0"/>
              </a:spcAft>
              <a:buChar char="»"/>
              <a:defRPr>
                <a:solidFill>
                  <a:schemeClr val="tx1"/>
                </a:solidFill>
                <a:latin typeface="+mn-lt"/>
              </a:defRPr>
            </a:lvl8pPr>
            <a:lvl9pPr marL="3314700" indent="-228600" algn="l" rtl="0" eaLnBrk="1" fontAlgn="base" hangingPunct="1">
              <a:spcBef>
                <a:spcPct val="20000"/>
              </a:spcBef>
              <a:spcAft>
                <a:spcPct val="0"/>
              </a:spcAft>
              <a:buChar char="»"/>
              <a:defRPr>
                <a:solidFill>
                  <a:schemeClr val="tx1"/>
                </a:solidFill>
                <a:latin typeface="+mn-lt"/>
              </a:defRPr>
            </a:lvl9pPr>
          </a:lstStyle>
          <a:p>
            <a:r>
              <a:rPr lang="en-US" sz="2800" kern="0" dirty="0">
                <a:solidFill>
                  <a:srgbClr val="FF0000"/>
                </a:solidFill>
                <a:latin typeface="Arial Narrow" panose="020B0606020202030204" pitchFamily="34" charset="0"/>
              </a:rPr>
              <a:t>Contracts</a:t>
            </a:r>
          </a:p>
          <a:p>
            <a:pPr lvl="1"/>
            <a:r>
              <a:rPr lang="en-US" kern="0" dirty="0">
                <a:solidFill>
                  <a:srgbClr val="000000"/>
                </a:solidFill>
                <a:latin typeface="Arial Narrow" panose="020B0606020202030204" pitchFamily="34" charset="0"/>
              </a:rPr>
              <a:t>Review a continuing services contract periodically to ensure it contemplates the scope of services being provided</a:t>
            </a:r>
          </a:p>
          <a:p>
            <a:pPr lvl="1"/>
            <a:r>
              <a:rPr lang="en-US" kern="0" dirty="0">
                <a:solidFill>
                  <a:srgbClr val="000000"/>
                </a:solidFill>
                <a:latin typeface="Arial Narrow" panose="020B0606020202030204" pitchFamily="34" charset="0"/>
              </a:rPr>
              <a:t>Responsibilities of all parties are clearly defined</a:t>
            </a:r>
          </a:p>
          <a:p>
            <a:pPr lvl="1"/>
            <a:r>
              <a:rPr lang="en-US" dirty="0">
                <a:solidFill>
                  <a:srgbClr val="000000"/>
                </a:solidFill>
                <a:latin typeface="Arial Narrow" panose="020B0606020202030204" pitchFamily="34" charset="0"/>
              </a:rPr>
              <a:t>State that the design profession as no responsibility for construction site safety and state who does have that responsibility</a:t>
            </a:r>
          </a:p>
          <a:p>
            <a:pPr lvl="1"/>
            <a:r>
              <a:rPr lang="en-US" dirty="0">
                <a:solidFill>
                  <a:srgbClr val="000000"/>
                </a:solidFill>
                <a:latin typeface="Arial Narrow" panose="020B0606020202030204" pitchFamily="34" charset="0"/>
              </a:rPr>
              <a:t>Include special provisions such as indemnities when necessary</a:t>
            </a:r>
          </a:p>
          <a:p>
            <a:pPr lvl="1"/>
            <a:endParaRPr lang="en-US" kern="0" dirty="0">
              <a:solidFill>
                <a:srgbClr val="000000"/>
              </a:solidFill>
              <a:latin typeface="Arial Narrow" panose="020B0606020202030204" pitchFamily="34" charset="0"/>
            </a:endParaRPr>
          </a:p>
          <a:p>
            <a:pPr lvl="1"/>
            <a:endParaRPr lang="en-US" kern="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723374217"/>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Summary</a:t>
            </a:r>
            <a:endParaRPr lang="en-US" dirty="0"/>
          </a:p>
        </p:txBody>
      </p:sp>
      <p:sp>
        <p:nvSpPr>
          <p:cNvPr id="2" name="Content Placeholder 1"/>
          <p:cNvSpPr>
            <a:spLocks noGrp="1"/>
          </p:cNvSpPr>
          <p:nvPr>
            <p:ph idx="1"/>
          </p:nvPr>
        </p:nvSpPr>
        <p:spPr/>
        <p:txBody>
          <a:bodyPr/>
          <a:lstStyle/>
          <a:p>
            <a:pPr marL="0" indent="0">
              <a:buNone/>
            </a:pPr>
            <a:r>
              <a:rPr lang="en-US" sz="2800" dirty="0">
                <a:latin typeface="Arial Narrow" panose="020B0606020202030204" pitchFamily="34" charset="0"/>
              </a:rPr>
              <a:t>Statistical information and claims studies can help determine potential risk of:</a:t>
            </a:r>
          </a:p>
          <a:p>
            <a:pPr lvl="1"/>
            <a:r>
              <a:rPr lang="en-US" sz="2800" b="1" dirty="0">
                <a:solidFill>
                  <a:srgbClr val="FF0000"/>
                </a:solidFill>
                <a:latin typeface="Arial Narrow" panose="020B0606020202030204" pitchFamily="34" charset="0"/>
              </a:rPr>
              <a:t>The client	</a:t>
            </a:r>
          </a:p>
          <a:p>
            <a:pPr lvl="2"/>
            <a:r>
              <a:rPr lang="en-US" sz="2800" dirty="0">
                <a:latin typeface="Arial Narrow" panose="020B0606020202030204" pitchFamily="34" charset="0"/>
              </a:rPr>
              <a:t>Public and private entities pose different types of risk</a:t>
            </a:r>
          </a:p>
          <a:p>
            <a:pPr lvl="1"/>
            <a:r>
              <a:rPr lang="en-US" sz="2800" b="1" dirty="0">
                <a:solidFill>
                  <a:srgbClr val="FF0000"/>
                </a:solidFill>
                <a:latin typeface="Arial Narrow" panose="020B0606020202030204" pitchFamily="34" charset="0"/>
              </a:rPr>
              <a:t>The professional services</a:t>
            </a:r>
          </a:p>
          <a:p>
            <a:pPr lvl="2"/>
            <a:r>
              <a:rPr lang="en-US" sz="2800" dirty="0">
                <a:latin typeface="Arial Narrow" panose="020B0606020202030204" pitchFamily="34" charset="0"/>
              </a:rPr>
              <a:t>This includes the services you may not be providing</a:t>
            </a:r>
          </a:p>
          <a:p>
            <a:pPr lvl="1"/>
            <a:r>
              <a:rPr lang="en-US" sz="2800" b="1" dirty="0">
                <a:solidFill>
                  <a:srgbClr val="FF0000"/>
                </a:solidFill>
                <a:latin typeface="Arial Narrow" panose="020B0606020202030204" pitchFamily="34" charset="0"/>
              </a:rPr>
              <a:t>The project</a:t>
            </a:r>
          </a:p>
          <a:p>
            <a:pPr lvl="2"/>
            <a:r>
              <a:rPr lang="en-US" sz="2800" dirty="0">
                <a:latin typeface="Arial Narrow" panose="020B0606020202030204" pitchFamily="34" charset="0"/>
              </a:rPr>
              <a:t>Some projects pose a higher risk than others</a:t>
            </a:r>
          </a:p>
          <a:p>
            <a:pPr lvl="1"/>
            <a:r>
              <a:rPr lang="en-US" sz="2800" b="1" dirty="0">
                <a:solidFill>
                  <a:srgbClr val="FF0000"/>
                </a:solidFill>
                <a:latin typeface="Arial Narrow" panose="020B0606020202030204" pitchFamily="34" charset="0"/>
              </a:rPr>
              <a:t>The contract</a:t>
            </a:r>
          </a:p>
          <a:p>
            <a:pPr lvl="2"/>
            <a:r>
              <a:rPr lang="en-US" sz="2800" dirty="0">
                <a:latin typeface="Arial Narrow" panose="020B0606020202030204" pitchFamily="34" charset="0"/>
              </a:rPr>
              <a:t>Can help or may increase your risk   </a:t>
            </a:r>
            <a:endParaRPr lang="en-US" sz="2800" dirty="0">
              <a:solidFill>
                <a:srgbClr val="FF0000"/>
              </a:solidFill>
              <a:latin typeface="Arial Narrow" panose="020B0606020202030204" pitchFamily="34" charset="0"/>
            </a:endParaRPr>
          </a:p>
          <a:p>
            <a:endParaRPr lang="en-US" sz="2800" dirty="0">
              <a:latin typeface="Arial Narrow" panose="020B0606020202030204" pitchFamily="34" charset="0"/>
            </a:endParaRPr>
          </a:p>
          <a:p>
            <a:pPr marL="0" indent="0">
              <a:buNone/>
            </a:pPr>
            <a:r>
              <a:rPr lang="en-US" sz="2800" dirty="0"/>
              <a:t> </a:t>
            </a:r>
          </a:p>
          <a:p>
            <a:endParaRPr lang="en-US" sz="2800" dirty="0"/>
          </a:p>
        </p:txBody>
      </p:sp>
    </p:spTree>
    <p:extLst>
      <p:ext uri="{BB962C8B-B14F-4D97-AF65-F5344CB8AC3E}">
        <p14:creationId xmlns:p14="http://schemas.microsoft.com/office/powerpoint/2010/main" val="3693982265"/>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latin typeface="Arial Narrow" panose="020B0606020202030204" pitchFamily="34" charset="0"/>
              </a:rPr>
              <a:t>Questions</a:t>
            </a:r>
            <a:endParaRPr lang="en-US" dirty="0"/>
          </a:p>
        </p:txBody>
      </p:sp>
      <p:sp>
        <p:nvSpPr>
          <p:cNvPr id="4" name="Content Placeholder 3"/>
          <p:cNvSpPr>
            <a:spLocks noGrp="1"/>
          </p:cNvSpPr>
          <p:nvPr>
            <p:ph idx="1"/>
          </p:nvPr>
        </p:nvSpPr>
        <p:spPr>
          <a:xfrm>
            <a:off x="457200" y="1047750"/>
            <a:ext cx="8229600" cy="5421144"/>
          </a:xfrm>
        </p:spPr>
        <p:txBody>
          <a:bodyPr anchor="ctr" anchorCtr="0"/>
          <a:lstStyle/>
          <a:p>
            <a:pPr marL="0" indent="0" algn="ctr">
              <a:buNone/>
            </a:pPr>
            <a:r>
              <a:rPr lang="en-US" sz="40000" b="1" dirty="0">
                <a:solidFill>
                  <a:srgbClr val="FF0000"/>
                </a:solidFill>
                <a:effectLst>
                  <a:outerShdw blurRad="50800" dist="38100" dir="2700000" algn="tl" rotWithShape="0">
                    <a:prstClr val="black">
                      <a:alpha val="40000"/>
                    </a:prstClr>
                  </a:outerShdw>
                </a:effectLst>
              </a:rPr>
              <a:t>?</a:t>
            </a:r>
          </a:p>
        </p:txBody>
      </p:sp>
    </p:spTree>
    <p:extLst>
      <p:ext uri="{BB962C8B-B14F-4D97-AF65-F5344CB8AC3E}">
        <p14:creationId xmlns:p14="http://schemas.microsoft.com/office/powerpoint/2010/main" val="3346413406"/>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RISK MANAGEMENT</a:t>
            </a:r>
            <a:endParaRPr lang="en-US" dirty="0"/>
          </a:p>
        </p:txBody>
      </p:sp>
      <p:sp>
        <p:nvSpPr>
          <p:cNvPr id="3" name="Content Placeholder 2"/>
          <p:cNvSpPr>
            <a:spLocks noGrp="1"/>
          </p:cNvSpPr>
          <p:nvPr>
            <p:ph idx="1"/>
          </p:nvPr>
        </p:nvSpPr>
        <p:spPr>
          <a:xfrm>
            <a:off x="457200" y="1047750"/>
            <a:ext cx="8229600" cy="5212373"/>
          </a:xfrm>
        </p:spPr>
        <p:txBody>
          <a:bodyPr/>
          <a:lstStyle/>
          <a:p>
            <a:pPr marL="0" indent="0">
              <a:buNone/>
            </a:pPr>
            <a:endParaRPr lang="en-US" sz="3200" b="1" dirty="0">
              <a:solidFill>
                <a:srgbClr val="FF0000"/>
              </a:solidFill>
              <a:latin typeface="Arial Narrow" panose="020B0606020202030204" pitchFamily="34" charset="0"/>
            </a:endParaRPr>
          </a:p>
          <a:p>
            <a:pPr marL="0" indent="0" algn="ctr">
              <a:buNone/>
            </a:pPr>
            <a:r>
              <a:rPr lang="en-US" sz="3200" b="1" dirty="0">
                <a:solidFill>
                  <a:srgbClr val="FF0000"/>
                </a:solidFill>
                <a:latin typeface="Arial Narrow" panose="020B0606020202030204" pitchFamily="34" charset="0"/>
              </a:rPr>
              <a:t>“</a:t>
            </a:r>
            <a:r>
              <a:rPr lang="en-US" sz="3200" dirty="0"/>
              <a:t>Not taking </a:t>
            </a:r>
            <a:r>
              <a:rPr lang="en-US" sz="3200" b="1" dirty="0"/>
              <a:t>risks</a:t>
            </a:r>
            <a:r>
              <a:rPr lang="en-US" sz="3200" dirty="0"/>
              <a:t> one doesn't understand is often the best form of </a:t>
            </a:r>
            <a:r>
              <a:rPr lang="en-US" sz="3200" b="1" dirty="0"/>
              <a:t>risk management</a:t>
            </a:r>
            <a:r>
              <a:rPr lang="en-US" sz="3200" dirty="0"/>
              <a:t>.</a:t>
            </a:r>
            <a:r>
              <a:rPr lang="en-US" sz="3200" b="1" dirty="0">
                <a:solidFill>
                  <a:srgbClr val="FF0000"/>
                </a:solidFill>
                <a:latin typeface="Arial Narrow" panose="020B0606020202030204" pitchFamily="34" charset="0"/>
              </a:rPr>
              <a:t>”</a:t>
            </a:r>
          </a:p>
          <a:p>
            <a:pPr marL="0" indent="0" algn="ctr">
              <a:buNone/>
            </a:pPr>
            <a:r>
              <a:rPr lang="en-US" sz="3200" b="1" dirty="0">
                <a:solidFill>
                  <a:srgbClr val="FF0000"/>
                </a:solidFill>
                <a:latin typeface="Arial Narrow" panose="020B0606020202030204" pitchFamily="34" charset="0"/>
              </a:rPr>
              <a:t>Raghuram Rajam</a:t>
            </a:r>
          </a:p>
          <a:p>
            <a:pPr marL="0" indent="0" algn="ctr">
              <a:buNone/>
            </a:pPr>
            <a:endParaRPr lang="en-US" sz="3600" dirty="0">
              <a:latin typeface="Arial Narrow" panose="020B0606020202030204" pitchFamily="34" charset="0"/>
            </a:endParaRPr>
          </a:p>
          <a:p>
            <a:endParaRPr lang="en-US" b="1" dirty="0">
              <a:latin typeface="Arial Narrow" panose="020B0606020202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9951" y="3397022"/>
            <a:ext cx="2600325" cy="1762125"/>
          </a:xfrm>
          <a:prstGeom prst="rect">
            <a:avLst/>
          </a:prstGeom>
        </p:spPr>
      </p:pic>
    </p:spTree>
    <p:extLst>
      <p:ext uri="{BB962C8B-B14F-4D97-AF65-F5344CB8AC3E}">
        <p14:creationId xmlns:p14="http://schemas.microsoft.com/office/powerpoint/2010/main" val="3747963216"/>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TRV RESOURCES</a:t>
            </a:r>
            <a:endParaRPr lang="en-US" dirty="0"/>
          </a:p>
        </p:txBody>
      </p:sp>
      <p:sp>
        <p:nvSpPr>
          <p:cNvPr id="3" name="Content Placeholder 2"/>
          <p:cNvSpPr>
            <a:spLocks noGrp="1"/>
          </p:cNvSpPr>
          <p:nvPr>
            <p:ph idx="1"/>
          </p:nvPr>
        </p:nvSpPr>
        <p:spPr>
          <a:xfrm>
            <a:off x="457200" y="1047750"/>
            <a:ext cx="8229600" cy="5212373"/>
          </a:xfrm>
        </p:spPr>
        <p:txBody>
          <a:bodyPr/>
          <a:lstStyle/>
          <a:p>
            <a:r>
              <a:rPr lang="en-US" sz="3200" dirty="0">
                <a:latin typeface="Arial Narrow" panose="020B0606020202030204" pitchFamily="34" charset="0"/>
              </a:rPr>
              <a:t>Pre Claims Assistance</a:t>
            </a:r>
          </a:p>
          <a:p>
            <a:r>
              <a:rPr lang="en-US" sz="3200" dirty="0">
                <a:latin typeface="Arial Narrow" panose="020B0606020202030204" pitchFamily="34" charset="0"/>
              </a:rPr>
              <a:t>Contract Review Service</a:t>
            </a:r>
          </a:p>
          <a:p>
            <a:r>
              <a:rPr lang="en-US" sz="3200" dirty="0">
                <a:latin typeface="Arial Narrow" panose="020B0606020202030204" pitchFamily="34" charset="0"/>
              </a:rPr>
              <a:t>Webinars   (AIA certified)</a:t>
            </a:r>
          </a:p>
          <a:p>
            <a:r>
              <a:rPr lang="en-US" sz="3200" dirty="0">
                <a:latin typeface="Arial Narrow" panose="020B0606020202030204" pitchFamily="34" charset="0"/>
              </a:rPr>
              <a:t>Quarterly Newsletters</a:t>
            </a:r>
          </a:p>
          <a:p>
            <a:r>
              <a:rPr lang="en-US" sz="3200" dirty="0">
                <a:latin typeface="Arial Narrow" panose="020B0606020202030204" pitchFamily="34" charset="0"/>
              </a:rPr>
              <a:t>Contract Review Guide</a:t>
            </a:r>
          </a:p>
          <a:p>
            <a:r>
              <a:rPr lang="en-US" sz="3200" dirty="0">
                <a:latin typeface="Arial Narrow" panose="020B0606020202030204" pitchFamily="34" charset="0"/>
              </a:rPr>
              <a:t>Risk Control.com website  </a:t>
            </a:r>
            <a:r>
              <a:rPr lang="en-US" sz="3200" u="sng" dirty="0">
                <a:hlinkClick r:id="rId3"/>
              </a:rPr>
              <a:t>https://www.travelers.com/professional-liability-insurance/design-professionals</a:t>
            </a:r>
            <a:endParaRPr lang="en-US" sz="3200" u="sng" dirty="0"/>
          </a:p>
          <a:p>
            <a:r>
              <a:rPr lang="en-US" sz="3200" dirty="0">
                <a:latin typeface="Arial Narrow" panose="020B0606020202030204" pitchFamily="34" charset="0"/>
              </a:rPr>
              <a:t>In-house Seminars</a:t>
            </a:r>
            <a:endParaRPr lang="en-US" sz="3600" dirty="0">
              <a:latin typeface="Arial Narrow" panose="020B0606020202030204" pitchFamily="34" charset="0"/>
            </a:endParaRPr>
          </a:p>
          <a:p>
            <a:endParaRPr lang="en-US" b="1" dirty="0">
              <a:latin typeface="Arial Narrow" panose="020B0606020202030204" pitchFamily="34" charset="0"/>
            </a:endParaRPr>
          </a:p>
        </p:txBody>
      </p:sp>
      <p:pic>
        <p:nvPicPr>
          <p:cNvPr id="4" name="Picture 3"/>
          <p:cNvPicPr>
            <a:picLocks noChangeAspect="1"/>
          </p:cNvPicPr>
          <p:nvPr/>
        </p:nvPicPr>
        <p:blipFill>
          <a:blip r:embed="rId4"/>
          <a:stretch>
            <a:fillRect/>
          </a:stretch>
        </p:blipFill>
        <p:spPr>
          <a:xfrm>
            <a:off x="5712540" y="1252961"/>
            <a:ext cx="3087615" cy="2060510"/>
          </a:xfrm>
          <a:prstGeom prst="rect">
            <a:avLst/>
          </a:prstGeom>
        </p:spPr>
      </p:pic>
    </p:spTree>
    <p:extLst>
      <p:ext uri="{BB962C8B-B14F-4D97-AF65-F5344CB8AC3E}">
        <p14:creationId xmlns:p14="http://schemas.microsoft.com/office/powerpoint/2010/main" val="2710739787"/>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Integration</a:t>
            </a:r>
            <a:endParaRPr lang="en-US" dirty="0"/>
          </a:p>
        </p:txBody>
      </p:sp>
      <p:sp>
        <p:nvSpPr>
          <p:cNvPr id="3" name="Content Placeholder 2"/>
          <p:cNvSpPr>
            <a:spLocks noGrp="1"/>
          </p:cNvSpPr>
          <p:nvPr>
            <p:ph idx="1"/>
          </p:nvPr>
        </p:nvSpPr>
        <p:spPr>
          <a:xfrm>
            <a:off x="457200" y="1047750"/>
            <a:ext cx="8229600" cy="5212373"/>
          </a:xfrm>
        </p:spPr>
        <p:txBody>
          <a:bodyPr/>
          <a:lstStyle/>
          <a:p>
            <a:pPr marL="0" indent="0">
              <a:buNone/>
            </a:pPr>
            <a:r>
              <a:rPr lang="en-US" sz="3200" dirty="0">
                <a:latin typeface="Arial Narrow" panose="020B0606020202030204" pitchFamily="34" charset="0"/>
              </a:rPr>
              <a:t>Ways to integrate TRV RM into </a:t>
            </a:r>
          </a:p>
          <a:p>
            <a:pPr marL="0" indent="0">
              <a:buNone/>
            </a:pPr>
            <a:r>
              <a:rPr lang="en-US" sz="3200" dirty="0">
                <a:latin typeface="Arial Narrow" panose="020B0606020202030204" pitchFamily="34" charset="0"/>
              </a:rPr>
              <a:t>your business:</a:t>
            </a:r>
          </a:p>
          <a:p>
            <a:pPr marL="0" indent="0">
              <a:buNone/>
            </a:pPr>
            <a:endParaRPr lang="en-US" sz="3200" dirty="0">
              <a:latin typeface="Arial Narrow" panose="020B0606020202030204" pitchFamily="34" charset="0"/>
            </a:endParaRPr>
          </a:p>
          <a:p>
            <a:r>
              <a:rPr lang="en-US" sz="3200" dirty="0">
                <a:latin typeface="Arial Narrow" panose="020B0606020202030204" pitchFamily="34" charset="0"/>
              </a:rPr>
              <a:t>1)  Use Free Pre Claims Loss Prevention Assistance</a:t>
            </a:r>
          </a:p>
          <a:p>
            <a:r>
              <a:rPr lang="en-US" sz="3200" dirty="0">
                <a:latin typeface="Arial Narrow" panose="020B0606020202030204" pitchFamily="34" charset="0"/>
              </a:rPr>
              <a:t>2) Training Session: Use TRV Contract Review Guide to review company contracts</a:t>
            </a:r>
          </a:p>
          <a:p>
            <a:r>
              <a:rPr lang="en-US" sz="3200" dirty="0">
                <a:latin typeface="Arial Narrow" panose="020B0606020202030204" pitchFamily="34" charset="0"/>
              </a:rPr>
              <a:t>3) Contract Review Services</a:t>
            </a:r>
          </a:p>
          <a:p>
            <a:pPr marL="0" indent="0">
              <a:buNone/>
            </a:pPr>
            <a:endParaRPr lang="en-US" dirty="0">
              <a:latin typeface="Arial Narrow" panose="020B0606020202030204" pitchFamily="34" charset="0"/>
            </a:endParaRPr>
          </a:p>
          <a:p>
            <a:endParaRPr lang="en-US" dirty="0">
              <a:latin typeface="Arial Narrow" panose="020B0606020202030204" pitchFamily="34" charset="0"/>
            </a:endParaRPr>
          </a:p>
          <a:p>
            <a:endParaRPr lang="en-US" dirty="0">
              <a:latin typeface="Arial Narrow" panose="020B0606020202030204" pitchFamily="34" charset="0"/>
            </a:endParaRPr>
          </a:p>
        </p:txBody>
      </p:sp>
      <p:pic>
        <p:nvPicPr>
          <p:cNvPr id="6" name="Picture 5"/>
          <p:cNvPicPr>
            <a:picLocks noChangeAspect="1"/>
          </p:cNvPicPr>
          <p:nvPr/>
        </p:nvPicPr>
        <p:blipFill>
          <a:blip r:embed="rId3"/>
          <a:stretch>
            <a:fillRect/>
          </a:stretch>
        </p:blipFill>
        <p:spPr>
          <a:xfrm>
            <a:off x="5953432" y="1047750"/>
            <a:ext cx="2733368" cy="1821315"/>
          </a:xfrm>
          <a:prstGeom prst="rect">
            <a:avLst/>
          </a:prstGeom>
        </p:spPr>
      </p:pic>
    </p:spTree>
    <p:extLst>
      <p:ext uri="{BB962C8B-B14F-4D97-AF65-F5344CB8AC3E}">
        <p14:creationId xmlns:p14="http://schemas.microsoft.com/office/powerpoint/2010/main" val="3555709818"/>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047750"/>
            <a:ext cx="8229600" cy="4653254"/>
          </a:xfrm>
        </p:spPr>
        <p:txBody>
          <a:bodyPr/>
          <a:lstStyle/>
          <a:p>
            <a:pPr marL="0" indent="0">
              <a:buNone/>
            </a:pPr>
            <a:r>
              <a:rPr lang="en-US" dirty="0">
                <a:latin typeface="Arial Narrow" panose="020B0606020202030204" pitchFamily="34" charset="0"/>
              </a:rPr>
              <a:t>Ways to integrate TRV RM into your business (continued):</a:t>
            </a:r>
          </a:p>
          <a:p>
            <a:endParaRPr lang="en-US" dirty="0">
              <a:latin typeface="Arial Narrow" panose="020B0606020202030204" pitchFamily="34" charset="0"/>
            </a:endParaRPr>
          </a:p>
          <a:p>
            <a:r>
              <a:rPr lang="en-US" sz="3200" dirty="0">
                <a:latin typeface="Arial Narrow" panose="020B0606020202030204" pitchFamily="34" charset="0"/>
              </a:rPr>
              <a:t>4)</a:t>
            </a:r>
            <a:r>
              <a:rPr lang="en-US" dirty="0">
                <a:latin typeface="Arial Narrow" panose="020B0606020202030204" pitchFamily="34" charset="0"/>
              </a:rPr>
              <a:t> </a:t>
            </a:r>
            <a:r>
              <a:rPr lang="en-US" sz="3200" dirty="0">
                <a:latin typeface="Arial Narrow" panose="020B0606020202030204" pitchFamily="34" charset="0"/>
              </a:rPr>
              <a:t>Ensure that your company contact is correct to get newsletter</a:t>
            </a:r>
          </a:p>
          <a:p>
            <a:r>
              <a:rPr lang="en-US" sz="3200" dirty="0">
                <a:latin typeface="Arial Narrow" panose="020B0606020202030204" pitchFamily="34" charset="0"/>
              </a:rPr>
              <a:t>5) Request in-house seminars</a:t>
            </a:r>
          </a:p>
          <a:p>
            <a:r>
              <a:rPr lang="en-US" sz="3200" dirty="0">
                <a:latin typeface="Arial Narrow" panose="020B0606020202030204" pitchFamily="34" charset="0"/>
              </a:rPr>
              <a:t>6) Participate in our large firm webcasts/calls/events</a:t>
            </a:r>
          </a:p>
          <a:p>
            <a:r>
              <a:rPr lang="en-US" sz="3200" dirty="0">
                <a:latin typeface="Arial Narrow" panose="020B0606020202030204" pitchFamily="34" charset="0"/>
              </a:rPr>
              <a:t>7) Particular RM question or recommendation contact us! Trish Grogan/ Joe Jones/ Claims Attorneys </a:t>
            </a:r>
          </a:p>
          <a:p>
            <a:endParaRPr lang="en-US" dirty="0"/>
          </a:p>
        </p:txBody>
      </p:sp>
    </p:spTree>
    <p:extLst>
      <p:ext uri="{BB962C8B-B14F-4D97-AF65-F5344CB8AC3E}">
        <p14:creationId xmlns:p14="http://schemas.microsoft.com/office/powerpoint/2010/main" val="2329781174"/>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652" y="2802935"/>
            <a:ext cx="8497592" cy="1931295"/>
          </a:xfrm>
        </p:spPr>
        <p:txBody>
          <a:bodyPr>
            <a:normAutofit fontScale="90000"/>
          </a:bodyPr>
          <a:lstStyle/>
          <a:p>
            <a:pPr lvl="0" algn="r">
              <a:lnSpc>
                <a:spcPct val="100000"/>
              </a:lnSpc>
              <a:spcBef>
                <a:spcPts val="0"/>
              </a:spcBef>
            </a:pPr>
            <a:r>
              <a:rPr lang="en-US" sz="3200" b="1" dirty="0">
                <a:solidFill>
                  <a:srgbClr val="FF0000"/>
                </a:solidFill>
                <a:latin typeface="Arial Narrow" panose="020B0606020202030204" pitchFamily="34" charset="0"/>
                <a:ea typeface="Times New Roman" panose="02020603050405020304" pitchFamily="18" charset="0"/>
              </a:rPr>
              <a:t/>
            </a:r>
            <a:br>
              <a:rPr lang="en-US" sz="3200" b="1" dirty="0">
                <a:solidFill>
                  <a:srgbClr val="FF0000"/>
                </a:solidFill>
                <a:latin typeface="Arial Narrow" panose="020B0606020202030204" pitchFamily="34" charset="0"/>
                <a:ea typeface="Times New Roman" panose="02020603050405020304" pitchFamily="18" charset="0"/>
              </a:rPr>
            </a:br>
            <a:r>
              <a:rPr lang="en-US" sz="2700" b="1" dirty="0">
                <a:solidFill>
                  <a:srgbClr val="FF0000"/>
                </a:solidFill>
                <a:latin typeface="Arial Narrow" panose="020B0606020202030204" pitchFamily="34" charset="0"/>
                <a:ea typeface="Times New Roman" panose="02020603050405020304" pitchFamily="18" charset="0"/>
              </a:rPr>
              <a:t/>
            </a:r>
            <a:br>
              <a:rPr lang="en-US" sz="2700" b="1" dirty="0">
                <a:solidFill>
                  <a:srgbClr val="FF0000"/>
                </a:solidFill>
                <a:latin typeface="Arial Narrow" panose="020B0606020202030204" pitchFamily="34" charset="0"/>
                <a:ea typeface="Times New Roman" panose="02020603050405020304" pitchFamily="18" charset="0"/>
              </a:rPr>
            </a:br>
            <a:r>
              <a:rPr lang="en-US" sz="3600" b="1" dirty="0">
                <a:solidFill>
                  <a:srgbClr val="FF0000"/>
                </a:solidFill>
                <a:latin typeface="Arial Narrow" panose="020B0606020202030204" pitchFamily="34" charset="0"/>
                <a:ea typeface="Times New Roman" panose="02020603050405020304" pitchFamily="18" charset="0"/>
              </a:rPr>
              <a:t>Specific Concerns for Design Professionals</a:t>
            </a:r>
            <a:br>
              <a:rPr lang="en-US" sz="3600" b="1" dirty="0">
                <a:solidFill>
                  <a:srgbClr val="FF0000"/>
                </a:solidFill>
                <a:latin typeface="Arial Narrow" panose="020B0606020202030204" pitchFamily="34" charset="0"/>
                <a:ea typeface="Times New Roman" panose="02020603050405020304" pitchFamily="18" charset="0"/>
              </a:rPr>
            </a:br>
            <a:r>
              <a:rPr lang="en-US" sz="3600" b="1" dirty="0">
                <a:solidFill>
                  <a:srgbClr val="FF0000"/>
                </a:solidFill>
                <a:latin typeface="Arial Narrow" panose="020B0606020202030204" pitchFamily="34" charset="0"/>
                <a:ea typeface="Times New Roman" panose="02020603050405020304" pitchFamily="18" charset="0"/>
              </a:rPr>
              <a:t>in Michigan</a:t>
            </a:r>
            <a:endParaRPr lang="en-US" sz="1800" dirty="0">
              <a:latin typeface="Arial Narrow" panose="020B0606020202030204" pitchFamily="34" charset="0"/>
            </a:endParaRPr>
          </a:p>
        </p:txBody>
      </p:sp>
      <p:sp>
        <p:nvSpPr>
          <p:cNvPr id="4" name="Subtitle 2"/>
          <p:cNvSpPr txBox="1">
            <a:spLocks/>
          </p:cNvSpPr>
          <p:nvPr/>
        </p:nvSpPr>
        <p:spPr>
          <a:xfrm>
            <a:off x="4687504" y="4737068"/>
            <a:ext cx="4179740" cy="1557997"/>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lnSpc>
                <a:spcPct val="100000"/>
              </a:lnSpc>
              <a:spcBef>
                <a:spcPts val="0"/>
              </a:spcBef>
            </a:pPr>
            <a:endParaRPr lang="en-US" sz="1800" b="1" dirty="0">
              <a:solidFill>
                <a:prstClr val="black"/>
              </a:solidFill>
            </a:endParaRPr>
          </a:p>
          <a:p>
            <a:pPr algn="l">
              <a:lnSpc>
                <a:spcPct val="100000"/>
              </a:lnSpc>
              <a:spcBef>
                <a:spcPts val="0"/>
              </a:spcBef>
            </a:pPr>
            <a:endParaRPr lang="en-US" sz="1200" dirty="0">
              <a:solidFill>
                <a:prstClr val="black"/>
              </a:solidFill>
            </a:endParaRPr>
          </a:p>
          <a:p>
            <a:pPr algn="l">
              <a:lnSpc>
                <a:spcPct val="100000"/>
              </a:lnSpc>
              <a:spcBef>
                <a:spcPts val="0"/>
              </a:spcBef>
            </a:pPr>
            <a:endParaRPr lang="en-US" sz="1200" dirty="0">
              <a:solidFill>
                <a:prstClr val="black"/>
              </a:solidFill>
            </a:endParaRPr>
          </a:p>
        </p:txBody>
      </p:sp>
    </p:spTree>
    <p:extLst>
      <p:ext uri="{BB962C8B-B14F-4D97-AF65-F5344CB8AC3E}">
        <p14:creationId xmlns:p14="http://schemas.microsoft.com/office/powerpoint/2010/main" val="1378186088"/>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latin typeface="Arial Narrow" panose="020B0606020202030204" pitchFamily="34" charset="0"/>
              </a:rPr>
              <a:t>Questions</a:t>
            </a:r>
            <a:endParaRPr lang="en-US" dirty="0"/>
          </a:p>
        </p:txBody>
      </p:sp>
      <p:sp>
        <p:nvSpPr>
          <p:cNvPr id="4" name="Content Placeholder 3"/>
          <p:cNvSpPr>
            <a:spLocks noGrp="1"/>
          </p:cNvSpPr>
          <p:nvPr>
            <p:ph idx="1"/>
          </p:nvPr>
        </p:nvSpPr>
        <p:spPr>
          <a:xfrm>
            <a:off x="457200" y="1047750"/>
            <a:ext cx="8229600" cy="5421144"/>
          </a:xfrm>
        </p:spPr>
        <p:txBody>
          <a:bodyPr anchor="ctr" anchorCtr="0"/>
          <a:lstStyle/>
          <a:p>
            <a:pPr marL="0" indent="0" algn="ctr">
              <a:buNone/>
            </a:pPr>
            <a:r>
              <a:rPr lang="en-US" sz="40000" b="1" dirty="0">
                <a:solidFill>
                  <a:srgbClr val="FF0000"/>
                </a:solidFill>
                <a:effectLst>
                  <a:outerShdw blurRad="50800" dist="38100" dir="2700000" algn="tl" rotWithShape="0">
                    <a:prstClr val="black">
                      <a:alpha val="40000"/>
                    </a:prstClr>
                  </a:outerShdw>
                </a:effectLst>
              </a:rPr>
              <a:t>?</a:t>
            </a:r>
          </a:p>
        </p:txBody>
      </p:sp>
    </p:spTree>
    <p:extLst>
      <p:ext uri="{BB962C8B-B14F-4D97-AF65-F5344CB8AC3E}">
        <p14:creationId xmlns:p14="http://schemas.microsoft.com/office/powerpoint/2010/main" val="128116636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Definitions</a:t>
            </a:r>
            <a:endParaRPr lang="en-US" dirty="0"/>
          </a:p>
        </p:txBody>
      </p:sp>
      <p:sp>
        <p:nvSpPr>
          <p:cNvPr id="3" name="Content Placeholder 2"/>
          <p:cNvSpPr>
            <a:spLocks noGrp="1"/>
          </p:cNvSpPr>
          <p:nvPr>
            <p:ph idx="1"/>
          </p:nvPr>
        </p:nvSpPr>
        <p:spPr>
          <a:xfrm>
            <a:off x="457200" y="1184988"/>
            <a:ext cx="8229600" cy="5075135"/>
          </a:xfrm>
        </p:spPr>
        <p:txBody>
          <a:bodyPr/>
          <a:lstStyle/>
          <a:p>
            <a:r>
              <a:rPr lang="en-US" sz="3600" b="1" dirty="0">
                <a:solidFill>
                  <a:srgbClr val="FF0000"/>
                </a:solidFill>
                <a:latin typeface="Arial Narrow" panose="020B0606020202030204" pitchFamily="34" charset="0"/>
              </a:rPr>
              <a:t>Frequency</a:t>
            </a:r>
          </a:p>
          <a:p>
            <a:pPr lvl="1"/>
            <a:r>
              <a:rPr lang="en-US" sz="3600" dirty="0">
                <a:latin typeface="Arial Narrow" panose="020B0606020202030204" pitchFamily="34" charset="0"/>
              </a:rPr>
              <a:t>A claim has been made</a:t>
            </a:r>
          </a:p>
          <a:p>
            <a:pPr lvl="2">
              <a:buFont typeface="Arial Narrow" panose="020B0606020202030204" pitchFamily="34" charset="0"/>
              <a:buChar char="–"/>
            </a:pPr>
            <a:r>
              <a:rPr lang="en-US" sz="3600" dirty="0">
                <a:latin typeface="Arial Narrow" panose="020B0606020202030204" pitchFamily="34" charset="0"/>
              </a:rPr>
              <a:t> “demand for money or services…” </a:t>
            </a:r>
          </a:p>
          <a:p>
            <a:r>
              <a:rPr lang="en-US" sz="3600" b="1" dirty="0">
                <a:solidFill>
                  <a:srgbClr val="FF0000"/>
                </a:solidFill>
                <a:latin typeface="Arial Narrow" panose="020B0606020202030204" pitchFamily="34" charset="0"/>
              </a:rPr>
              <a:t>Severity</a:t>
            </a:r>
          </a:p>
          <a:p>
            <a:pPr lvl="1"/>
            <a:r>
              <a:rPr lang="en-US" sz="3600" dirty="0">
                <a:latin typeface="Arial Narrow" panose="020B0606020202030204" pitchFamily="34" charset="0"/>
              </a:rPr>
              <a:t>What the insurance company paid</a:t>
            </a:r>
          </a:p>
          <a:p>
            <a:pPr lvl="2">
              <a:buFont typeface="Arial Narrow" panose="020B0606020202030204" pitchFamily="34" charset="0"/>
              <a:buChar char="–"/>
            </a:pPr>
            <a:r>
              <a:rPr lang="en-US" sz="3600" dirty="0">
                <a:latin typeface="Arial Narrow" panose="020B0606020202030204" pitchFamily="34" charset="0"/>
              </a:rPr>
              <a:t>Does not include a firm’s deductible</a:t>
            </a:r>
          </a:p>
          <a:p>
            <a:pPr lvl="2">
              <a:buFont typeface="Arial Narrow" panose="020B0606020202030204" pitchFamily="34" charset="0"/>
              <a:buChar char="–"/>
            </a:pPr>
            <a:r>
              <a:rPr lang="en-US" sz="3600" dirty="0">
                <a:latin typeface="Arial Narrow" panose="020B0606020202030204" pitchFamily="34" charset="0"/>
              </a:rPr>
              <a:t>Does not include amounts over the policy limits</a:t>
            </a:r>
          </a:p>
          <a:p>
            <a:endParaRPr lang="en-US" b="1" dirty="0">
              <a:latin typeface="Arial Narrow" panose="020B0606020202030204" pitchFamily="34" charset="0"/>
            </a:endParaRPr>
          </a:p>
        </p:txBody>
      </p:sp>
    </p:spTree>
    <p:extLst>
      <p:ext uri="{BB962C8B-B14F-4D97-AF65-F5344CB8AC3E}">
        <p14:creationId xmlns:p14="http://schemas.microsoft.com/office/powerpoint/2010/main" val="57487965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sz="3200" b="1" kern="1200" dirty="0">
                <a:solidFill>
                  <a:prstClr val="black"/>
                </a:solidFill>
                <a:latin typeface="Arial Narrow" panose="020B0606020202030204" pitchFamily="34" charset="0"/>
              </a:rPr>
              <a:t>What are the Chances of a Claim by Discipline?</a:t>
            </a:r>
            <a:endParaRPr lang="en-US" sz="3200" dirty="0"/>
          </a:p>
        </p:txBody>
      </p:sp>
      <p:sp>
        <p:nvSpPr>
          <p:cNvPr id="4" name="TextBox 1"/>
          <p:cNvSpPr txBox="1"/>
          <p:nvPr/>
        </p:nvSpPr>
        <p:spPr>
          <a:xfrm>
            <a:off x="2532172" y="6218404"/>
            <a:ext cx="4079655" cy="2903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dirty="0">
                <a:solidFill>
                  <a:srgbClr val="000000"/>
                </a:solidFill>
              </a:rPr>
              <a:t>Source: Travelers DPL Claim Data</a:t>
            </a:r>
          </a:p>
        </p:txBody>
      </p:sp>
      <p:pic>
        <p:nvPicPr>
          <p:cNvPr id="3" name="Picture 2">
            <a:extLst>
              <a:ext uri="{FF2B5EF4-FFF2-40B4-BE49-F238E27FC236}">
                <a16:creationId xmlns:a16="http://schemas.microsoft.com/office/drawing/2014/main" xmlns="" id="{1F076A2C-B10E-464C-AADD-03C980532BDF}"/>
              </a:ext>
            </a:extLst>
          </p:cNvPr>
          <p:cNvPicPr>
            <a:picLocks noChangeAspect="1"/>
          </p:cNvPicPr>
          <p:nvPr/>
        </p:nvPicPr>
        <p:blipFill>
          <a:blip r:embed="rId3"/>
          <a:stretch>
            <a:fillRect/>
          </a:stretch>
        </p:blipFill>
        <p:spPr>
          <a:xfrm>
            <a:off x="1063943" y="1443429"/>
            <a:ext cx="7571674" cy="4185584"/>
          </a:xfrm>
          <a:prstGeom prst="rect">
            <a:avLst/>
          </a:prstGeom>
        </p:spPr>
      </p:pic>
    </p:spTree>
    <p:extLst>
      <p:ext uri="{BB962C8B-B14F-4D97-AF65-F5344CB8AC3E}">
        <p14:creationId xmlns:p14="http://schemas.microsoft.com/office/powerpoint/2010/main" val="2296845083"/>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sz="3200" b="1" kern="1200" dirty="0">
                <a:solidFill>
                  <a:prstClr val="black"/>
                </a:solidFill>
                <a:latin typeface="Arial Narrow" panose="020B0606020202030204" pitchFamily="34" charset="0"/>
              </a:rPr>
              <a:t>What Will a Claim Cost by Discipline?</a:t>
            </a:r>
            <a:endParaRPr lang="en-US" sz="3200" dirty="0"/>
          </a:p>
        </p:txBody>
      </p:sp>
      <p:sp>
        <p:nvSpPr>
          <p:cNvPr id="4" name="TextBox 1"/>
          <p:cNvSpPr txBox="1"/>
          <p:nvPr/>
        </p:nvSpPr>
        <p:spPr>
          <a:xfrm>
            <a:off x="2532172" y="6218404"/>
            <a:ext cx="4079655" cy="2903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dirty="0">
                <a:solidFill>
                  <a:srgbClr val="000000"/>
                </a:solidFill>
              </a:rPr>
              <a:t>Source: Travelers DPL Claim Data</a:t>
            </a:r>
          </a:p>
        </p:txBody>
      </p:sp>
      <p:pic>
        <p:nvPicPr>
          <p:cNvPr id="3" name="Content Placeholder 2">
            <a:extLst>
              <a:ext uri="{FF2B5EF4-FFF2-40B4-BE49-F238E27FC236}">
                <a16:creationId xmlns:a16="http://schemas.microsoft.com/office/drawing/2014/main" xmlns="" id="{D46C6306-2771-472F-8802-062349844A7A}"/>
              </a:ext>
            </a:extLst>
          </p:cNvPr>
          <p:cNvPicPr>
            <a:picLocks noGrp="1" noChangeAspect="1"/>
          </p:cNvPicPr>
          <p:nvPr>
            <p:ph idx="1"/>
          </p:nvPr>
        </p:nvPicPr>
        <p:blipFill>
          <a:blip r:embed="rId3"/>
          <a:stretch>
            <a:fillRect/>
          </a:stretch>
        </p:blipFill>
        <p:spPr>
          <a:xfrm>
            <a:off x="1016057" y="1216628"/>
            <a:ext cx="6763308" cy="4672444"/>
          </a:xfrm>
          <a:prstGeom prst="rect">
            <a:avLst/>
          </a:prstGeom>
        </p:spPr>
      </p:pic>
    </p:spTree>
    <p:extLst>
      <p:ext uri="{BB962C8B-B14F-4D97-AF65-F5344CB8AC3E}">
        <p14:creationId xmlns:p14="http://schemas.microsoft.com/office/powerpoint/2010/main" val="29442739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sz="3200" b="1" kern="1200" dirty="0">
                <a:solidFill>
                  <a:prstClr val="black"/>
                </a:solidFill>
                <a:latin typeface="Arial Narrow" panose="020B0606020202030204" pitchFamily="34" charset="0"/>
              </a:rPr>
              <a:t>What is the Cost of Defense?</a:t>
            </a:r>
            <a:endParaRPr lang="en-US" sz="3200" dirty="0"/>
          </a:p>
        </p:txBody>
      </p:sp>
      <p:sp>
        <p:nvSpPr>
          <p:cNvPr id="4" name="TextBox 1"/>
          <p:cNvSpPr txBox="1"/>
          <p:nvPr/>
        </p:nvSpPr>
        <p:spPr>
          <a:xfrm>
            <a:off x="2532172" y="6218404"/>
            <a:ext cx="4079655" cy="2903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dirty="0">
                <a:solidFill>
                  <a:srgbClr val="000000"/>
                </a:solidFill>
              </a:rPr>
              <a:t>Source: Travelers DPL Claim Data</a:t>
            </a:r>
          </a:p>
        </p:txBody>
      </p:sp>
      <p:graphicFrame>
        <p:nvGraphicFramePr>
          <p:cNvPr id="7" name="Chart 6"/>
          <p:cNvGraphicFramePr>
            <a:graphicFrameLocks/>
          </p:cNvGraphicFramePr>
          <p:nvPr>
            <p:extLst/>
          </p:nvPr>
        </p:nvGraphicFramePr>
        <p:xfrm>
          <a:off x="457200" y="1163954"/>
          <a:ext cx="8090034" cy="48318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6064712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lstStyle/>
          <a:p>
            <a:r>
              <a:rPr lang="en-US" b="1" kern="1200" dirty="0">
                <a:solidFill>
                  <a:prstClr val="black"/>
                </a:solidFill>
                <a:latin typeface="Arial Narrow" panose="020B0606020202030204" pitchFamily="34" charset="0"/>
              </a:rPr>
              <a:t>Know Your Client</a:t>
            </a:r>
            <a:endParaRPr lang="en-US" dirty="0"/>
          </a:p>
        </p:txBody>
      </p:sp>
      <p:sp>
        <p:nvSpPr>
          <p:cNvPr id="4" name="TextBox 1"/>
          <p:cNvSpPr txBox="1"/>
          <p:nvPr/>
        </p:nvSpPr>
        <p:spPr>
          <a:xfrm>
            <a:off x="2532172" y="6218404"/>
            <a:ext cx="4079655" cy="2903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b="1" dirty="0">
                <a:solidFill>
                  <a:srgbClr val="000000"/>
                </a:solidFill>
              </a:rPr>
              <a:t>Source: Travelers DPL Claim Data</a:t>
            </a:r>
          </a:p>
        </p:txBody>
      </p:sp>
      <p:pic>
        <p:nvPicPr>
          <p:cNvPr id="3" name="Content Placeholder 2">
            <a:extLst>
              <a:ext uri="{FF2B5EF4-FFF2-40B4-BE49-F238E27FC236}">
                <a16:creationId xmlns:a16="http://schemas.microsoft.com/office/drawing/2014/main" xmlns="" id="{08C69981-AD39-4AB3-A185-9BA28D9BC4C2}"/>
              </a:ext>
            </a:extLst>
          </p:cNvPr>
          <p:cNvPicPr>
            <a:picLocks noGrp="1" noChangeAspect="1"/>
          </p:cNvPicPr>
          <p:nvPr>
            <p:ph idx="1"/>
          </p:nvPr>
        </p:nvPicPr>
        <p:blipFill>
          <a:blip r:embed="rId3"/>
          <a:stretch>
            <a:fillRect/>
          </a:stretch>
        </p:blipFill>
        <p:spPr>
          <a:xfrm>
            <a:off x="1526796" y="1344065"/>
            <a:ext cx="6686026" cy="3933333"/>
          </a:xfrm>
          <a:prstGeom prst="rect">
            <a:avLst/>
          </a:prstGeom>
        </p:spPr>
      </p:pic>
    </p:spTree>
    <p:extLst>
      <p:ext uri="{BB962C8B-B14F-4D97-AF65-F5344CB8AC3E}">
        <p14:creationId xmlns:p14="http://schemas.microsoft.com/office/powerpoint/2010/main" val="18325103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Arial Narrow" panose="020B0606020202030204" pitchFamily="34" charset="0"/>
              </a:rPr>
              <a:t>Know Your Project - Architects</a:t>
            </a:r>
          </a:p>
        </p:txBody>
      </p:sp>
      <p:sp>
        <p:nvSpPr>
          <p:cNvPr id="8" name="Content Placeholder 7">
            <a:extLst>
              <a:ext uri="{FF2B5EF4-FFF2-40B4-BE49-F238E27FC236}">
                <a16:creationId xmlns:a16="http://schemas.microsoft.com/office/drawing/2014/main" xmlns="" id="{B4E1B94E-37BF-4D3C-893B-63EE024FE190}"/>
              </a:ext>
            </a:extLst>
          </p:cNvPr>
          <p:cNvSpPr>
            <a:spLocks noGrp="1"/>
          </p:cNvSpPr>
          <p:nvPr>
            <p:ph idx="1"/>
          </p:nvPr>
        </p:nvSpPr>
        <p:spPr/>
        <p:txBody>
          <a:bodyPr/>
          <a:lstStyle/>
          <a:p>
            <a:endParaRPr lang="en-US" dirty="0"/>
          </a:p>
        </p:txBody>
      </p:sp>
      <p:pic>
        <p:nvPicPr>
          <p:cNvPr id="1027" name="Chart 6" descr="image012">
            <a:extLst>
              <a:ext uri="{FF2B5EF4-FFF2-40B4-BE49-F238E27FC236}">
                <a16:creationId xmlns:a16="http://schemas.microsoft.com/office/drawing/2014/main" xmlns="" id="{7D142C1B-D498-429A-9364-60C068770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47750"/>
            <a:ext cx="8500369" cy="5006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2534113"/>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kern="1200" dirty="0">
                <a:solidFill>
                  <a:prstClr val="black"/>
                </a:solidFill>
                <a:latin typeface="Arial Narrow" panose="020B0606020202030204" pitchFamily="34" charset="0"/>
              </a:rPr>
              <a:t>Claim Scenario </a:t>
            </a:r>
            <a:endParaRPr lang="en-US" dirty="0"/>
          </a:p>
        </p:txBody>
      </p:sp>
      <p:sp>
        <p:nvSpPr>
          <p:cNvPr id="3" name="Content Placeholder 2"/>
          <p:cNvSpPr>
            <a:spLocks noGrp="1"/>
          </p:cNvSpPr>
          <p:nvPr>
            <p:ph idx="1"/>
          </p:nvPr>
        </p:nvSpPr>
        <p:spPr>
          <a:xfrm>
            <a:off x="457200" y="1157165"/>
            <a:ext cx="8229600" cy="5048249"/>
          </a:xfrm>
        </p:spPr>
        <p:txBody>
          <a:bodyPr/>
          <a:lstStyle/>
          <a:p>
            <a:r>
              <a:rPr lang="en-US" dirty="0">
                <a:latin typeface="Arial Narrow" panose="020B0606020202030204" pitchFamily="34" charset="0"/>
              </a:rPr>
              <a:t>Owner retained architect to perform certain design services for the build-out of an existing industrial warehouse facility. </a:t>
            </a:r>
            <a:endParaRPr lang="en-US" dirty="0">
              <a:solidFill>
                <a:srgbClr val="FF0000"/>
              </a:solidFill>
              <a:latin typeface="Arial Narrow" panose="020B0606020202030204" pitchFamily="34" charset="0"/>
            </a:endParaRPr>
          </a:p>
          <a:p>
            <a:r>
              <a:rPr lang="en-US" dirty="0">
                <a:latin typeface="Arial Narrow" panose="020B0606020202030204" pitchFamily="34" charset="0"/>
              </a:rPr>
              <a:t>A fee dispute between the construction company and the owner materialized and the construction company filed suit against the owner for unpaid fees.</a:t>
            </a:r>
          </a:p>
          <a:p>
            <a:r>
              <a:rPr lang="en-US" dirty="0">
                <a:solidFill>
                  <a:srgbClr val="FF0000"/>
                </a:solidFill>
                <a:latin typeface="Arial Narrow" panose="020B0606020202030204" pitchFamily="34" charset="0"/>
              </a:rPr>
              <a:t>Owner filed</a:t>
            </a:r>
            <a:r>
              <a:rPr lang="en-US" dirty="0">
                <a:latin typeface="Arial Narrow" panose="020B0606020202030204" pitchFamily="34" charset="0"/>
              </a:rPr>
              <a:t> a counterclaim against the construction company asserting delay issues, and </a:t>
            </a:r>
            <a:r>
              <a:rPr lang="en-US" dirty="0">
                <a:solidFill>
                  <a:srgbClr val="FF0000"/>
                </a:solidFill>
                <a:latin typeface="Arial Narrow" panose="020B0606020202030204" pitchFamily="34" charset="0"/>
              </a:rPr>
              <a:t>a joinder of the architect, </a:t>
            </a:r>
            <a:r>
              <a:rPr lang="en-US" dirty="0">
                <a:latin typeface="Arial Narrow" panose="020B0606020202030204" pitchFamily="34" charset="0"/>
              </a:rPr>
              <a:t>who was the prime design firm on the project, </a:t>
            </a:r>
            <a:r>
              <a:rPr lang="en-US" dirty="0">
                <a:solidFill>
                  <a:srgbClr val="FF0000"/>
                </a:solidFill>
                <a:latin typeface="Arial Narrow" panose="020B0606020202030204" pitchFamily="34" charset="0"/>
              </a:rPr>
              <a:t>as well as the architect’s mechanical subconsultant and electrical subconsultant. </a:t>
            </a:r>
          </a:p>
          <a:p>
            <a:r>
              <a:rPr lang="en-US" dirty="0">
                <a:latin typeface="Arial Narrow" panose="020B0606020202030204" pitchFamily="34" charset="0"/>
              </a:rPr>
              <a:t>Design claims were primarily based on including HVAC units that were installed improperly, rooms that were not holding their temperature based on inadequate HVAC design and placement, and that the electrical system was both improperly installed and inadequate. </a:t>
            </a:r>
          </a:p>
          <a:p>
            <a:endParaRPr lang="en-US" dirty="0">
              <a:latin typeface="Arial Narrow" panose="020B0606020202030204" pitchFamily="34" charset="0"/>
            </a:endParaRPr>
          </a:p>
        </p:txBody>
      </p:sp>
    </p:spTree>
    <p:extLst>
      <p:ext uri="{BB962C8B-B14F-4D97-AF65-F5344CB8AC3E}">
        <p14:creationId xmlns:p14="http://schemas.microsoft.com/office/powerpoint/2010/main" val="3747370613"/>
      </p:ext>
    </p:extLst>
  </p:cSld>
  <p:clrMapOvr>
    <a:masterClrMapping/>
  </p:clrMapOvr>
  <p:transition spd="med">
    <p:fade/>
  </p:transition>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eme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 dockstate="right" visibility="0" width="350" row="3">
    <wetp:webextensionref xmlns:r="http://schemas.openxmlformats.org/officeDocument/2006/relationships" r:id="rId2"/>
  </wetp:taskpane>
  <wetp:taskpane dockstate="right" visibility="0" width="350" row="4">
    <wetp:webextensionref xmlns:r="http://schemas.openxmlformats.org/officeDocument/2006/relationships" r:id="rId3"/>
  </wetp:taskpane>
  <wetp:taskpane dockstate="right" visibility="0" width="350" row="5">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DC67C240-A742-4F27-A814-9CB5C8CCB822}">
  <we:reference id="wa104178141" version="3.10.0.124" store="en-US" storeType="OMEX"/>
  <we:alternateReferences>
    <we:reference id="wa104178141" version="3.10.0.124" store="en-US"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6F84D23-F7EF-4B16-813A-EA444AA06FD4}">
  <we:reference id="wa104380169" version="1.1.0.0" store="en-US" storeType="OMEX"/>
  <we:alternateReferences>
    <we:reference id="WA104380169" version="1.1.0.0" store="WA104380169"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2B98CB9A-3EED-4CF5-8C98-51EC637689C9}">
  <we:reference id="wa104380121" version="2.0.0.0" store="en-US" storeType="OMEX"/>
  <we:alternateReferences>
    <we:reference id="WA104380121" version="2.0.0.0" store="WA10438012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1E440F31-E3CE-4A95-B02F-6930C6E40A4C}">
  <we:reference id="wa104380510" version="1.0.0.3" store="en-US" storeType="OMEX"/>
  <we:alternateReferences>
    <we:reference id="WA104380510" version="1.0.0.3" store="WA104380510"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Theme1</Template>
  <TotalTime>18439</TotalTime>
  <Words>1141</Words>
  <Application>Microsoft Office PowerPoint</Application>
  <PresentationFormat>On-screen Show (4:3)</PresentationFormat>
  <Paragraphs>168</Paragraphs>
  <Slides>29</Slides>
  <Notes>29</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29</vt:i4>
      </vt:variant>
    </vt:vector>
  </HeadingPairs>
  <TitlesOfParts>
    <vt:vector size="39" baseType="lpstr">
      <vt:lpstr>Arial</vt:lpstr>
      <vt:lpstr>Arial Narrow</vt:lpstr>
      <vt:lpstr>Calibri</vt:lpstr>
      <vt:lpstr>Calibri Light</vt:lpstr>
      <vt:lpstr>Times New Roman</vt:lpstr>
      <vt:lpstr>1_Custom Design</vt:lpstr>
      <vt:lpstr>2_Custom Design</vt:lpstr>
      <vt:lpstr>Custom Design</vt:lpstr>
      <vt:lpstr>3_Custom Design</vt:lpstr>
      <vt:lpstr>Theme1</vt:lpstr>
      <vt:lpstr> Travelers PUI Risk Management Seminar Claim Data and Claim Statistics  March 12th-13th, 2019</vt:lpstr>
      <vt:lpstr>    Travelers Disclaimer</vt:lpstr>
      <vt:lpstr>Definitions</vt:lpstr>
      <vt:lpstr>What are the Chances of a Claim by Discipline?</vt:lpstr>
      <vt:lpstr>What Will a Claim Cost by Discipline?</vt:lpstr>
      <vt:lpstr>What is the Cost of Defense?</vt:lpstr>
      <vt:lpstr>Know Your Client</vt:lpstr>
      <vt:lpstr>Know Your Project - Architects</vt:lpstr>
      <vt:lpstr>Claim Scenario </vt:lpstr>
      <vt:lpstr>Claim Scenario </vt:lpstr>
      <vt:lpstr>Claim Scenario </vt:lpstr>
      <vt:lpstr>Lessons Learned</vt:lpstr>
      <vt:lpstr>Know Your Project-Structural Engineers</vt:lpstr>
      <vt:lpstr>Know Your Project – Civil Engineers</vt:lpstr>
      <vt:lpstr>Claim Scenario </vt:lpstr>
      <vt:lpstr>Claim Scenario </vt:lpstr>
      <vt:lpstr>Claim Scenario </vt:lpstr>
      <vt:lpstr>Claim Scenario </vt:lpstr>
      <vt:lpstr>Lessons Learned</vt:lpstr>
      <vt:lpstr>Know Your Contracts</vt:lpstr>
      <vt:lpstr>More on Contracts</vt:lpstr>
      <vt:lpstr>Summary</vt:lpstr>
      <vt:lpstr>Questions</vt:lpstr>
      <vt:lpstr>RISK MANAGEMENT</vt:lpstr>
      <vt:lpstr>TRV RESOURCES</vt:lpstr>
      <vt:lpstr>Integration</vt:lpstr>
      <vt:lpstr>PowerPoint Presentation</vt:lpstr>
      <vt:lpstr>  Specific Concerns for Design Professionals in Michigan</vt:lpstr>
      <vt:lpstr>Questions</vt:lpstr>
    </vt:vector>
  </TitlesOfParts>
  <Company>Travelers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Avery,Tracy A</dc:creator>
  <cp:lastModifiedBy>Michelle Kubitski</cp:lastModifiedBy>
  <cp:revision>421</cp:revision>
  <cp:lastPrinted>2017-10-11T15:18:38Z</cp:lastPrinted>
  <dcterms:created xsi:type="dcterms:W3CDTF">2016-08-16T14:59:46Z</dcterms:created>
  <dcterms:modified xsi:type="dcterms:W3CDTF">2019-03-26T15:07:56Z</dcterms:modified>
</cp:coreProperties>
</file>