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6"/>
  </p:notesMasterIdLst>
  <p:handoutMasterIdLst>
    <p:handoutMasterId r:id="rId27"/>
  </p:handoutMasterIdLst>
  <p:sldIdLst>
    <p:sldId id="278" r:id="rId5"/>
    <p:sldId id="282" r:id="rId6"/>
    <p:sldId id="271" r:id="rId7"/>
    <p:sldId id="283" r:id="rId8"/>
    <p:sldId id="284" r:id="rId9"/>
    <p:sldId id="287" r:id="rId10"/>
    <p:sldId id="286" r:id="rId11"/>
    <p:sldId id="285" r:id="rId12"/>
    <p:sldId id="293" r:id="rId13"/>
    <p:sldId id="294" r:id="rId14"/>
    <p:sldId id="288" r:id="rId15"/>
    <p:sldId id="289" r:id="rId16"/>
    <p:sldId id="297" r:id="rId17"/>
    <p:sldId id="303" r:id="rId18"/>
    <p:sldId id="299" r:id="rId19"/>
    <p:sldId id="290" r:id="rId20"/>
    <p:sldId id="296" r:id="rId21"/>
    <p:sldId id="300" r:id="rId22"/>
    <p:sldId id="301" r:id="rId23"/>
    <p:sldId id="302" r:id="rId24"/>
    <p:sldId id="292"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88" autoAdjust="0"/>
  </p:normalViewPr>
  <p:slideViewPr>
    <p:cSldViewPr snapToGrid="0">
      <p:cViewPr varScale="1">
        <p:scale>
          <a:sx n="72" d="100"/>
          <a:sy n="72" d="100"/>
        </p:scale>
        <p:origin x="618" y="78"/>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7BC71B-6527-4638-937B-C93EB849CB02}" type="datetimeFigureOut">
              <a:rPr lang="en-US" smtClean="0"/>
              <a:t>4/25/2024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5465A2-8C9C-419F-9FD8-234480873777}" type="datetimeFigureOut">
              <a:rPr lang="en-US" smtClean="0"/>
              <a:t>4/25/2024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5606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2231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38678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307048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8</a:t>
            </a:fld>
            <a:endParaRPr lang="en-US" dirty="0"/>
          </a:p>
        </p:txBody>
      </p:sp>
    </p:spTree>
    <p:extLst>
      <p:ext uri="{BB962C8B-B14F-4D97-AF65-F5344CB8AC3E}">
        <p14:creationId xmlns:p14="http://schemas.microsoft.com/office/powerpoint/2010/main" val="43305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2076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329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40974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8766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6069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dirty="0"/>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929982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anchor="b" anchorCtr="0">
            <a:noAutofit/>
          </a:bodyPr>
          <a:lstStyle>
            <a:lvl1pPr algn="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a:normAutofit/>
          </a:bodyPr>
          <a:lstStyle>
            <a:lvl1pPr marL="0" indent="0" algn="r">
              <a:buNone/>
              <a:defRPr sz="1800">
                <a:solidFill>
                  <a:schemeClr val="tx1"/>
                </a:solidFill>
              </a:defRPr>
            </a:lvl1pPr>
            <a:lvl2pPr algn="r">
              <a:defRPr sz="1200">
                <a:solidFill>
                  <a:schemeClr val="tx1"/>
                </a:solidFill>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a:normAutofit/>
          </a:bodyPr>
          <a:lstStyle>
            <a:lvl1pPr marL="0" indent="0" algn="ctr">
              <a:buNone/>
              <a:defRPr sz="2000">
                <a:solidFill>
                  <a:schemeClr val="tx1"/>
                </a:solidFill>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reeform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674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dirty="0"/>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23815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dirty="0"/>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949659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dirty="0"/>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94073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8" r:id="rId22"/>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awssa.com/" TargetMode="External"/><Relationship Id="rId2" Type="http://schemas.openxmlformats.org/officeDocument/2006/relationships/hyperlink" Target="mailto:twaggoner@lawssa.com" TargetMode="External"/><Relationship Id="rId1" Type="http://schemas.openxmlformats.org/officeDocument/2006/relationships/slideLayout" Target="../slideLayouts/slideLayout2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noFill/>
        </p:spPr>
        <p:txBody>
          <a:bodyPr anchor="ctr">
            <a:noAutofit/>
          </a:bodyPr>
          <a:lstStyle/>
          <a:p>
            <a:r>
              <a:rPr lang="en-US" dirty="0"/>
              <a:t>Legal and Ethical Implications of AI and Its Impact on the Design Profession</a:t>
            </a:r>
          </a:p>
        </p:txBody>
      </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936" r="7936"/>
          <a:stretch/>
        </p:blipFill>
        <p:spPr/>
      </p:pic>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205A-60F4-E998-AD1D-E2012CE87F44}"/>
              </a:ext>
            </a:extLst>
          </p:cNvPr>
          <p:cNvSpPr>
            <a:spLocks noGrp="1"/>
          </p:cNvSpPr>
          <p:nvPr>
            <p:ph type="title"/>
          </p:nvPr>
        </p:nvSpPr>
        <p:spPr/>
        <p:txBody>
          <a:bodyPr/>
          <a:lstStyle/>
          <a:p>
            <a:r>
              <a:rPr lang="en-US" dirty="0"/>
              <a:t>Benefits of Artificial Intelligence</a:t>
            </a:r>
          </a:p>
        </p:txBody>
      </p:sp>
      <p:sp>
        <p:nvSpPr>
          <p:cNvPr id="3" name="Content Placeholder 2">
            <a:extLst>
              <a:ext uri="{FF2B5EF4-FFF2-40B4-BE49-F238E27FC236}">
                <a16:creationId xmlns:a16="http://schemas.microsoft.com/office/drawing/2014/main" id="{85A72362-ECA4-774E-4DA9-1A30CC161C35}"/>
              </a:ext>
            </a:extLst>
          </p:cNvPr>
          <p:cNvSpPr>
            <a:spLocks noGrp="1"/>
          </p:cNvSpPr>
          <p:nvPr>
            <p:ph idx="1"/>
          </p:nvPr>
        </p:nvSpPr>
        <p:spPr/>
        <p:txBody>
          <a:bodyPr/>
          <a:lstStyle/>
          <a:p>
            <a:pPr lvl="1"/>
            <a:r>
              <a:rPr lang="en-US" dirty="0"/>
              <a:t>In theory (contrast with added AI oversight costs)</a:t>
            </a:r>
          </a:p>
          <a:p>
            <a:pPr lvl="2"/>
            <a:r>
              <a:rPr lang="en-US" dirty="0"/>
              <a:t>Shorten design process</a:t>
            </a:r>
          </a:p>
          <a:p>
            <a:pPr lvl="2"/>
            <a:r>
              <a:rPr lang="en-US" dirty="0"/>
              <a:t>Reduce overall design costs</a:t>
            </a:r>
          </a:p>
          <a:p>
            <a:pPr lvl="2"/>
            <a:r>
              <a:rPr lang="en-US" dirty="0"/>
              <a:t>Reduce construction time</a:t>
            </a:r>
          </a:p>
          <a:p>
            <a:pPr lvl="2"/>
            <a:r>
              <a:rPr lang="en-US" dirty="0"/>
              <a:t>Reduce construction costs</a:t>
            </a:r>
          </a:p>
          <a:p>
            <a:pPr lvl="2"/>
            <a:r>
              <a:rPr lang="en-US" dirty="0"/>
              <a:t>Reduce facility operation costs</a:t>
            </a:r>
          </a:p>
        </p:txBody>
      </p:sp>
    </p:spTree>
    <p:extLst>
      <p:ext uri="{BB962C8B-B14F-4D97-AF65-F5344CB8AC3E}">
        <p14:creationId xmlns:p14="http://schemas.microsoft.com/office/powerpoint/2010/main" val="172458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06B59-80B8-CEED-0BCA-BC3F80A85FEA}"/>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reeform 5">
              <a:extLst>
                <a:ext uri="{FF2B5EF4-FFF2-40B4-BE49-F238E27FC236}">
                  <a16:creationId xmlns:a16="http://schemas.microsoft.com/office/drawing/2014/main" id="{73C2F317-81E4-3678-2FF2-495B3A95470A}"/>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A7C6D33A-37B7-D2C4-2C1C-6D5253D0D480}"/>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18145A95-72C3-9BFC-32D2-908F235E389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453007" y="550799"/>
            <a:ext cx="5301841" cy="5542025"/>
          </a:xfrm>
          <a:noFill/>
        </p:spPr>
        <p:txBody>
          <a:bodyPr anchor="b"/>
          <a:lstStyle/>
          <a:p>
            <a:r>
              <a:rPr lang="en-US" dirty="0"/>
              <a:t>Risks With Artificial Intelligence</a:t>
            </a:r>
          </a:p>
        </p:txBody>
      </p:sp>
      <p:pic>
        <p:nvPicPr>
          <p:cNvPr id="20" name="Picture Placeholder 19" descr="A close-up of a graph">
            <a:extLst>
              <a:ext uri="{FF2B5EF4-FFF2-40B4-BE49-F238E27FC236}">
                <a16:creationId xmlns:a16="http://schemas.microsoft.com/office/drawing/2014/main" id="{A7019768-5E2A-F9D1-62D6-EC7C5F0BBEC9}"/>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9" r="9"/>
          <a:stretch/>
        </p:blipFill>
        <p:spPr>
          <a:xfrm>
            <a:off x="6096000" y="0"/>
            <a:ext cx="6096000" cy="6858000"/>
          </a:xfrm>
        </p:spPr>
      </p:pic>
      <p:sp>
        <p:nvSpPr>
          <p:cNvPr id="9" name="Oval 8">
            <a:extLst>
              <a:ext uri="{FF2B5EF4-FFF2-40B4-BE49-F238E27FC236}">
                <a16:creationId xmlns:a16="http://schemas.microsoft.com/office/drawing/2014/main" id="{5C4A7DC2-42C3-FDDF-02BF-9598D75A6A83}"/>
              </a:ext>
              <a:ext uri="{C183D7F6-B498-43B3-948B-1728B52AA6E4}">
                <adec:decorative xmlns:adec="http://schemas.microsoft.com/office/drawing/2017/decorative" val="1"/>
              </a:ext>
            </a:extLst>
          </p:cNvPr>
          <p:cNvSpPr>
            <a:spLocks noChangeAspect="1"/>
          </p:cNvSpPr>
          <p:nvPr/>
        </p:nvSpPr>
        <p:spPr>
          <a:xfrm>
            <a:off x="4016468" y="4242728"/>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1452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noFill/>
        </p:spPr>
        <p:txBody>
          <a:bodyPr anchor="t">
            <a:noAutofit/>
          </a:bodyPr>
          <a:lstStyle/>
          <a:p>
            <a:r>
              <a:rPr lang="en-US" dirty="0"/>
              <a:t>Risks with Artificial Intelligence</a:t>
            </a:r>
          </a:p>
        </p:txBody>
      </p:sp>
      <p:sp>
        <p:nvSpPr>
          <p:cNvPr id="8" name="Content Placeholder 7">
            <a:extLst>
              <a:ext uri="{FF2B5EF4-FFF2-40B4-BE49-F238E27FC236}">
                <a16:creationId xmlns:a16="http://schemas.microsoft.com/office/drawing/2014/main" id="{215CE58D-2739-522B-7C3A-6A7C985360C0}"/>
              </a:ext>
            </a:extLst>
          </p:cNvPr>
          <p:cNvSpPr>
            <a:spLocks noGrp="1"/>
          </p:cNvSpPr>
          <p:nvPr>
            <p:ph sz="half" idx="1"/>
          </p:nvPr>
        </p:nvSpPr>
        <p:spPr>
          <a:noFill/>
        </p:spPr>
        <p:txBody>
          <a:bodyPr vert="horz" lIns="0" tIns="0" rIns="91440" bIns="45720" rtlCol="0" anchor="t">
            <a:normAutofit/>
          </a:bodyPr>
          <a:lstStyle/>
          <a:p>
            <a:r>
              <a:rPr lang="en-US" dirty="0"/>
              <a:t>Obscure internal processes. Black box workings of the algorithms are neither transparent nor readily explainable.</a:t>
            </a:r>
          </a:p>
          <a:p>
            <a:pPr lvl="1"/>
            <a:r>
              <a:rPr lang="en-US" dirty="0"/>
              <a:t>Lack of transparency and </a:t>
            </a:r>
            <a:r>
              <a:rPr lang="en-US" dirty="0" err="1"/>
              <a:t>explanability</a:t>
            </a:r>
            <a:endParaRPr lang="en-US" dirty="0"/>
          </a:p>
          <a:p>
            <a:pPr lvl="1"/>
            <a:r>
              <a:rPr lang="en-US" dirty="0"/>
              <a:t>XAI – emerging technology</a:t>
            </a:r>
          </a:p>
          <a:p>
            <a:pPr lvl="2"/>
            <a:r>
              <a:rPr lang="en-US" dirty="0"/>
              <a:t>Clarify internal working structure of AI</a:t>
            </a:r>
          </a:p>
          <a:p>
            <a:pPr lvl="2"/>
            <a:r>
              <a:rPr lang="en-US" dirty="0"/>
              <a:t>Explain reasons for the decisions made</a:t>
            </a:r>
          </a:p>
        </p:txBody>
      </p:sp>
      <p:sp>
        <p:nvSpPr>
          <p:cNvPr id="4" name="Content Placeholder 3">
            <a:extLst>
              <a:ext uri="{FF2B5EF4-FFF2-40B4-BE49-F238E27FC236}">
                <a16:creationId xmlns:a16="http://schemas.microsoft.com/office/drawing/2014/main" id="{FAFEC125-9179-BF53-9095-F84E5F7EDF9A}"/>
              </a:ext>
            </a:extLst>
          </p:cNvPr>
          <p:cNvSpPr>
            <a:spLocks noGrp="1"/>
          </p:cNvSpPr>
          <p:nvPr>
            <p:ph sz="half" idx="2"/>
          </p:nvPr>
        </p:nvSpPr>
        <p:spPr/>
        <p:txBody>
          <a:bodyPr/>
          <a:lstStyle/>
          <a:p>
            <a:r>
              <a:rPr lang="en-US" dirty="0"/>
              <a:t>Algorithm limitations – does code fully capture proper data,  variables and properly analyze them</a:t>
            </a:r>
          </a:p>
          <a:p>
            <a:pPr lvl="1"/>
            <a:r>
              <a:rPr lang="en-US" dirty="0"/>
              <a:t>Are there known and/or unknown blind spots </a:t>
            </a:r>
          </a:p>
          <a:p>
            <a:r>
              <a:rPr lang="en-US" dirty="0"/>
              <a:t>Algorithmic bias – recent news stories</a:t>
            </a:r>
          </a:p>
          <a:p>
            <a:r>
              <a:rPr lang="en-US" dirty="0"/>
              <a:t>Cyber threats</a:t>
            </a:r>
          </a:p>
          <a:p>
            <a:pPr lvl="1"/>
            <a:r>
              <a:rPr lang="en-US" dirty="0"/>
              <a:t>Internal and external</a:t>
            </a:r>
          </a:p>
        </p:txBody>
      </p:sp>
    </p:spTree>
    <p:extLst>
      <p:ext uri="{BB962C8B-B14F-4D97-AF65-F5344CB8AC3E}">
        <p14:creationId xmlns:p14="http://schemas.microsoft.com/office/powerpoint/2010/main" val="31444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5D2A-98F4-2747-AD25-BF4B80BF1811}"/>
              </a:ext>
            </a:extLst>
          </p:cNvPr>
          <p:cNvSpPr>
            <a:spLocks noGrp="1"/>
          </p:cNvSpPr>
          <p:nvPr>
            <p:ph type="title"/>
          </p:nvPr>
        </p:nvSpPr>
        <p:spPr/>
        <p:txBody>
          <a:bodyPr/>
          <a:lstStyle/>
          <a:p>
            <a:r>
              <a:rPr lang="en-US" dirty="0"/>
              <a:t>Law &amp; Ethics</a:t>
            </a:r>
          </a:p>
        </p:txBody>
      </p:sp>
      <p:sp>
        <p:nvSpPr>
          <p:cNvPr id="3" name="Content Placeholder 2">
            <a:extLst>
              <a:ext uri="{FF2B5EF4-FFF2-40B4-BE49-F238E27FC236}">
                <a16:creationId xmlns:a16="http://schemas.microsoft.com/office/drawing/2014/main" id="{79568FD1-8832-E68C-8D5B-F48D523046CC}"/>
              </a:ext>
            </a:extLst>
          </p:cNvPr>
          <p:cNvSpPr>
            <a:spLocks noGrp="1"/>
          </p:cNvSpPr>
          <p:nvPr>
            <p:ph idx="1"/>
          </p:nvPr>
        </p:nvSpPr>
        <p:spPr/>
        <p:txBody>
          <a:bodyPr>
            <a:normAutofit fontScale="92500" lnSpcReduction="10000"/>
          </a:bodyPr>
          <a:lstStyle/>
          <a:p>
            <a:r>
              <a:rPr lang="en-US" dirty="0"/>
              <a:t>Can design professional rely upon information provided by others?</a:t>
            </a:r>
          </a:p>
          <a:p>
            <a:r>
              <a:rPr lang="en-US" dirty="0"/>
              <a:t>Can design professional rely upon AI software?</a:t>
            </a:r>
          </a:p>
          <a:p>
            <a:pPr lvl="1"/>
            <a:r>
              <a:rPr lang="en-US" dirty="0"/>
              <a:t>AI is rapidly developing technology</a:t>
            </a:r>
          </a:p>
          <a:p>
            <a:pPr lvl="1"/>
            <a:r>
              <a:rPr lang="en-US" dirty="0"/>
              <a:t>Paucity of legal precedent</a:t>
            </a:r>
          </a:p>
          <a:p>
            <a:pPr lvl="1"/>
            <a:r>
              <a:rPr lang="en-US" dirty="0"/>
              <a:t>Lack of practice standards and guidelines</a:t>
            </a:r>
          </a:p>
          <a:p>
            <a:r>
              <a:rPr lang="en-US" sz="1800" kern="100" dirty="0">
                <a:effectLst/>
                <a:ea typeface="Calibri" panose="020F0502020204030204" pitchFamily="34" charset="0"/>
                <a:cs typeface="Times New Roman" panose="02020603050405020304" pitchFamily="18" charset="0"/>
              </a:rPr>
              <a:t>As required under MCL 339.2008, the architect and/or engineer’s seal certifies that the design professional is the “person in responsible charge”  and has prepared the plan, plat, drawing, map, title sheet of specifications, addendum, bulletin, report, and/or index sheet,  was prepared by them or under their direct supervision,  and that the documents met applicable professional standards.</a:t>
            </a:r>
          </a:p>
          <a:p>
            <a:r>
              <a:rPr lang="en-US" sz="1700" kern="100" dirty="0">
                <a:ea typeface="Calibri" panose="020F0502020204030204" pitchFamily="34" charset="0"/>
                <a:cs typeface="Times New Roman" panose="02020603050405020304" pitchFamily="18" charset="0"/>
              </a:rPr>
              <a:t>MCL 388.851 architect/engineer prepare plans and supervise construction of schools</a:t>
            </a:r>
            <a:endParaRPr lang="en-US" sz="17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242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69FE-B053-0393-AB20-F580EE086785}"/>
              </a:ext>
            </a:extLst>
          </p:cNvPr>
          <p:cNvSpPr>
            <a:spLocks noGrp="1"/>
          </p:cNvSpPr>
          <p:nvPr>
            <p:ph type="title"/>
          </p:nvPr>
        </p:nvSpPr>
        <p:spPr/>
        <p:txBody>
          <a:bodyPr/>
          <a:lstStyle/>
          <a:p>
            <a:r>
              <a:rPr lang="en-US" dirty="0"/>
              <a:t>Legal World</a:t>
            </a:r>
          </a:p>
        </p:txBody>
      </p:sp>
      <p:sp>
        <p:nvSpPr>
          <p:cNvPr id="3" name="Content Placeholder 2">
            <a:extLst>
              <a:ext uri="{FF2B5EF4-FFF2-40B4-BE49-F238E27FC236}">
                <a16:creationId xmlns:a16="http://schemas.microsoft.com/office/drawing/2014/main" id="{699E7F48-CEF0-1EF7-CBDD-C3E43668028E}"/>
              </a:ext>
            </a:extLst>
          </p:cNvPr>
          <p:cNvSpPr>
            <a:spLocks noGrp="1"/>
          </p:cNvSpPr>
          <p:nvPr>
            <p:ph idx="1"/>
          </p:nvPr>
        </p:nvSpPr>
        <p:spPr>
          <a:xfrm>
            <a:off x="550863" y="1451295"/>
            <a:ext cx="11090274" cy="4641529"/>
          </a:xfrm>
        </p:spPr>
        <p:txBody>
          <a:bodyPr>
            <a:normAutofit fontScale="70000" lnSpcReduction="20000"/>
          </a:bodyPr>
          <a:lstStyle/>
          <a:p>
            <a:r>
              <a:rPr lang="en-US" dirty="0"/>
              <a:t>Patent law</a:t>
            </a:r>
          </a:p>
          <a:p>
            <a:pPr lvl="1"/>
            <a:endParaRPr lang="en-US" dirty="0"/>
          </a:p>
          <a:p>
            <a:r>
              <a:rPr lang="en-US" dirty="0"/>
              <a:t>Copyright</a:t>
            </a:r>
          </a:p>
          <a:p>
            <a:pPr lvl="1"/>
            <a:r>
              <a:rPr lang="en-US" dirty="0"/>
              <a:t>AI not natural person</a:t>
            </a:r>
          </a:p>
          <a:p>
            <a:pPr lvl="1"/>
            <a:r>
              <a:rPr lang="en-US" dirty="0"/>
              <a:t>Infringement concern:  “Substantial similarity” </a:t>
            </a:r>
          </a:p>
          <a:p>
            <a:pPr lvl="2"/>
            <a:r>
              <a:rPr lang="en-US" dirty="0"/>
              <a:t>Expression of the underlying idea</a:t>
            </a:r>
          </a:p>
          <a:p>
            <a:r>
              <a:rPr lang="en-US" dirty="0"/>
              <a:t>Chat GPT</a:t>
            </a:r>
          </a:p>
          <a:p>
            <a:pPr lvl="1"/>
            <a:r>
              <a:rPr lang="en-US" dirty="0"/>
              <a:t>Hallucinations – fake or nonexistent opinions</a:t>
            </a:r>
          </a:p>
          <a:p>
            <a:pPr lvl="1"/>
            <a:r>
              <a:rPr lang="en-US" dirty="0"/>
              <a:t>Camouflage </a:t>
            </a:r>
          </a:p>
          <a:p>
            <a:pPr lvl="1"/>
            <a:r>
              <a:rPr lang="en-US" dirty="0"/>
              <a:t>Proper oversight</a:t>
            </a:r>
          </a:p>
          <a:p>
            <a:pPr lvl="1"/>
            <a:r>
              <a:rPr lang="en-US" dirty="0"/>
              <a:t>Contract reviews</a:t>
            </a:r>
          </a:p>
          <a:p>
            <a:r>
              <a:rPr lang="en-US" dirty="0"/>
              <a:t>Criminal cases – confrontation clause</a:t>
            </a:r>
          </a:p>
          <a:p>
            <a:pPr lvl="1"/>
            <a:r>
              <a:rPr lang="en-US" dirty="0"/>
              <a:t>QA/QC</a:t>
            </a:r>
          </a:p>
        </p:txBody>
      </p:sp>
    </p:spTree>
    <p:extLst>
      <p:ext uri="{BB962C8B-B14F-4D97-AF65-F5344CB8AC3E}">
        <p14:creationId xmlns:p14="http://schemas.microsoft.com/office/powerpoint/2010/main" val="334029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258F-B3D7-06AA-A933-3F10403D5D8B}"/>
              </a:ext>
            </a:extLst>
          </p:cNvPr>
          <p:cNvSpPr>
            <a:spLocks noGrp="1"/>
          </p:cNvSpPr>
          <p:nvPr>
            <p:ph type="title"/>
          </p:nvPr>
        </p:nvSpPr>
        <p:spPr/>
        <p:txBody>
          <a:bodyPr>
            <a:normAutofit fontScale="90000"/>
          </a:bodyPr>
          <a:lstStyle/>
          <a:p>
            <a:r>
              <a:rPr lang="en-US" dirty="0"/>
              <a:t>Don’t Let the Who Be You: Protect yourself</a:t>
            </a:r>
          </a:p>
        </p:txBody>
      </p:sp>
      <p:sp>
        <p:nvSpPr>
          <p:cNvPr id="3" name="Content Placeholder 2">
            <a:extLst>
              <a:ext uri="{FF2B5EF4-FFF2-40B4-BE49-F238E27FC236}">
                <a16:creationId xmlns:a16="http://schemas.microsoft.com/office/drawing/2014/main" id="{B2EB19F5-BC5C-043F-0F46-C711BEC99C47}"/>
              </a:ext>
            </a:extLst>
          </p:cNvPr>
          <p:cNvSpPr>
            <a:spLocks noGrp="1"/>
          </p:cNvSpPr>
          <p:nvPr>
            <p:ph sz="half" idx="1"/>
          </p:nvPr>
        </p:nvSpPr>
        <p:spPr>
          <a:xfrm>
            <a:off x="550862" y="1543574"/>
            <a:ext cx="5435600" cy="4549251"/>
          </a:xfrm>
        </p:spPr>
        <p:txBody>
          <a:bodyPr>
            <a:normAutofit fontScale="77500" lnSpcReduction="20000"/>
          </a:bodyPr>
          <a:lstStyle/>
          <a:p>
            <a:pPr lvl="1"/>
            <a:r>
              <a:rPr lang="en-US" dirty="0"/>
              <a:t>Do not alter Standard of Care</a:t>
            </a:r>
          </a:p>
          <a:p>
            <a:pPr lvl="1"/>
            <a:r>
              <a:rPr lang="en-US" dirty="0"/>
              <a:t>Spell out designers (all who contribute)</a:t>
            </a:r>
          </a:p>
          <a:p>
            <a:pPr lvl="2"/>
            <a:r>
              <a:rPr lang="en-US" dirty="0"/>
              <a:t>who is/are the designer(s)</a:t>
            </a:r>
          </a:p>
          <a:p>
            <a:pPr lvl="2"/>
            <a:r>
              <a:rPr lang="en-US" dirty="0"/>
              <a:t>Designer(s) of component parts of  final design</a:t>
            </a:r>
          </a:p>
          <a:p>
            <a:pPr lvl="1"/>
            <a:r>
              <a:rPr lang="en-US" dirty="0"/>
              <a:t>Allocate responsibility among all design contributors</a:t>
            </a:r>
          </a:p>
          <a:p>
            <a:pPr lvl="2"/>
            <a:r>
              <a:rPr lang="en-US" dirty="0"/>
              <a:t>Be responsible for only that which you control</a:t>
            </a:r>
          </a:p>
          <a:p>
            <a:pPr lvl="1"/>
            <a:r>
              <a:rPr lang="en-US" dirty="0"/>
              <a:t>Insure against risks</a:t>
            </a:r>
          </a:p>
          <a:p>
            <a:pPr lvl="2"/>
            <a:r>
              <a:rPr lang="en-US" dirty="0"/>
              <a:t>Is contractor a designer?</a:t>
            </a:r>
          </a:p>
          <a:p>
            <a:pPr lvl="2"/>
            <a:r>
              <a:rPr lang="en-US" dirty="0"/>
              <a:t>Is owner a designer?</a:t>
            </a:r>
          </a:p>
          <a:p>
            <a:pPr lvl="2"/>
            <a:r>
              <a:rPr lang="en-US" dirty="0"/>
              <a:t>In consultant designer?</a:t>
            </a:r>
          </a:p>
          <a:p>
            <a:pPr lvl="2"/>
            <a:r>
              <a:rPr lang="en-US" dirty="0"/>
              <a:t>Has design professional assumed control over “means &amp; methods”</a:t>
            </a:r>
          </a:p>
          <a:p>
            <a:pPr lvl="1"/>
            <a:r>
              <a:rPr lang="en-US" dirty="0"/>
              <a:t>Indemnity clause</a:t>
            </a:r>
          </a:p>
          <a:p>
            <a:pPr lvl="1"/>
            <a:r>
              <a:rPr lang="en-US" dirty="0"/>
              <a:t>Defense clause (may not be insurable)</a:t>
            </a:r>
          </a:p>
          <a:p>
            <a:pPr marL="457200" lvl="1" indent="0">
              <a:buNone/>
            </a:pPr>
            <a:endParaRPr lang="en-US" dirty="0"/>
          </a:p>
        </p:txBody>
      </p:sp>
      <p:sp>
        <p:nvSpPr>
          <p:cNvPr id="4" name="Content Placeholder 3">
            <a:extLst>
              <a:ext uri="{FF2B5EF4-FFF2-40B4-BE49-F238E27FC236}">
                <a16:creationId xmlns:a16="http://schemas.microsoft.com/office/drawing/2014/main" id="{9103F43A-5594-FA13-355F-4BCF5F0719DB}"/>
              </a:ext>
            </a:extLst>
          </p:cNvPr>
          <p:cNvSpPr>
            <a:spLocks noGrp="1"/>
          </p:cNvSpPr>
          <p:nvPr>
            <p:ph sz="half" idx="2"/>
          </p:nvPr>
        </p:nvSpPr>
        <p:spPr>
          <a:xfrm>
            <a:off x="6205538" y="1451295"/>
            <a:ext cx="5435600" cy="4641530"/>
          </a:xfrm>
        </p:spPr>
        <p:txBody>
          <a:bodyPr>
            <a:normAutofit fontScale="77500" lnSpcReduction="20000"/>
          </a:bodyPr>
          <a:lstStyle/>
          <a:p>
            <a:pPr lvl="1"/>
            <a:r>
              <a:rPr lang="en-US" dirty="0"/>
              <a:t>Limitation of liability clause</a:t>
            </a:r>
          </a:p>
          <a:p>
            <a:pPr lvl="1"/>
            <a:r>
              <a:rPr lang="en-US" dirty="0"/>
              <a:t>Waiver of consequential damages clause	</a:t>
            </a:r>
          </a:p>
          <a:p>
            <a:pPr lvl="1"/>
            <a:r>
              <a:rPr lang="en-US" dirty="0"/>
              <a:t>Copyright</a:t>
            </a:r>
          </a:p>
          <a:p>
            <a:pPr lvl="1"/>
            <a:r>
              <a:rPr lang="en-US" dirty="0"/>
              <a:t>Do </a:t>
            </a:r>
            <a:r>
              <a:rPr lang="en-US" u="sng" dirty="0"/>
              <a:t>not</a:t>
            </a:r>
            <a:r>
              <a:rPr lang="en-US" dirty="0"/>
              <a:t> give Warranties and Guarantees  (not insurable)</a:t>
            </a:r>
          </a:p>
          <a:p>
            <a:pPr lvl="1"/>
            <a:r>
              <a:rPr lang="en-US" dirty="0"/>
              <a:t>Attorney fees</a:t>
            </a:r>
          </a:p>
          <a:p>
            <a:pPr lvl="1"/>
            <a:r>
              <a:rPr lang="en-US" dirty="0"/>
              <a:t>Alternate dispute resolution (Mediation &amp; Arbitration Sole remedy clause</a:t>
            </a:r>
          </a:p>
          <a:p>
            <a:pPr lvl="1"/>
            <a:endParaRPr lang="en-US" dirty="0"/>
          </a:p>
          <a:p>
            <a:endParaRPr lang="en-US" dirty="0"/>
          </a:p>
        </p:txBody>
      </p:sp>
    </p:spTree>
    <p:extLst>
      <p:ext uri="{BB962C8B-B14F-4D97-AF65-F5344CB8AC3E}">
        <p14:creationId xmlns:p14="http://schemas.microsoft.com/office/powerpoint/2010/main" val="249068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noFill/>
        </p:spPr>
        <p:txBody>
          <a:bodyPr lIns="0">
            <a:normAutofit/>
          </a:bodyPr>
          <a:lstStyle/>
          <a:p>
            <a:r>
              <a:rPr lang="en-US" dirty="0"/>
              <a:t>Standard of Care</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
          </p:nvPr>
        </p:nvSpPr>
        <p:spPr>
          <a:noFill/>
        </p:spPr>
        <p:txBody>
          <a:bodyPr vert="horz" lIns="0" tIns="45720" rIns="91440" bIns="45720" rtlCol="0" anchor="t">
            <a:normAutofit fontScale="85000" lnSpcReduction="10000"/>
          </a:bodyPr>
          <a:lstStyle/>
          <a:p>
            <a:pPr marL="0" marR="0" algn="just">
              <a:lnSpc>
                <a:spcPts val="2100"/>
              </a:lnSpc>
            </a:pPr>
            <a:r>
              <a:rPr lang="en-US" sz="1800" dirty="0">
                <a:effectLst/>
                <a:latin typeface="Arial" panose="020B0604020202020204" pitchFamily="34" charset="0"/>
                <a:ea typeface="Times New Roman" panose="02020603050405020304" pitchFamily="18" charset="0"/>
              </a:rPr>
              <a:t>A “breach of the standard of care or practice,” “professional negligence” and “malpractice” are the same. They mean the failure to do something that a </a:t>
            </a:r>
            <a:r>
              <a:rPr lang="en-US" sz="1800" i="1" dirty="0">
                <a:effectLst/>
                <a:latin typeface="Arial" panose="020B0604020202020204" pitchFamily="34" charset="0"/>
                <a:ea typeface="Times New Roman" panose="02020603050405020304" pitchFamily="18" charset="0"/>
              </a:rPr>
              <a:t>[name profession] </a:t>
            </a:r>
            <a:r>
              <a:rPr lang="en-US" sz="1800" dirty="0">
                <a:effectLst/>
                <a:latin typeface="Arial" panose="020B0604020202020204" pitchFamily="34" charset="0"/>
                <a:ea typeface="Times New Roman" panose="02020603050405020304" pitchFamily="18" charset="0"/>
              </a:rPr>
              <a:t>of ordinary learning, judgment and skill in </a:t>
            </a:r>
            <a:r>
              <a:rPr lang="en-US" sz="1800" b="1" dirty="0">
                <a:effectLst/>
                <a:latin typeface="Arial" panose="020B0604020202020204" pitchFamily="34" charset="0"/>
                <a:ea typeface="Times New Roman" panose="02020603050405020304" pitchFamily="18" charset="0"/>
              </a:rPr>
              <a:t>[this community or a similar one / </a:t>
            </a:r>
            <a:r>
              <a:rPr lang="en-US" sz="1800" i="1" dirty="0">
                <a:effectLst/>
                <a:latin typeface="Arial" panose="020B0604020202020204" pitchFamily="34" charset="0"/>
                <a:ea typeface="Times New Roman" panose="02020603050405020304" pitchFamily="18" charset="0"/>
              </a:rPr>
              <a:t>[name particular specialty] </a:t>
            </a:r>
            <a:r>
              <a:rPr lang="en-US" sz="1800" b="1"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would do, or the doing of something that such a </a:t>
            </a:r>
            <a:r>
              <a:rPr lang="en-US" sz="1800" i="1" dirty="0">
                <a:effectLst/>
                <a:latin typeface="Arial" panose="020B0604020202020204" pitchFamily="34" charset="0"/>
                <a:ea typeface="Times New Roman" panose="02020603050405020304" pitchFamily="18" charset="0"/>
              </a:rPr>
              <a:t>[name profession] </a:t>
            </a:r>
            <a:r>
              <a:rPr lang="en-US" sz="1800" dirty="0">
                <a:effectLst/>
                <a:latin typeface="Arial" panose="020B0604020202020204" pitchFamily="34" charset="0"/>
                <a:ea typeface="Times New Roman" panose="02020603050405020304" pitchFamily="18" charset="0"/>
              </a:rPr>
              <a:t>would not do, under the same or similar circumstances as in this case.</a:t>
            </a:r>
            <a:endParaRPr lang="en-US" sz="1800" dirty="0">
              <a:effectLst/>
              <a:latin typeface="Times New Roman" panose="02020603050405020304" pitchFamily="18" charset="0"/>
              <a:ea typeface="Times New Roman" panose="02020603050405020304" pitchFamily="18" charset="0"/>
            </a:endParaRPr>
          </a:p>
          <a:p>
            <a:pPr marL="0" marR="0" algn="just">
              <a:lnSpc>
                <a:spcPts val="2100"/>
              </a:lnSpc>
            </a:pPr>
            <a:r>
              <a:rPr lang="en-US" sz="1800" dirty="0">
                <a:effectLst/>
                <a:latin typeface="Arial" panose="020B0604020202020204" pitchFamily="34" charset="0"/>
                <a:ea typeface="Times New Roman" panose="02020603050405020304" pitchFamily="18" charset="0"/>
              </a:rPr>
              <a:t>It is for you to decide, based upon the evidence, what the </a:t>
            </a:r>
            <a:r>
              <a:rPr lang="en-US" sz="1800" i="1" dirty="0">
                <a:effectLst/>
                <a:latin typeface="Arial" panose="020B0604020202020204" pitchFamily="34" charset="0"/>
                <a:ea typeface="Times New Roman" panose="02020603050405020304" pitchFamily="18" charset="0"/>
              </a:rPr>
              <a:t>[name profession / name particular specialty] </a:t>
            </a:r>
            <a:r>
              <a:rPr lang="en-US" sz="1800" dirty="0">
                <a:effectLst/>
                <a:latin typeface="Arial" panose="020B0604020202020204" pitchFamily="34" charset="0"/>
                <a:ea typeface="Times New Roman" panose="02020603050405020304" pitchFamily="18" charset="0"/>
              </a:rPr>
              <a:t>of ordinary learning, judgment and skill would do or would not do under the same or similar circumstances.</a:t>
            </a:r>
            <a:endParaRPr lang="en-US" sz="18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M Civ JI 30.01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Content Placeholder 3">
            <a:extLst>
              <a:ext uri="{FF2B5EF4-FFF2-40B4-BE49-F238E27FC236}">
                <a16:creationId xmlns:a16="http://schemas.microsoft.com/office/drawing/2014/main" id="{3EE67564-0457-E486-97D0-8109D2C97B3F}"/>
              </a:ext>
            </a:extLst>
          </p:cNvPr>
          <p:cNvSpPr>
            <a:spLocks noGrp="1"/>
          </p:cNvSpPr>
          <p:nvPr>
            <p:ph sz="half" idx="13"/>
          </p:nvPr>
        </p:nvSpPr>
        <p:spPr>
          <a:noFill/>
        </p:spPr>
        <p:txBody>
          <a:bodyPr lIns="0">
            <a:normAutofit fontScale="92500" lnSpcReduction="20000"/>
          </a:bodyPr>
          <a:lstStyle/>
          <a:p>
            <a:pPr marL="0" marR="0">
              <a:lnSpc>
                <a:spcPct val="107000"/>
              </a:lnSpc>
              <a:spcBef>
                <a:spcPts val="0"/>
              </a:spcBef>
              <a:spcAft>
                <a:spcPts val="0"/>
              </a:spcAft>
            </a:pPr>
            <a:r>
              <a:rPr lang="en-US" sz="1800" kern="100" dirty="0">
                <a:effectLst/>
                <a:latin typeface="Source Sans Pro" panose="020B0503030403020204" pitchFamily="34" charset="0"/>
                <a:ea typeface="Calibri" panose="020F0502020204030204" pitchFamily="34" charset="0"/>
                <a:cs typeface="Times New Roman" panose="02020603050405020304" pitchFamily="18" charset="0"/>
              </a:rPr>
              <a:t>The law requires the exercise of ordinary skill and care common to the profession.</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Source Sans Pro" panose="020B0503030403020204" pitchFamily="34" charset="0"/>
                <a:ea typeface="Calibri" panose="020F0502020204030204" pitchFamily="34" charset="0"/>
                <a:cs typeface="Times New Roman" panose="02020603050405020304" pitchFamily="18" charset="0"/>
              </a:rPr>
              <a:t>The standard does not differ from that of a lawyer or physician. When either possesses the requisite skill and knowledge, and in the exercise thereof has used his best judgment, he has done all that the law requires.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Source Sans Pro" panose="020B0503030403020204" pitchFamily="34" charset="0"/>
                <a:ea typeface="Calibri" panose="020F0502020204030204" pitchFamily="34" charset="0"/>
                <a:cs typeface="Times New Roman" panose="02020603050405020304" pitchFamily="18" charset="0"/>
              </a:rPr>
              <a:t>The law does </a:t>
            </a:r>
            <a:r>
              <a:rPr lang="en-US" sz="1800" u="sng" kern="100" dirty="0">
                <a:effectLst/>
                <a:latin typeface="Source Sans Pro" panose="020B0503030403020204" pitchFamily="34" charset="0"/>
                <a:ea typeface="Calibri" panose="020F0502020204030204" pitchFamily="34" charset="0"/>
                <a:cs typeface="Times New Roman" panose="02020603050405020304" pitchFamily="18" charset="0"/>
              </a:rPr>
              <a:t>not</a:t>
            </a:r>
            <a:r>
              <a:rPr lang="en-US" sz="1800" kern="100" dirty="0">
                <a:effectLst/>
                <a:latin typeface="Source Sans Pro" panose="020B0503030403020204" pitchFamily="34" charset="0"/>
                <a:ea typeface="Calibri" panose="020F0502020204030204" pitchFamily="34" charset="0"/>
                <a:cs typeface="Times New Roman" panose="02020603050405020304" pitchFamily="18" charset="0"/>
              </a:rPr>
              <a:t> imply a warranty or the guaranty of the perfection of his/her plans.  “The result may show a mistake or defect in them, although he may have exercised the reasonable skill required. Plans, now considered safe, experience and advanced knowledge of the science may hereafter show to be unsafe. The law requires only the exercise of ordinary skill and care, in the light of present knowledge.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Chapel v. Clark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117 Mich 638, 76 N.W. 62 (1898)</a:t>
            </a:r>
          </a:p>
          <a:p>
            <a:endParaRPr lang="en-US" dirty="0"/>
          </a:p>
        </p:txBody>
      </p:sp>
    </p:spTree>
    <p:extLst>
      <p:ext uri="{BB962C8B-B14F-4D97-AF65-F5344CB8AC3E}">
        <p14:creationId xmlns:p14="http://schemas.microsoft.com/office/powerpoint/2010/main" val="11866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2CB8-7204-122A-5F97-7C83DE9AEDC9}"/>
              </a:ext>
            </a:extLst>
          </p:cNvPr>
          <p:cNvSpPr>
            <a:spLocks noGrp="1"/>
          </p:cNvSpPr>
          <p:nvPr>
            <p:ph type="title"/>
          </p:nvPr>
        </p:nvSpPr>
        <p:spPr/>
        <p:txBody>
          <a:bodyPr/>
          <a:lstStyle/>
          <a:p>
            <a:r>
              <a:rPr lang="en-US" dirty="0"/>
              <a:t>Quality Assurance/Quality Control</a:t>
            </a:r>
          </a:p>
        </p:txBody>
      </p:sp>
      <p:sp>
        <p:nvSpPr>
          <p:cNvPr id="3" name="Content Placeholder 2">
            <a:extLst>
              <a:ext uri="{FF2B5EF4-FFF2-40B4-BE49-F238E27FC236}">
                <a16:creationId xmlns:a16="http://schemas.microsoft.com/office/drawing/2014/main" id="{99859C25-0CBC-39A3-C611-586DBCFB7F17}"/>
              </a:ext>
            </a:extLst>
          </p:cNvPr>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en-US" dirty="0"/>
              <a:t>Trained on the underlying principles of architecture and engineering</a:t>
            </a:r>
          </a:p>
          <a:p>
            <a:pPr marL="342900" indent="-342900">
              <a:buFont typeface="Arial" panose="020B0604020202020204" pitchFamily="34" charset="0"/>
              <a:buChar char="•"/>
            </a:pPr>
            <a:r>
              <a:rPr lang="en-US" dirty="0"/>
              <a:t>Trained on operation of software</a:t>
            </a:r>
          </a:p>
          <a:p>
            <a:pPr marL="342900" indent="-342900">
              <a:buFont typeface="Arial" panose="020B0604020202020204" pitchFamily="34" charset="0"/>
              <a:buChar char="•"/>
            </a:pPr>
            <a:r>
              <a:rPr lang="en-US" dirty="0"/>
              <a:t>Understanding of software’s underlying principles, parameters and methodology </a:t>
            </a:r>
          </a:p>
          <a:p>
            <a:pPr marL="1028700" lvl="1" indent="-342900"/>
            <a:r>
              <a:rPr lang="en-US" dirty="0"/>
              <a:t>Understand the technology and its limits</a:t>
            </a:r>
          </a:p>
          <a:p>
            <a:pPr marL="342900" indent="-342900">
              <a:buFont typeface="Arial" panose="020B0604020202020204" pitchFamily="34" charset="0"/>
              <a:buChar char="•"/>
            </a:pPr>
            <a:r>
              <a:rPr lang="en-US" dirty="0"/>
              <a:t>Knowledge of assumptions and parameters that have been set by design team </a:t>
            </a:r>
          </a:p>
          <a:p>
            <a:pPr marL="342900" indent="-342900">
              <a:buFont typeface="Arial" panose="020B0604020202020204" pitchFamily="34" charset="0"/>
              <a:buChar char="•"/>
            </a:pPr>
            <a:r>
              <a:rPr lang="en-US" dirty="0"/>
              <a:t>Personally imputed the data or data was imputed under direct supervision</a:t>
            </a:r>
          </a:p>
          <a:p>
            <a:pPr marL="1028700" lvl="1" indent="-342900"/>
            <a:r>
              <a:rPr lang="en-US" dirty="0"/>
              <a:t>Followed protocol</a:t>
            </a:r>
          </a:p>
          <a:p>
            <a:pPr marL="1028700" lvl="1" indent="-342900"/>
            <a:r>
              <a:rPr lang="en-US" dirty="0"/>
              <a:t>Human review of data</a:t>
            </a:r>
          </a:p>
          <a:p>
            <a:pPr marL="342900" indent="-342900">
              <a:buFont typeface="Arial" panose="020B0604020202020204" pitchFamily="34" charset="0"/>
              <a:buChar char="•"/>
            </a:pPr>
            <a:r>
              <a:rPr lang="en-US" dirty="0"/>
              <a:t>Can examine results produced by the program  and assess their accuracy. </a:t>
            </a:r>
          </a:p>
          <a:p>
            <a:pPr marL="342900" indent="-342900">
              <a:buFont typeface="Arial" panose="020B0604020202020204" pitchFamily="34" charset="0"/>
              <a:buChar char="•"/>
            </a:pPr>
            <a:r>
              <a:rPr lang="en-US" dirty="0"/>
              <a:t>Results are not the product of AI for which the analyst does not have responsibility.</a:t>
            </a:r>
            <a:r>
              <a:rPr lang="en-US" i="1" dirty="0"/>
              <a:t>	</a:t>
            </a:r>
          </a:p>
          <a:p>
            <a:pPr marL="457200" lvl="1" indent="0">
              <a:buNone/>
            </a:pPr>
            <a:r>
              <a:rPr lang="en-US" i="1" dirty="0"/>
              <a:t>				People v. H.K.</a:t>
            </a:r>
            <a:r>
              <a:rPr lang="en-US" dirty="0"/>
              <a:t>, 69 Misc. 3d 774 (N.Y. 2020);  </a:t>
            </a:r>
            <a:r>
              <a:rPr lang="en-US" i="1" dirty="0"/>
              <a:t>People v. Wakefield</a:t>
            </a:r>
            <a:r>
              <a:rPr lang="en-US" dirty="0"/>
              <a:t>, 195 N.E.3d 19 (2022)</a:t>
            </a:r>
            <a:endParaRPr lang="en-US" i="1"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5688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DE8A-E713-FE88-0845-19434B9678C2}"/>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0958D18B-AEBC-BD2D-A1E2-EFF5A2993D60}"/>
              </a:ext>
            </a:extLst>
          </p:cNvPr>
          <p:cNvSpPr>
            <a:spLocks noGrp="1"/>
          </p:cNvSpPr>
          <p:nvPr>
            <p:ph sz="half" idx="1"/>
          </p:nvPr>
        </p:nvSpPr>
        <p:spPr/>
        <p:txBody>
          <a:bodyPr>
            <a:normAutofit fontScale="55000" lnSpcReduction="20000"/>
          </a:bodyPr>
          <a:lstStyle/>
          <a:p>
            <a:r>
              <a:rPr lang="en-US" dirty="0"/>
              <a:t>Erik J. Larson, The Myth of Artificial Intelligence: Why Computers Can’t Think the Way We Do (2021)</a:t>
            </a:r>
          </a:p>
          <a:p>
            <a:r>
              <a:rPr lang="en-US" dirty="0"/>
              <a:t>Gary Marcus, et al., Rebooting AI: Building Artificial Intelligence We Can Trust (2019)</a:t>
            </a:r>
          </a:p>
          <a:p>
            <a:r>
              <a:rPr lang="en-US" dirty="0"/>
              <a:t>Jeff Hawkins, A Thousand Brains A New Theory of Intelligence</a:t>
            </a:r>
          </a:p>
          <a:p>
            <a:r>
              <a:rPr lang="en-US" dirty="0"/>
              <a:t>Everyone Lies: Big Data, New Data, and What the Internet Can Tell us About Who We Really Are (2017)</a:t>
            </a:r>
          </a:p>
          <a:p>
            <a:endParaRPr lang="en-US" dirty="0"/>
          </a:p>
        </p:txBody>
      </p:sp>
      <p:sp>
        <p:nvSpPr>
          <p:cNvPr id="4" name="Content Placeholder 3">
            <a:extLst>
              <a:ext uri="{FF2B5EF4-FFF2-40B4-BE49-F238E27FC236}">
                <a16:creationId xmlns:a16="http://schemas.microsoft.com/office/drawing/2014/main" id="{A78372FC-6D3D-0B1E-BC8B-536348F34B42}"/>
              </a:ext>
            </a:extLst>
          </p:cNvPr>
          <p:cNvSpPr>
            <a:spLocks noGrp="1"/>
          </p:cNvSpPr>
          <p:nvPr>
            <p:ph sz="half" idx="2"/>
          </p:nvPr>
        </p:nvSpPr>
        <p:spPr/>
        <p:txBody>
          <a:bodyPr>
            <a:normAutofit fontScale="55000" lnSpcReduction="20000"/>
          </a:bodyPr>
          <a:lstStyle/>
          <a:p>
            <a:r>
              <a:rPr lang="en-US" dirty="0" err="1"/>
              <a:t>Nurullah</a:t>
            </a:r>
            <a:r>
              <a:rPr lang="en-US" dirty="0"/>
              <a:t> </a:t>
            </a:r>
            <a:r>
              <a:rPr lang="en-US" dirty="0" err="1"/>
              <a:t>Yüksel</a:t>
            </a:r>
            <a:r>
              <a:rPr lang="en-US" dirty="0"/>
              <a:t>, et al., Review of artificial intelligence applications in engineering design perspective, 118 Engineering Applications of Artificial Intelligence (2023)</a:t>
            </a:r>
          </a:p>
          <a:p>
            <a:r>
              <a:rPr lang="en-US" dirty="0"/>
              <a:t>Eva </a:t>
            </a:r>
            <a:r>
              <a:rPr lang="en-US" dirty="0" err="1"/>
              <a:t>Masero</a:t>
            </a:r>
            <a:r>
              <a:rPr lang="en-US" dirty="0"/>
              <a:t>, et. Al., A fast implementation of coalitional model predictive controllers based on machine learning: Application to solar power plants, 118 Engineering Applications of Artificial Intelligence (2023) </a:t>
            </a:r>
          </a:p>
          <a:p>
            <a:r>
              <a:rPr lang="en-US" dirty="0"/>
              <a:t>José M. Cámara, et al., Neural network modelling and prediction of an Anaerobic Filter Membrane Bioreactor, 118 Engineering Applications of Artificial Intelligence (2023)</a:t>
            </a:r>
          </a:p>
          <a:p>
            <a:r>
              <a:rPr lang="en-US" dirty="0"/>
              <a:t>Serkan </a:t>
            </a:r>
            <a:r>
              <a:rPr lang="en-US" dirty="0" err="1"/>
              <a:t>Kartal</a:t>
            </a:r>
            <a:r>
              <a:rPr lang="en-US" dirty="0"/>
              <a:t>, Assessment of the spatiotemporal prediction capabilities of machine learning algorithms on Sea Surface Temperature data: A comprehensive study, 118 Engineering Applications of Artificial Intelligence (2023)</a:t>
            </a:r>
          </a:p>
          <a:p>
            <a:r>
              <a:rPr lang="en-US" dirty="0"/>
              <a:t>Federico </a:t>
            </a:r>
            <a:r>
              <a:rPr lang="en-US" dirty="0" err="1"/>
              <a:t>Pittino</a:t>
            </a:r>
            <a:r>
              <a:rPr lang="en-US" dirty="0"/>
              <a:t>, et. al., Hierarchical concept Bottleneck  models for vision and their application to explainable find classification and tracking, 118 Engineering Applications of Artificial Intelligence (2023)</a:t>
            </a:r>
          </a:p>
        </p:txBody>
      </p:sp>
    </p:spTree>
    <p:extLst>
      <p:ext uri="{BB962C8B-B14F-4D97-AF65-F5344CB8AC3E}">
        <p14:creationId xmlns:p14="http://schemas.microsoft.com/office/powerpoint/2010/main" val="163266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605E-5166-C5F9-D17A-ECC9BC77B051}"/>
              </a:ext>
            </a:extLst>
          </p:cNvPr>
          <p:cNvSpPr>
            <a:spLocks noGrp="1"/>
          </p:cNvSpPr>
          <p:nvPr>
            <p:ph type="title"/>
          </p:nvPr>
        </p:nvSpPr>
        <p:spPr/>
        <p:txBody>
          <a:bodyPr/>
          <a:lstStyle/>
          <a:p>
            <a:r>
              <a:rPr lang="en-US" dirty="0"/>
              <a:t>Dictionary</a:t>
            </a:r>
          </a:p>
        </p:txBody>
      </p:sp>
      <p:sp>
        <p:nvSpPr>
          <p:cNvPr id="3" name="Content Placeholder 2">
            <a:extLst>
              <a:ext uri="{FF2B5EF4-FFF2-40B4-BE49-F238E27FC236}">
                <a16:creationId xmlns:a16="http://schemas.microsoft.com/office/drawing/2014/main" id="{F3D0DA36-5D27-F829-0D60-A8638459FD71}"/>
              </a:ext>
            </a:extLst>
          </p:cNvPr>
          <p:cNvSpPr>
            <a:spLocks noGrp="1"/>
          </p:cNvSpPr>
          <p:nvPr>
            <p:ph sz="half" idx="1"/>
          </p:nvPr>
        </p:nvSpPr>
        <p:spPr/>
        <p:txBody>
          <a:bodyPr>
            <a:normAutofit fontScale="85000" lnSpcReduction="10000"/>
          </a:bodyPr>
          <a:lstStyle/>
          <a:p>
            <a:r>
              <a:rPr lang="en-US" dirty="0"/>
              <a:t>“Deep learning consists of a series of machine learning algorithms made up of multiple layers: an input layer, once or more hidden layers, and an output layer. The method is referred to as “deep learning” because, unlike previous approaches, one layer can feed its output to the next layer. Each layer processes data in a manner inspired by the human brain, using interconnected nodes, hence the reason why they are often referred to as “neural networks.”  Maura R. </a:t>
            </a:r>
            <a:r>
              <a:rPr lang="en-US" dirty="0" err="1"/>
              <a:t>Gorsman</a:t>
            </a:r>
            <a:r>
              <a:rPr lang="en-US" dirty="0"/>
              <a:t>, et al., Is Disclosure and Certification of the Use of Generative AI Really Necessary, 107 Judicature 68 </a:t>
            </a:r>
            <a:r>
              <a:rPr lang="en-US" dirty="0" err="1"/>
              <a:t>fn</a:t>
            </a:r>
            <a:r>
              <a:rPr lang="en-US" dirty="0"/>
              <a:t> 21(2023)</a:t>
            </a:r>
          </a:p>
        </p:txBody>
      </p:sp>
      <p:sp>
        <p:nvSpPr>
          <p:cNvPr id="4" name="Content Placeholder 3">
            <a:extLst>
              <a:ext uri="{FF2B5EF4-FFF2-40B4-BE49-F238E27FC236}">
                <a16:creationId xmlns:a16="http://schemas.microsoft.com/office/drawing/2014/main" id="{754022B1-21D0-EC56-030F-097D79116E5C}"/>
              </a:ext>
            </a:extLst>
          </p:cNvPr>
          <p:cNvSpPr>
            <a:spLocks noGrp="1"/>
          </p:cNvSpPr>
          <p:nvPr>
            <p:ph sz="half" idx="2"/>
          </p:nvPr>
        </p:nvSpPr>
        <p:spPr/>
        <p:txBody>
          <a:bodyPr>
            <a:normAutofit fontScale="85000" lnSpcReduction="10000"/>
          </a:bodyPr>
          <a:lstStyle/>
          <a:p>
            <a:pPr algn="just"/>
            <a:r>
              <a:rPr lang="en-US" dirty="0"/>
              <a:t>Supervised learning:  ML approach that uses labeled datasets. These datasets are designed to train or “supervise” algorithms into classifying data or predicting outcomes.  </a:t>
            </a:r>
          </a:p>
          <a:p>
            <a:pPr lvl="1"/>
            <a:r>
              <a:rPr lang="en-US" dirty="0"/>
              <a:t>Classification  problems:  algorithms assign test data into specific categories, such as classifying spam in a separate folder from inbox.</a:t>
            </a:r>
          </a:p>
          <a:p>
            <a:pPr lvl="1"/>
            <a:r>
              <a:rPr lang="en-US" dirty="0"/>
              <a:t>Regression  problems: algorithms identify relationship between dependent and independent variables, to predict numerical values based on different data points.</a:t>
            </a:r>
          </a:p>
        </p:txBody>
      </p:sp>
    </p:spTree>
    <p:extLst>
      <p:ext uri="{BB962C8B-B14F-4D97-AF65-F5344CB8AC3E}">
        <p14:creationId xmlns:p14="http://schemas.microsoft.com/office/powerpoint/2010/main" val="166279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E93-0252-3CC3-B567-14EC47EB8C7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ABCA07C-1908-B1EB-82FA-EC63DAAF4CF4}"/>
              </a:ext>
            </a:extLst>
          </p:cNvPr>
          <p:cNvSpPr>
            <a:spLocks noGrp="1"/>
          </p:cNvSpPr>
          <p:nvPr>
            <p:ph sz="quarter" idx="13"/>
          </p:nvPr>
        </p:nvSpPr>
        <p:spPr/>
        <p:txBody>
          <a:bodyPr>
            <a:normAutofit/>
          </a:bodyPr>
          <a:lstStyle/>
          <a:p>
            <a:r>
              <a:rPr lang="en-US" dirty="0"/>
              <a:t>What is Artificial Intelligence</a:t>
            </a:r>
          </a:p>
          <a:p>
            <a:r>
              <a:rPr lang="en-US" dirty="0"/>
              <a:t>The Aim of Artificial Intelligence</a:t>
            </a:r>
          </a:p>
          <a:p>
            <a:r>
              <a:rPr lang="en-US" dirty="0"/>
              <a:t>Uses &amp; Benefits of Artificial Intelligence</a:t>
            </a:r>
          </a:p>
          <a:p>
            <a:r>
              <a:rPr lang="en-US" dirty="0"/>
              <a:t>Risks of Artificial Intelligence</a:t>
            </a:r>
          </a:p>
          <a:p>
            <a:r>
              <a:rPr lang="en-US" dirty="0"/>
              <a:t>Law &amp; Ethics</a:t>
            </a:r>
          </a:p>
          <a:p>
            <a:r>
              <a:rPr lang="en-US" dirty="0"/>
              <a:t>Don’t Let the Who Be You:  Protect Yourself</a:t>
            </a:r>
          </a:p>
        </p:txBody>
      </p:sp>
    </p:spTree>
    <p:extLst>
      <p:ext uri="{BB962C8B-B14F-4D97-AF65-F5344CB8AC3E}">
        <p14:creationId xmlns:p14="http://schemas.microsoft.com/office/powerpoint/2010/main" val="2665045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BA94-423B-D00D-48DD-D385A9FC69ED}"/>
              </a:ext>
            </a:extLst>
          </p:cNvPr>
          <p:cNvSpPr>
            <a:spLocks noGrp="1"/>
          </p:cNvSpPr>
          <p:nvPr>
            <p:ph type="title"/>
          </p:nvPr>
        </p:nvSpPr>
        <p:spPr/>
        <p:txBody>
          <a:bodyPr/>
          <a:lstStyle/>
          <a:p>
            <a:r>
              <a:rPr lang="en-US" dirty="0"/>
              <a:t>Dictionary</a:t>
            </a:r>
          </a:p>
        </p:txBody>
      </p:sp>
      <p:sp>
        <p:nvSpPr>
          <p:cNvPr id="3" name="Content Placeholder 2">
            <a:extLst>
              <a:ext uri="{FF2B5EF4-FFF2-40B4-BE49-F238E27FC236}">
                <a16:creationId xmlns:a16="http://schemas.microsoft.com/office/drawing/2014/main" id="{648D0430-38D7-8AEC-9F22-D49740B4FC57}"/>
              </a:ext>
            </a:extLst>
          </p:cNvPr>
          <p:cNvSpPr>
            <a:spLocks noGrp="1"/>
          </p:cNvSpPr>
          <p:nvPr>
            <p:ph idx="1"/>
          </p:nvPr>
        </p:nvSpPr>
        <p:spPr/>
        <p:txBody>
          <a:bodyPr/>
          <a:lstStyle/>
          <a:p>
            <a:r>
              <a:rPr lang="en-US" dirty="0"/>
              <a:t>Unsupervised learning:  Algorithms used to analyze </a:t>
            </a:r>
            <a:r>
              <a:rPr lang="en-US" u="sng" dirty="0"/>
              <a:t>un</a:t>
            </a:r>
            <a:r>
              <a:rPr lang="en-US" dirty="0"/>
              <a:t>labeled data sets to recognize patterns</a:t>
            </a:r>
          </a:p>
          <a:p>
            <a:r>
              <a:rPr lang="en-US" dirty="0"/>
              <a:t>GPT – generative pre-trained (GPT)</a:t>
            </a:r>
          </a:p>
          <a:p>
            <a:endParaRPr lang="en-US" dirty="0"/>
          </a:p>
        </p:txBody>
      </p:sp>
    </p:spTree>
    <p:extLst>
      <p:ext uri="{BB962C8B-B14F-4D97-AF65-F5344CB8AC3E}">
        <p14:creationId xmlns:p14="http://schemas.microsoft.com/office/powerpoint/2010/main" val="48385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ormAutofit/>
          </a:bodyPr>
          <a:lstStyle/>
          <a:p>
            <a:pPr>
              <a:lnSpc>
                <a:spcPct val="100000"/>
              </a:lnSpc>
            </a:pPr>
            <a:r>
              <a:rPr lang="en-US" dirty="0"/>
              <a:t>Thomas F.  Waggoner</a:t>
            </a:r>
          </a:p>
          <a:p>
            <a:pPr>
              <a:lnSpc>
                <a:spcPct val="100000"/>
              </a:lnSpc>
            </a:pPr>
            <a:r>
              <a:rPr lang="en-US" dirty="0"/>
              <a:t>Straub, Seaman &amp; Allen, P.C.</a:t>
            </a:r>
          </a:p>
          <a:p>
            <a:r>
              <a:rPr lang="en-US" dirty="0"/>
              <a:t>(269) 982-7715</a:t>
            </a:r>
          </a:p>
          <a:p>
            <a:r>
              <a:rPr lang="en-US" dirty="0">
                <a:hlinkClick r:id="rId2"/>
              </a:rPr>
              <a:t>twaggoner@lawssa.com</a:t>
            </a:r>
            <a:endParaRPr lang="en-US" dirty="0"/>
          </a:p>
          <a:p>
            <a:r>
              <a:rPr lang="en-US" dirty="0">
                <a:hlinkClick r:id="rId3"/>
              </a:rPr>
              <a:t>http://lawssa.com</a:t>
            </a:r>
            <a:endParaRPr lang="en-US" dirty="0"/>
          </a:p>
          <a:p>
            <a:endParaRPr lang="en-US" dirty="0"/>
          </a:p>
        </p:txBody>
      </p:sp>
      <p:pic>
        <p:nvPicPr>
          <p:cNvPr id="25" name="Picture Placeholder 24" descr="A close-up of a network">
            <a:extLst>
              <a:ext uri="{FF2B5EF4-FFF2-40B4-BE49-F238E27FC236}">
                <a16:creationId xmlns:a16="http://schemas.microsoft.com/office/drawing/2014/main" id="{41A1C574-72C6-642F-E4D2-FF0C993AEF7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 b="1"/>
          <a:stretch/>
        </p:blipFill>
        <p:spPr/>
      </p:pic>
    </p:spTree>
    <p:extLst>
      <p:ext uri="{BB962C8B-B14F-4D97-AF65-F5344CB8AC3E}">
        <p14:creationId xmlns:p14="http://schemas.microsoft.com/office/powerpoint/2010/main" val="254763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ctr"/>
          <a:lstStyle/>
          <a:p>
            <a:r>
              <a:rPr lang="en-US" dirty="0"/>
              <a:t>What is Artificial Intelligence?</a:t>
            </a:r>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52" b="52"/>
          <a:stretch/>
        </p:blipFill>
        <p:spPr/>
      </p:pic>
    </p:spTree>
    <p:extLst>
      <p:ext uri="{BB962C8B-B14F-4D97-AF65-F5344CB8AC3E}">
        <p14:creationId xmlns:p14="http://schemas.microsoft.com/office/powerpoint/2010/main" val="183974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5" name="Freeform: Shape 1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1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 name="Rectangle 1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ABE40-AA00-F366-A36A-B3F1AADBF025}"/>
              </a:ext>
            </a:extLst>
          </p:cNvPr>
          <p:cNvSpPr>
            <a:spLocks noGrp="1"/>
          </p:cNvSpPr>
          <p:nvPr>
            <p:ph type="ctrTitle" idx="4294967295"/>
          </p:nvPr>
        </p:nvSpPr>
        <p:spPr>
          <a:xfrm>
            <a:off x="1487488" y="549275"/>
            <a:ext cx="5437187" cy="3456401"/>
          </a:xfrm>
        </p:spPr>
        <p:txBody>
          <a:bodyPr vert="horz" wrap="square" lIns="0" tIns="0" rIns="0" bIns="0" rtlCol="0" anchor="b" anchorCtr="0">
            <a:normAutofit/>
          </a:bodyPr>
          <a:lstStyle/>
          <a:p>
            <a:pPr>
              <a:lnSpc>
                <a:spcPct val="100000"/>
              </a:lnSpc>
            </a:pPr>
            <a:r>
              <a:rPr lang="en-US" sz="6400" dirty="0"/>
              <a:t>Artificial Intelligence (AI)</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4294967295"/>
          </p:nvPr>
        </p:nvSpPr>
        <p:spPr>
          <a:xfrm>
            <a:off x="1487488" y="4297776"/>
            <a:ext cx="5437187" cy="2010949"/>
          </a:xfrm>
        </p:spPr>
        <p:txBody>
          <a:bodyPr vert="horz" wrap="square" lIns="0" tIns="0" rIns="0" bIns="0" rtlCol="0">
            <a:normAutofit fontScale="92500" lnSpcReduction="10000"/>
          </a:bodyPr>
          <a:lstStyle/>
          <a:p>
            <a:pPr marL="0" indent="0">
              <a:lnSpc>
                <a:spcPct val="100000"/>
              </a:lnSpc>
              <a:buNone/>
            </a:pPr>
            <a:r>
              <a:rPr lang="en-US" dirty="0"/>
              <a:t>“Artificial intelligence can be defined as computational methods that imitate human mental activities such as thinking, inference, classification, interpretation, estimation and decision-making.” </a:t>
            </a:r>
          </a:p>
          <a:p>
            <a:pPr marL="0" indent="0">
              <a:lnSpc>
                <a:spcPct val="100000"/>
              </a:lnSpc>
              <a:buNone/>
            </a:pPr>
            <a:r>
              <a:rPr lang="en-US" sz="1300" dirty="0"/>
              <a:t>     					</a:t>
            </a:r>
            <a:r>
              <a:rPr lang="en-US" sz="1300" dirty="0" err="1"/>
              <a:t>Yüksel</a:t>
            </a:r>
            <a:endParaRPr lang="en-US" sz="1300" dirty="0"/>
          </a:p>
        </p:txBody>
      </p:sp>
      <p:sp>
        <p:nvSpPr>
          <p:cNvPr id="22" name="Freeform: Shape 21">
            <a:extLst>
              <a:ext uri="{FF2B5EF4-FFF2-40B4-BE49-F238E27FC236}">
                <a16:creationId xmlns:a16="http://schemas.microsoft.com/office/drawing/2014/main" id="{74033C2F-EE38-427C-97E3-08EAC8822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1760"/>
            <a:ext cx="666497" cy="1080000"/>
          </a:xfrm>
          <a:custGeom>
            <a:avLst/>
            <a:gdLst>
              <a:gd name="connsiteX0" fmla="*/ 126497 w 666497"/>
              <a:gd name="connsiteY0" fmla="*/ 0 h 1080000"/>
              <a:gd name="connsiteX1" fmla="*/ 666497 w 666497"/>
              <a:gd name="connsiteY1" fmla="*/ 540000 h 1080000"/>
              <a:gd name="connsiteX2" fmla="*/ 126497 w 666497"/>
              <a:gd name="connsiteY2" fmla="*/ 1080000 h 1080000"/>
              <a:gd name="connsiteX3" fmla="*/ 17668 w 666497"/>
              <a:gd name="connsiteY3" fmla="*/ 1069029 h 1080000"/>
              <a:gd name="connsiteX4" fmla="*/ 0 w 666497"/>
              <a:gd name="connsiteY4" fmla="*/ 1063545 h 1080000"/>
              <a:gd name="connsiteX5" fmla="*/ 0 w 666497"/>
              <a:gd name="connsiteY5" fmla="*/ 16455 h 1080000"/>
              <a:gd name="connsiteX6" fmla="*/ 17668 w 666497"/>
              <a:gd name="connsiteY6" fmla="*/ 10971 h 1080000"/>
              <a:gd name="connsiteX7" fmla="*/ 126497 w 666497"/>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497" h="1080000">
                <a:moveTo>
                  <a:pt x="126497" y="0"/>
                </a:moveTo>
                <a:cubicBezTo>
                  <a:pt x="424731" y="0"/>
                  <a:pt x="666497" y="241766"/>
                  <a:pt x="666497" y="540000"/>
                </a:cubicBezTo>
                <a:cubicBezTo>
                  <a:pt x="666497" y="838234"/>
                  <a:pt x="424731" y="1080000"/>
                  <a:pt x="126497" y="1080000"/>
                </a:cubicBezTo>
                <a:cubicBezTo>
                  <a:pt x="89218" y="1080000"/>
                  <a:pt x="52821" y="1076222"/>
                  <a:pt x="17668" y="1069029"/>
                </a:cubicBezTo>
                <a:lnTo>
                  <a:pt x="0" y="1063545"/>
                </a:lnTo>
                <a:lnTo>
                  <a:pt x="0" y="16455"/>
                </a:lnTo>
                <a:lnTo>
                  <a:pt x="17668" y="10971"/>
                </a:lnTo>
                <a:cubicBezTo>
                  <a:pt x="52821" y="3778"/>
                  <a:pt x="89218" y="0"/>
                  <a:pt x="126497"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22940903-7865-4026-879C-CC1ADF9116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34337" y="800983"/>
            <a:ext cx="4006800" cy="3788841"/>
            <a:chOff x="7762003" y="672385"/>
            <a:chExt cx="4006800" cy="3788841"/>
          </a:xfrm>
        </p:grpSpPr>
        <p:sp>
          <p:nvSpPr>
            <p:cNvPr id="25" name="Freeform: Shape 24">
              <a:extLst>
                <a:ext uri="{FF2B5EF4-FFF2-40B4-BE49-F238E27FC236}">
                  <a16:creationId xmlns:a16="http://schemas.microsoft.com/office/drawing/2014/main" id="{982D1BD3-FFA8-4027-A890-672FDD8F70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8528803" y="672385"/>
              <a:ext cx="3240000" cy="3788841"/>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508000" dist="203200" dir="96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7BC5C6D9-8420-4B6F-A949-7B6565266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8572003" y="180004"/>
              <a:ext cx="1620000" cy="3240000"/>
            </a:xfrm>
            <a:prstGeom prst="ellipse">
              <a:avLst/>
            </a:prstGeom>
            <a:gradFill>
              <a:gsLst>
                <a:gs pos="100000">
                  <a:schemeClr val="bg2">
                    <a:lumMod val="90000"/>
                    <a:lumOff val="10000"/>
                  </a:schemeClr>
                </a:gs>
                <a:gs pos="50000">
                  <a:schemeClr val="bg2">
                    <a:lumMod val="90000"/>
                    <a:lumOff val="10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8" name="Group 27">
            <a:extLst>
              <a:ext uri="{FF2B5EF4-FFF2-40B4-BE49-F238E27FC236}">
                <a16:creationId xmlns:a16="http://schemas.microsoft.com/office/drawing/2014/main" id="{E82CFC28-5F56-4F2C-A953-AB57C1CE5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386" y="5149126"/>
            <a:ext cx="762805" cy="734873"/>
            <a:chOff x="7950336" y="1300590"/>
            <a:chExt cx="762805" cy="734873"/>
          </a:xfrm>
        </p:grpSpPr>
        <p:sp>
          <p:nvSpPr>
            <p:cNvPr id="29" name="Freeform 5">
              <a:extLst>
                <a:ext uri="{FF2B5EF4-FFF2-40B4-BE49-F238E27FC236}">
                  <a16:creationId xmlns:a16="http://schemas.microsoft.com/office/drawing/2014/main" id="{492EB854-02D8-4A9E-8BA5-5FEE21DD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6">
              <a:extLst>
                <a:ext uri="{FF2B5EF4-FFF2-40B4-BE49-F238E27FC236}">
                  <a16:creationId xmlns:a16="http://schemas.microsoft.com/office/drawing/2014/main" id="{A1676C39-91DD-4843-8315-4285BA1E7E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8">
              <a:extLst>
                <a:ext uri="{FF2B5EF4-FFF2-40B4-BE49-F238E27FC236}">
                  <a16:creationId xmlns:a16="http://schemas.microsoft.com/office/drawing/2014/main" id="{B339FEEC-A688-4A3E-BA2C-8FC738A8A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885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744DD-5BC8-42C8-4313-13CE95ED575B}"/>
              </a:ext>
            </a:extLst>
          </p:cNvPr>
          <p:cNvSpPr>
            <a:spLocks noGrp="1"/>
          </p:cNvSpPr>
          <p:nvPr>
            <p:ph idx="4294967295"/>
          </p:nvPr>
        </p:nvSpPr>
        <p:spPr>
          <a:xfrm>
            <a:off x="0" y="625151"/>
            <a:ext cx="7929563" cy="5458149"/>
          </a:xfrm>
        </p:spPr>
        <p:txBody>
          <a:bodyPr>
            <a:normAutofit fontScale="92500" lnSpcReduction="10000"/>
          </a:bodyPr>
          <a:lstStyle/>
          <a:p>
            <a:r>
              <a:rPr lang="en-US" dirty="0"/>
              <a:t>Term “Artificial Intelligence” coined by John McCarthy in 1956 to “project of engineering intelligent life.”</a:t>
            </a:r>
          </a:p>
          <a:p>
            <a:r>
              <a:rPr lang="en-US" dirty="0"/>
              <a:t>“AI is a general name for computer algorithms that imitate biotic mental processes or activities.”</a:t>
            </a:r>
          </a:p>
          <a:p>
            <a:pPr lvl="1"/>
            <a:r>
              <a:rPr lang="en-US" dirty="0"/>
              <a:t>An algorithm is a set of instructions that is designed to accomplish as task.  </a:t>
            </a:r>
          </a:p>
          <a:p>
            <a:pPr lvl="1"/>
            <a:r>
              <a:rPr lang="en-US" dirty="0"/>
              <a:t>Biotic is “of living organisms”</a:t>
            </a:r>
          </a:p>
          <a:p>
            <a:r>
              <a:rPr lang="en-US" dirty="0"/>
              <a:t>Interdisciplinary</a:t>
            </a:r>
          </a:p>
          <a:p>
            <a:pPr lvl="1"/>
            <a:r>
              <a:rPr lang="en-US" dirty="0"/>
              <a:t>Mathematics</a:t>
            </a:r>
          </a:p>
          <a:p>
            <a:pPr lvl="1"/>
            <a:r>
              <a:rPr lang="en-US" dirty="0"/>
              <a:t>Computers</a:t>
            </a:r>
          </a:p>
          <a:p>
            <a:pPr lvl="1"/>
            <a:r>
              <a:rPr lang="en-US" dirty="0"/>
              <a:t>Neurology</a:t>
            </a:r>
          </a:p>
          <a:p>
            <a:pPr lvl="1"/>
            <a:r>
              <a:rPr lang="en-US" dirty="0"/>
              <a:t>Biology</a:t>
            </a:r>
          </a:p>
          <a:p>
            <a:pPr lvl="1"/>
            <a:r>
              <a:rPr lang="en-US" dirty="0"/>
              <a:t>Genetics</a:t>
            </a:r>
          </a:p>
          <a:p>
            <a:pPr lvl="1"/>
            <a:r>
              <a:rPr lang="en-US" dirty="0"/>
              <a:t>Engineering							</a:t>
            </a:r>
            <a:r>
              <a:rPr lang="en-US" sz="1200" dirty="0"/>
              <a:t> </a:t>
            </a:r>
            <a:r>
              <a:rPr lang="en-US" sz="1200" dirty="0" err="1"/>
              <a:t>Yüksel</a:t>
            </a:r>
            <a:endParaRPr lang="en-US" dirty="0"/>
          </a:p>
        </p:txBody>
      </p:sp>
    </p:spTree>
    <p:extLst>
      <p:ext uri="{BB962C8B-B14F-4D97-AF65-F5344CB8AC3E}">
        <p14:creationId xmlns:p14="http://schemas.microsoft.com/office/powerpoint/2010/main" val="6528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CC09F-7383-3A4C-555C-35DA0BB4B76E}"/>
              </a:ext>
            </a:extLst>
          </p:cNvPr>
          <p:cNvSpPr>
            <a:spLocks noGrp="1"/>
          </p:cNvSpPr>
          <p:nvPr>
            <p:ph type="title"/>
          </p:nvPr>
        </p:nvSpPr>
        <p:spPr/>
        <p:txBody>
          <a:bodyPr/>
          <a:lstStyle/>
          <a:p>
            <a:r>
              <a:rPr lang="en-US" dirty="0"/>
              <a:t>Artificial Intelligence Techniques</a:t>
            </a:r>
          </a:p>
        </p:txBody>
      </p:sp>
      <p:sp>
        <p:nvSpPr>
          <p:cNvPr id="6" name="Content Placeholder 5">
            <a:extLst>
              <a:ext uri="{FF2B5EF4-FFF2-40B4-BE49-F238E27FC236}">
                <a16:creationId xmlns:a16="http://schemas.microsoft.com/office/drawing/2014/main" id="{9BE7E655-DBBE-1E38-D543-EB34028F2F2B}"/>
              </a:ext>
            </a:extLst>
          </p:cNvPr>
          <p:cNvSpPr>
            <a:spLocks noGrp="1"/>
          </p:cNvSpPr>
          <p:nvPr>
            <p:ph sz="half" idx="1"/>
          </p:nvPr>
        </p:nvSpPr>
        <p:spPr/>
        <p:txBody>
          <a:bodyPr/>
          <a:lstStyle/>
          <a:p>
            <a:pPr lvl="1"/>
            <a:r>
              <a:rPr lang="en-US" dirty="0"/>
              <a:t>Classical methods</a:t>
            </a:r>
          </a:p>
          <a:p>
            <a:pPr lvl="2"/>
            <a:r>
              <a:rPr lang="en-US" dirty="0"/>
              <a:t>Knowledge based systems</a:t>
            </a:r>
          </a:p>
          <a:p>
            <a:pPr lvl="2"/>
            <a:r>
              <a:rPr lang="en-US" dirty="0"/>
              <a:t>Expert systems</a:t>
            </a:r>
          </a:p>
          <a:p>
            <a:pPr lvl="2"/>
            <a:r>
              <a:rPr lang="en-US" dirty="0"/>
              <a:t>Fuzzy logic</a:t>
            </a:r>
          </a:p>
          <a:p>
            <a:pPr lvl="2"/>
            <a:r>
              <a:rPr lang="en-US" dirty="0"/>
              <a:t>Artificial neural networks</a:t>
            </a:r>
          </a:p>
          <a:p>
            <a:pPr lvl="2"/>
            <a:r>
              <a:rPr lang="en-US" dirty="0"/>
              <a:t>Evolutionary algorithms</a:t>
            </a:r>
          </a:p>
          <a:p>
            <a:pPr lvl="2"/>
            <a:r>
              <a:rPr lang="en-US" dirty="0"/>
              <a:t>Genetic algorithms</a:t>
            </a:r>
          </a:p>
        </p:txBody>
      </p:sp>
      <p:sp>
        <p:nvSpPr>
          <p:cNvPr id="7" name="Content Placeholder 6">
            <a:extLst>
              <a:ext uri="{FF2B5EF4-FFF2-40B4-BE49-F238E27FC236}">
                <a16:creationId xmlns:a16="http://schemas.microsoft.com/office/drawing/2014/main" id="{845A03A5-6D4D-7072-B3BD-F2DA38CADEB0}"/>
              </a:ext>
            </a:extLst>
          </p:cNvPr>
          <p:cNvSpPr>
            <a:spLocks noGrp="1"/>
          </p:cNvSpPr>
          <p:nvPr>
            <p:ph sz="half" idx="13"/>
          </p:nvPr>
        </p:nvSpPr>
        <p:spPr/>
        <p:txBody>
          <a:bodyPr>
            <a:normAutofit fontScale="92500" lnSpcReduction="10000"/>
          </a:bodyPr>
          <a:lstStyle/>
          <a:p>
            <a:pPr marL="285750" indent="-285750">
              <a:buFont typeface="Arial" panose="020B0604020202020204" pitchFamily="34" charset="0"/>
              <a:buChar char="•"/>
            </a:pPr>
            <a:r>
              <a:rPr lang="en-US" dirty="0"/>
              <a:t>Modern method</a:t>
            </a:r>
          </a:p>
          <a:p>
            <a:pPr marL="514350" lvl="1" indent="-285750"/>
            <a:r>
              <a:rPr lang="en-US" dirty="0"/>
              <a:t>Machine learning</a:t>
            </a:r>
          </a:p>
          <a:p>
            <a:pPr marL="1062990" lvl="4" indent="-285750"/>
            <a:r>
              <a:rPr lang="en-US" dirty="0"/>
              <a:t>Supervised learning</a:t>
            </a:r>
          </a:p>
          <a:p>
            <a:pPr marL="1062990" lvl="4" indent="-285750"/>
            <a:r>
              <a:rPr lang="en-US" dirty="0"/>
              <a:t>Unsupervised learning</a:t>
            </a:r>
          </a:p>
          <a:p>
            <a:pPr marL="1062990" lvl="4" indent="-285750"/>
            <a:r>
              <a:rPr lang="en-US" dirty="0"/>
              <a:t>Big data</a:t>
            </a:r>
          </a:p>
          <a:p>
            <a:pPr marL="1062990" lvl="4" indent="-285750"/>
            <a:r>
              <a:rPr lang="en-US" dirty="0"/>
              <a:t>Detects similarities and patterns in available data set and uses these to interpret future data</a:t>
            </a:r>
          </a:p>
          <a:p>
            <a:pPr marL="1062990" lvl="4" indent="-285750"/>
            <a:r>
              <a:rPr lang="en-US" dirty="0"/>
              <a:t>Deep learning (subset of Machine Learning)</a:t>
            </a:r>
          </a:p>
          <a:p>
            <a:pPr marL="2800350" lvl="5" indent="-285750"/>
            <a:r>
              <a:rPr lang="en-US" dirty="0"/>
              <a:t>Multi-layered neural network</a:t>
            </a:r>
          </a:p>
          <a:p>
            <a:endParaRPr lang="en-US" dirty="0"/>
          </a:p>
        </p:txBody>
      </p:sp>
    </p:spTree>
    <p:extLst>
      <p:ext uri="{BB962C8B-B14F-4D97-AF65-F5344CB8AC3E}">
        <p14:creationId xmlns:p14="http://schemas.microsoft.com/office/powerpoint/2010/main" val="335346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CC09F-7383-3A4C-555C-35DA0BB4B76E}"/>
              </a:ext>
            </a:extLst>
          </p:cNvPr>
          <p:cNvSpPr>
            <a:spLocks noGrp="1"/>
          </p:cNvSpPr>
          <p:nvPr>
            <p:ph type="title"/>
          </p:nvPr>
        </p:nvSpPr>
        <p:spPr/>
        <p:txBody>
          <a:bodyPr>
            <a:normAutofit fontScale="90000"/>
          </a:bodyPr>
          <a:lstStyle/>
          <a:p>
            <a:r>
              <a:rPr lang="en-US" dirty="0"/>
              <a:t>Is AI Intelligent?  Hype, Puffery,  Conflation, 				 			Misunderstanding &amp; Misinformation</a:t>
            </a:r>
          </a:p>
        </p:txBody>
      </p:sp>
      <p:sp>
        <p:nvSpPr>
          <p:cNvPr id="6" name="Content Placeholder 5">
            <a:extLst>
              <a:ext uri="{FF2B5EF4-FFF2-40B4-BE49-F238E27FC236}">
                <a16:creationId xmlns:a16="http://schemas.microsoft.com/office/drawing/2014/main" id="{9BE7E655-DBBE-1E38-D543-EB34028F2F2B}"/>
              </a:ext>
            </a:extLst>
          </p:cNvPr>
          <p:cNvSpPr>
            <a:spLocks noGrp="1"/>
          </p:cNvSpPr>
          <p:nvPr>
            <p:ph sz="half" idx="1"/>
          </p:nvPr>
        </p:nvSpPr>
        <p:spPr/>
        <p:txBody>
          <a:bodyPr>
            <a:normAutofit/>
          </a:bodyPr>
          <a:lstStyle/>
          <a:p>
            <a:r>
              <a:rPr lang="en-US" dirty="0"/>
              <a:t>Artificial intelligence</a:t>
            </a:r>
          </a:p>
          <a:p>
            <a:r>
              <a:rPr lang="en-US" dirty="0"/>
              <a:t>Artificial General Intelligence</a:t>
            </a:r>
          </a:p>
          <a:p>
            <a:r>
              <a:rPr lang="en-US" dirty="0"/>
              <a:t>Explainable Artificial Intelligence (XAI)</a:t>
            </a:r>
          </a:p>
          <a:p>
            <a:pPr marL="0" lvl="1" indent="0">
              <a:buNone/>
            </a:pPr>
            <a:r>
              <a:rPr lang="en-US" dirty="0"/>
              <a:t>Super AI</a:t>
            </a:r>
          </a:p>
        </p:txBody>
      </p:sp>
      <p:sp>
        <p:nvSpPr>
          <p:cNvPr id="7" name="Content Placeholder 6">
            <a:extLst>
              <a:ext uri="{FF2B5EF4-FFF2-40B4-BE49-F238E27FC236}">
                <a16:creationId xmlns:a16="http://schemas.microsoft.com/office/drawing/2014/main" id="{845A03A5-6D4D-7072-B3BD-F2DA38CADEB0}"/>
              </a:ext>
            </a:extLst>
          </p:cNvPr>
          <p:cNvSpPr>
            <a:spLocks noGrp="1"/>
          </p:cNvSpPr>
          <p:nvPr>
            <p:ph sz="half" idx="13"/>
          </p:nvPr>
        </p:nvSpPr>
        <p:spPr/>
        <p:txBody>
          <a:bodyPr/>
          <a:lstStyle/>
          <a:p>
            <a:r>
              <a:rPr lang="en-US" dirty="0"/>
              <a:t>Strong/General</a:t>
            </a:r>
          </a:p>
          <a:p>
            <a:r>
              <a:rPr lang="en-US" dirty="0"/>
              <a:t>	Imitate the mental and heuristic (common 	sense) processes that humans used when 	solving a problem.</a:t>
            </a:r>
          </a:p>
          <a:p>
            <a:r>
              <a:rPr lang="en-US" dirty="0"/>
              <a:t>Weak/Narrow</a:t>
            </a:r>
          </a:p>
          <a:p>
            <a:r>
              <a:rPr lang="en-US" dirty="0"/>
              <a:t>	Computational software that successfully 	performs certain task but without involving 	heuristic (common sense) processes</a:t>
            </a:r>
          </a:p>
        </p:txBody>
      </p:sp>
    </p:spTree>
    <p:extLst>
      <p:ext uri="{BB962C8B-B14F-4D97-AF65-F5344CB8AC3E}">
        <p14:creationId xmlns:p14="http://schemas.microsoft.com/office/powerpoint/2010/main" val="23301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p:txBody>
          <a:bodyPr/>
          <a:lstStyle/>
          <a:p>
            <a:r>
              <a:rPr lang="en-US"/>
              <a:t>The Aim of Artificial Intelligence</a:t>
            </a:r>
            <a:endParaRPr lang="en-US" dirty="0"/>
          </a:p>
        </p:txBody>
      </p:sp>
      <p:sp>
        <p:nvSpPr>
          <p:cNvPr id="8" name="Subtitle 7">
            <a:extLst>
              <a:ext uri="{FF2B5EF4-FFF2-40B4-BE49-F238E27FC236}">
                <a16:creationId xmlns:a16="http://schemas.microsoft.com/office/drawing/2014/main" id="{6450744F-A4B6-FD90-F6DA-4EF9A192E377}"/>
              </a:ext>
            </a:extLst>
          </p:cNvPr>
          <p:cNvSpPr>
            <a:spLocks noGrp="1"/>
          </p:cNvSpPr>
          <p:nvPr>
            <p:ph type="subTitle" idx="1"/>
          </p:nvPr>
        </p:nvSpPr>
        <p:spPr/>
        <p:txBody>
          <a:bodyPr/>
          <a:lstStyle/>
          <a:p>
            <a:pPr algn="l"/>
            <a:r>
              <a:rPr lang="en-US"/>
              <a:t>The aim of AI is to perform human specific mental tasks and activities, quickly, effectively, accurately and efficiently by computers.</a:t>
            </a:r>
          </a:p>
          <a:p>
            <a:pPr algn="l"/>
            <a:r>
              <a:rPr lang="en-US"/>
              <a:t>Differs from traditional software in that the outputs are processed with incomplete and uncertain data. </a:t>
            </a:r>
          </a:p>
          <a:p>
            <a:pPr algn="l"/>
            <a:r>
              <a:rPr lang="en-US"/>
              <a:t>Creates semantic (“branch of linguistics and logic concerned with meaning”) relationships between data,  inferences for the past and predictions for the future can be made.	</a:t>
            </a:r>
          </a:p>
          <a:p>
            <a:pPr algn="l"/>
            <a:r>
              <a:rPr lang="en-US"/>
              <a:t>								</a:t>
            </a:r>
            <a:r>
              <a:rPr lang="en-US" sz="1800"/>
              <a:t> </a:t>
            </a:r>
            <a:r>
              <a:rPr lang="en-US" sz="1200"/>
              <a:t>Yüksel</a:t>
            </a:r>
            <a:endParaRPr lang="en-US" sz="1200" dirty="0"/>
          </a:p>
        </p:txBody>
      </p:sp>
    </p:spTree>
    <p:extLst>
      <p:ext uri="{BB962C8B-B14F-4D97-AF65-F5344CB8AC3E}">
        <p14:creationId xmlns:p14="http://schemas.microsoft.com/office/powerpoint/2010/main" val="285551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FAAE-A676-92F9-D5D0-3CF4181E0AD6}"/>
              </a:ext>
            </a:extLst>
          </p:cNvPr>
          <p:cNvSpPr>
            <a:spLocks noGrp="1"/>
          </p:cNvSpPr>
          <p:nvPr>
            <p:ph type="title"/>
          </p:nvPr>
        </p:nvSpPr>
        <p:spPr/>
        <p:txBody>
          <a:bodyPr/>
          <a:lstStyle/>
          <a:p>
            <a:r>
              <a:rPr lang="en-US" dirty="0"/>
              <a:t>Uses of Artificial Intelligence</a:t>
            </a:r>
          </a:p>
        </p:txBody>
      </p:sp>
      <p:sp>
        <p:nvSpPr>
          <p:cNvPr id="3" name="Content Placeholder 2">
            <a:extLst>
              <a:ext uri="{FF2B5EF4-FFF2-40B4-BE49-F238E27FC236}">
                <a16:creationId xmlns:a16="http://schemas.microsoft.com/office/drawing/2014/main" id="{5CD2C583-E3FD-D3C7-D476-239C44B74713}"/>
              </a:ext>
            </a:extLst>
          </p:cNvPr>
          <p:cNvSpPr>
            <a:spLocks noGrp="1"/>
          </p:cNvSpPr>
          <p:nvPr>
            <p:ph idx="1"/>
          </p:nvPr>
        </p:nvSpPr>
        <p:spPr/>
        <p:txBody>
          <a:bodyPr>
            <a:normAutofit fontScale="62500" lnSpcReduction="20000"/>
          </a:bodyPr>
          <a:lstStyle/>
          <a:p>
            <a:r>
              <a:rPr lang="en-US" dirty="0"/>
              <a:t>Inspiration</a:t>
            </a:r>
          </a:p>
          <a:p>
            <a:r>
              <a:rPr lang="en-US" dirty="0"/>
              <a:t>Concept generation</a:t>
            </a:r>
          </a:p>
          <a:p>
            <a:r>
              <a:rPr lang="en-US" dirty="0"/>
              <a:t>Evaluation </a:t>
            </a:r>
          </a:p>
          <a:p>
            <a:r>
              <a:rPr lang="en-US" dirty="0"/>
              <a:t>Defect detection</a:t>
            </a:r>
          </a:p>
          <a:p>
            <a:r>
              <a:rPr lang="en-US" dirty="0"/>
              <a:t>Safety detection</a:t>
            </a:r>
          </a:p>
          <a:p>
            <a:r>
              <a:rPr lang="en-US" dirty="0"/>
              <a:t>Optimization of decision making</a:t>
            </a:r>
          </a:p>
          <a:p>
            <a:r>
              <a:rPr lang="en-US" dirty="0"/>
              <a:t>Modeling (BIM)</a:t>
            </a:r>
          </a:p>
          <a:p>
            <a:r>
              <a:rPr lang="en-US" dirty="0"/>
              <a:t>Drafting</a:t>
            </a:r>
          </a:p>
          <a:p>
            <a:r>
              <a:rPr lang="en-US" dirty="0"/>
              <a:t>Pricing</a:t>
            </a:r>
          </a:p>
          <a:p>
            <a:endParaRPr lang="en-US" dirty="0"/>
          </a:p>
        </p:txBody>
      </p:sp>
    </p:spTree>
    <p:extLst>
      <p:ext uri="{BB962C8B-B14F-4D97-AF65-F5344CB8AC3E}">
        <p14:creationId xmlns:p14="http://schemas.microsoft.com/office/powerpoint/2010/main" val="189941317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42EE1-43E5-4AFB-895D-B61B9656DC14}">
  <ds:schemaRefs>
    <ds:schemaRef ds:uri="http://schemas.microsoft.com/office/2006/documentManagement/types"/>
    <ds:schemaRef ds:uri="http://purl.org/dc/terms/"/>
    <ds:schemaRef ds:uri="230e9df3-be65-4c73-a93b-d1236ebd677e"/>
    <ds:schemaRef ds:uri="16c05727-aa75-4e4a-9b5f-8a80a1165891"/>
    <ds:schemaRef ds:uri="71af3243-3dd4-4a8d-8c0d-dd76da1f02a5"/>
    <ds:schemaRef ds:uri="http://schemas.microsoft.com/office/2006/metadata/properties"/>
    <ds:schemaRef ds:uri="http://purl.org/dc/dcmitype/"/>
    <ds:schemaRef ds:uri="http://schemas.microsoft.com/office/infopath/2007/PartnerControls"/>
    <ds:schemaRef ds:uri="http://schemas.microsoft.com/sharepoint/v3"/>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49CD38-5B57-4682-9FCE-B9174068D0A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{8FA52416-EB74-4450-A394-9063182426E2}tf33713516_win32</Template>
  <TotalTime>625</TotalTime>
  <Words>1709</Words>
  <Application>Microsoft Office PowerPoint</Application>
  <PresentationFormat>Widescreen</PresentationFormat>
  <Paragraphs>175</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Gill Sans MT</vt:lpstr>
      <vt:lpstr>Source Sans Pro</vt:lpstr>
      <vt:lpstr>Times New Roman</vt:lpstr>
      <vt:lpstr>Walbaum Display</vt:lpstr>
      <vt:lpstr>3DFloatVTI</vt:lpstr>
      <vt:lpstr>Legal and Ethical Implications of AI and Its Impact on the Design Profession</vt:lpstr>
      <vt:lpstr>Agenda</vt:lpstr>
      <vt:lpstr>What is Artificial Intelligence?</vt:lpstr>
      <vt:lpstr>Artificial Intelligence (AI)</vt:lpstr>
      <vt:lpstr>PowerPoint Presentation</vt:lpstr>
      <vt:lpstr>Artificial Intelligence Techniques</vt:lpstr>
      <vt:lpstr>Is AI Intelligent?  Hype, Puffery,  Conflation,         Misunderstanding &amp; Misinformation</vt:lpstr>
      <vt:lpstr>The Aim of Artificial Intelligence</vt:lpstr>
      <vt:lpstr>Uses of Artificial Intelligence</vt:lpstr>
      <vt:lpstr>Benefits of Artificial Intelligence</vt:lpstr>
      <vt:lpstr>Risks With Artificial Intelligence</vt:lpstr>
      <vt:lpstr>Risks with Artificial Intelligence</vt:lpstr>
      <vt:lpstr>Law &amp; Ethics</vt:lpstr>
      <vt:lpstr>Legal World</vt:lpstr>
      <vt:lpstr>Don’t Let the Who Be You: Protect yourself</vt:lpstr>
      <vt:lpstr>Standard of Care</vt:lpstr>
      <vt:lpstr>Quality Assurance/Quality Control</vt:lpstr>
      <vt:lpstr>Bibliography</vt:lpstr>
      <vt:lpstr>Dictionary</vt:lpstr>
      <vt:lpstr>Dictionary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and Ethical Implications of AI and Its Impact on the Design Profession</dc:title>
  <dc:creator>Tom Waggoner</dc:creator>
  <cp:lastModifiedBy>Nemanja Roncevic</cp:lastModifiedBy>
  <cp:revision>8</cp:revision>
  <cp:lastPrinted>2024-04-11T15:52:23Z</cp:lastPrinted>
  <dcterms:created xsi:type="dcterms:W3CDTF">2024-04-09T12:41:55Z</dcterms:created>
  <dcterms:modified xsi:type="dcterms:W3CDTF">2024-04-25T09:28:39Z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