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41"/>
  </p:handoutMasterIdLst>
  <p:sldIdLst>
    <p:sldId id="256" r:id="rId2"/>
    <p:sldId id="257" r:id="rId3"/>
    <p:sldId id="258" r:id="rId4"/>
    <p:sldId id="259" r:id="rId5"/>
    <p:sldId id="260" r:id="rId6"/>
    <p:sldId id="261" r:id="rId7"/>
    <p:sldId id="29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96" r:id="rId32"/>
    <p:sldId id="286" r:id="rId33"/>
    <p:sldId id="287" r:id="rId34"/>
    <p:sldId id="288" r:id="rId35"/>
    <p:sldId id="289" r:id="rId36"/>
    <p:sldId id="290" r:id="rId37"/>
    <p:sldId id="291" r:id="rId38"/>
    <p:sldId id="292" r:id="rId39"/>
    <p:sldId id="293"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67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6716"/>
          </a:xfrm>
          <a:prstGeom prst="rect">
            <a:avLst/>
          </a:prstGeom>
        </p:spPr>
        <p:txBody>
          <a:bodyPr vert="horz" lIns="91440" tIns="45720" rIns="91440" bIns="45720" rtlCol="0"/>
          <a:lstStyle>
            <a:lvl1pPr algn="r">
              <a:defRPr sz="1200"/>
            </a:lvl1pPr>
          </a:lstStyle>
          <a:p>
            <a:fld id="{AC9A51F4-05D0-4899-A7BC-A7706CCC7B8F}" type="datetimeFigureOut">
              <a:rPr lang="en-US" smtClean="0"/>
              <a:t>3/22/2017</a:t>
            </a:fld>
            <a:endParaRPr lang="en-US"/>
          </a:p>
        </p:txBody>
      </p:sp>
      <p:sp>
        <p:nvSpPr>
          <p:cNvPr id="4" name="Footer Placeholder 3"/>
          <p:cNvSpPr>
            <a:spLocks noGrp="1"/>
          </p:cNvSpPr>
          <p:nvPr>
            <p:ph type="ftr" sz="quarter" idx="2"/>
          </p:nvPr>
        </p:nvSpPr>
        <p:spPr>
          <a:xfrm>
            <a:off x="2" y="8842384"/>
            <a:ext cx="3043979" cy="4667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2384"/>
            <a:ext cx="3043979" cy="466716"/>
          </a:xfrm>
          <a:prstGeom prst="rect">
            <a:avLst/>
          </a:prstGeom>
        </p:spPr>
        <p:txBody>
          <a:bodyPr vert="horz" lIns="91440" tIns="45720" rIns="91440" bIns="45720" rtlCol="0" anchor="b"/>
          <a:lstStyle>
            <a:lvl1pPr algn="r">
              <a:defRPr sz="1200"/>
            </a:lvl1pPr>
          </a:lstStyle>
          <a:p>
            <a:fld id="{DABEC17D-CE6C-46B3-B0B9-7CAF64786D59}" type="slidenum">
              <a:rPr lang="en-US" smtClean="0"/>
              <a:t>‹#›</a:t>
            </a:fld>
            <a:endParaRPr lang="en-US"/>
          </a:p>
        </p:txBody>
      </p:sp>
    </p:spTree>
    <p:extLst>
      <p:ext uri="{BB962C8B-B14F-4D97-AF65-F5344CB8AC3E}">
        <p14:creationId xmlns:p14="http://schemas.microsoft.com/office/powerpoint/2010/main" val="3916451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3/22/2017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3/22/2017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3/22/2017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CONTRACT TERMS AND THE ROLE THEY PLAY IN Administering Contracts for construction</a:t>
            </a:r>
            <a:endParaRPr lang="en-US" sz="6600" dirty="0"/>
          </a:p>
        </p:txBody>
      </p:sp>
      <p:sp>
        <p:nvSpPr>
          <p:cNvPr id="3" name="Subtitle 2"/>
          <p:cNvSpPr>
            <a:spLocks noGrp="1"/>
          </p:cNvSpPr>
          <p:nvPr>
            <p:ph type="subTitle" idx="1"/>
          </p:nvPr>
        </p:nvSpPr>
        <p:spPr>
          <a:xfrm>
            <a:off x="1051560" y="4829175"/>
            <a:ext cx="7891272" cy="1434126"/>
          </a:xfrm>
        </p:spPr>
        <p:txBody>
          <a:bodyPr>
            <a:normAutofit fontScale="77500" lnSpcReduction="20000"/>
          </a:bodyPr>
          <a:lstStyle/>
          <a:p>
            <a:pPr>
              <a:lnSpc>
                <a:spcPct val="120000"/>
              </a:lnSpc>
              <a:spcBef>
                <a:spcPts val="0"/>
              </a:spcBef>
            </a:pPr>
            <a:r>
              <a:rPr lang="en-US" dirty="0" smtClean="0"/>
              <a:t>James R. Case</a:t>
            </a:r>
          </a:p>
          <a:p>
            <a:pPr>
              <a:lnSpc>
                <a:spcPct val="120000"/>
              </a:lnSpc>
              <a:spcBef>
                <a:spcPts val="0"/>
              </a:spcBef>
            </a:pPr>
            <a:r>
              <a:rPr lang="en-US" dirty="0" smtClean="0"/>
              <a:t>Kerr, Russell and Weber, PLC</a:t>
            </a:r>
          </a:p>
          <a:p>
            <a:pPr>
              <a:lnSpc>
                <a:spcPct val="120000"/>
              </a:lnSpc>
              <a:spcBef>
                <a:spcPts val="0"/>
              </a:spcBef>
            </a:pPr>
            <a:r>
              <a:rPr lang="en-US" dirty="0" smtClean="0"/>
              <a:t>500 Woodward Ave., Suite 2500</a:t>
            </a:r>
          </a:p>
          <a:p>
            <a:pPr>
              <a:lnSpc>
                <a:spcPct val="120000"/>
              </a:lnSpc>
              <a:spcBef>
                <a:spcPts val="0"/>
              </a:spcBef>
            </a:pPr>
            <a:r>
              <a:rPr lang="en-US" dirty="0" smtClean="0"/>
              <a:t>Detroit, MI  48226</a:t>
            </a:r>
          </a:p>
          <a:p>
            <a:pPr>
              <a:lnSpc>
                <a:spcPct val="120000"/>
              </a:lnSpc>
              <a:spcBef>
                <a:spcPts val="0"/>
              </a:spcBef>
            </a:pPr>
            <a:r>
              <a:rPr lang="en-US" dirty="0" smtClean="0"/>
              <a:t>313-961-0200</a:t>
            </a:r>
          </a:p>
          <a:p>
            <a:endParaRPr lang="en-US" dirty="0"/>
          </a:p>
          <a:p>
            <a:pPr algn="r"/>
            <a:endParaRPr lang="en-US" sz="3000" b="1" dirty="0">
              <a:solidFill>
                <a:schemeClr val="accent2"/>
              </a:solidFill>
            </a:endParaRPr>
          </a:p>
          <a:p>
            <a:pPr algn="r"/>
            <a:endParaRPr lang="en-US" sz="2600" b="1" dirty="0">
              <a:solidFill>
                <a:schemeClr val="accent2"/>
              </a:solidFill>
            </a:endParaRPr>
          </a:p>
        </p:txBody>
      </p:sp>
    </p:spTree>
    <p:extLst>
      <p:ext uri="{BB962C8B-B14F-4D97-AF65-F5344CB8AC3E}">
        <p14:creationId xmlns:p14="http://schemas.microsoft.com/office/powerpoint/2010/main" val="288017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182" y="1647275"/>
            <a:ext cx="10058400" cy="4050792"/>
          </a:xfrm>
        </p:spPr>
        <p:txBody>
          <a:bodyPr>
            <a:normAutofit/>
          </a:bodyPr>
          <a:lstStyle/>
          <a:p>
            <a:r>
              <a:rPr lang="en-US" sz="4400" dirty="0" smtClean="0"/>
              <a:t>Thus, since they were provided as part of the design contract, </a:t>
            </a:r>
            <a:r>
              <a:rPr lang="en-US" sz="4400" dirty="0" err="1" smtClean="0"/>
              <a:t>Ric</a:t>
            </a:r>
            <a:r>
              <a:rPr lang="en-US" sz="4400" dirty="0" smtClean="0"/>
              <a:t>-Man’s claims for negligent misrepresentation regarding the TERS design and DSC claim were allowed to stand.</a:t>
            </a:r>
            <a:endParaRPr lang="en-US"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733" y="260859"/>
            <a:ext cx="1293189" cy="1289607"/>
          </a:xfrm>
          <a:prstGeom prst="rect">
            <a:avLst/>
          </a:prstGeom>
        </p:spPr>
      </p:pic>
    </p:spTree>
    <p:extLst>
      <p:ext uri="{BB962C8B-B14F-4D97-AF65-F5344CB8AC3E}">
        <p14:creationId xmlns:p14="http://schemas.microsoft.com/office/powerpoint/2010/main" val="207893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change to</a:t>
            </a:r>
            <a:br>
              <a:rPr lang="en-US" dirty="0" smtClean="0"/>
            </a:br>
            <a:r>
              <a:rPr lang="en-US" dirty="0" err="1" smtClean="0"/>
              <a:t>ejcdc</a:t>
            </a:r>
            <a:r>
              <a:rPr lang="en-US" dirty="0" smtClean="0"/>
              <a:t> article 9.A</a:t>
            </a:r>
            <a:endParaRPr lang="en-US" dirty="0"/>
          </a:p>
        </p:txBody>
      </p:sp>
      <p:sp>
        <p:nvSpPr>
          <p:cNvPr id="3" name="Content Placeholder 2"/>
          <p:cNvSpPr>
            <a:spLocks noGrp="1"/>
          </p:cNvSpPr>
          <p:nvPr>
            <p:ph idx="1"/>
          </p:nvPr>
        </p:nvSpPr>
        <p:spPr>
          <a:xfrm>
            <a:off x="1069848" y="2312416"/>
            <a:ext cx="10058400" cy="4050792"/>
          </a:xfrm>
        </p:spPr>
        <p:txBody>
          <a:bodyPr>
            <a:normAutofit/>
          </a:bodyPr>
          <a:lstStyle/>
          <a:p>
            <a:r>
              <a:rPr lang="en-US" sz="2400" dirty="0" smtClean="0"/>
              <a:t>Neither Engineer’s authority or responsibility under this Article 9, or under any other provision of the Contract Documents </a:t>
            </a:r>
            <a:r>
              <a:rPr lang="en-US" sz="2400" b="1" dirty="0" smtClean="0">
                <a:ln>
                  <a:solidFill>
                    <a:srgbClr val="FFFF00"/>
                  </a:solidFill>
                </a:ln>
              </a:rPr>
              <a:t>or </a:t>
            </a:r>
            <a:r>
              <a:rPr lang="en-US" sz="2400" b="1" dirty="0">
                <a:ln>
                  <a:solidFill>
                    <a:srgbClr val="FFFF00"/>
                  </a:solidFill>
                </a:ln>
              </a:rPr>
              <a:t>for any other act or failure to act by Engineer pursuant to or in connection with any Contract or Agreement with </a:t>
            </a:r>
            <a:r>
              <a:rPr lang="en-US" sz="2400" b="1" dirty="0" smtClean="0">
                <a:ln>
                  <a:solidFill>
                    <a:srgbClr val="FFFF00"/>
                  </a:solidFill>
                </a:ln>
              </a:rPr>
              <a:t>Owner</a:t>
            </a:r>
            <a:r>
              <a:rPr lang="en-US" sz="2400" dirty="0" smtClean="0"/>
              <a:t>, nor any decision made by Engineer in good faith either to exercise or not exercise such authority or responsibility or the undertaking, exercise, or performance of any authority or responsibility by Engineer shall create, impose, or give rise to any duty in contract, tort, or otherwise owed by Engineer to Contractor, any Subcontractor, any Supplier, any individual or entity, or any surety for or employee or agent of any of them.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638" y="236558"/>
            <a:ext cx="1749288" cy="1684867"/>
          </a:xfrm>
          <a:prstGeom prst="rect">
            <a:avLst/>
          </a:prstGeom>
        </p:spPr>
      </p:pic>
    </p:spTree>
    <p:extLst>
      <p:ext uri="{BB962C8B-B14F-4D97-AF65-F5344CB8AC3E}">
        <p14:creationId xmlns:p14="http://schemas.microsoft.com/office/powerpoint/2010/main" val="3428937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08694"/>
            <a:ext cx="10058400" cy="1647106"/>
          </a:xfrm>
        </p:spPr>
        <p:txBody>
          <a:bodyPr/>
          <a:lstStyle/>
          <a:p>
            <a:r>
              <a:rPr lang="en-US" dirty="0" smtClean="0"/>
              <a:t>AIA A201	</a:t>
            </a:r>
            <a:endParaRPr lang="en-US" dirty="0"/>
          </a:p>
        </p:txBody>
      </p:sp>
      <p:sp>
        <p:nvSpPr>
          <p:cNvPr id="3" name="Content Placeholder 2"/>
          <p:cNvSpPr>
            <a:spLocks noGrp="1"/>
          </p:cNvSpPr>
          <p:nvPr>
            <p:ph idx="1"/>
          </p:nvPr>
        </p:nvSpPr>
        <p:spPr>
          <a:xfrm>
            <a:off x="1069848" y="1789642"/>
            <a:ext cx="10058400" cy="4279392"/>
          </a:xfrm>
        </p:spPr>
        <p:txBody>
          <a:bodyPr>
            <a:noAutofit/>
          </a:bodyPr>
          <a:lstStyle/>
          <a:p>
            <a:r>
              <a:rPr lang="en-US" sz="2600" dirty="0" smtClean="0"/>
              <a:t>There is no provision like this in the AIA A201.  Need to </a:t>
            </a:r>
            <a:r>
              <a:rPr lang="en-US" sz="2600" b="1" dirty="0" smtClean="0"/>
              <a:t>ADD</a:t>
            </a:r>
            <a:r>
              <a:rPr lang="en-US" sz="2600" dirty="0" smtClean="0"/>
              <a:t> an Article 4.2.15:</a:t>
            </a:r>
          </a:p>
          <a:p>
            <a:pPr marL="169863" indent="515938">
              <a:buNone/>
            </a:pPr>
            <a:r>
              <a:rPr lang="en-US" sz="2600" dirty="0" smtClean="0"/>
              <a:t>“Neither the Architect’s authority or responsibility under this Article 4 or under any other provision of the Contract Documents, or for any other act or failure to act by Architect pursuant to or in connection with any contract or agreement with Owner, nor any decision made by Architect in good faith either to exercise or not exercise such authority or responsibility by Architect shall create, impose, or give rise to any duty in contract, tort or otherwise, owed by Architect to Contractor, any Subcontractor, any Supplier, any individual or entity, or any surety for or employee or agent of any of them.” </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850" y="76200"/>
            <a:ext cx="1823297" cy="1823297"/>
          </a:xfrm>
          <a:prstGeom prst="rect">
            <a:avLst/>
          </a:prstGeom>
        </p:spPr>
      </p:pic>
    </p:spTree>
    <p:extLst>
      <p:ext uri="{BB962C8B-B14F-4D97-AF65-F5344CB8AC3E}">
        <p14:creationId xmlns:p14="http://schemas.microsoft.com/office/powerpoint/2010/main" val="484728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on tortious</a:t>
            </a:r>
            <a:br>
              <a:rPr lang="en-US" dirty="0" smtClean="0"/>
            </a:br>
            <a:r>
              <a:rPr lang="en-US" dirty="0" smtClean="0"/>
              <a:t>interference claim</a:t>
            </a:r>
            <a:endParaRPr lang="en-US" dirty="0"/>
          </a:p>
        </p:txBody>
      </p:sp>
      <p:sp>
        <p:nvSpPr>
          <p:cNvPr id="3" name="Content Placeholder 2"/>
          <p:cNvSpPr>
            <a:spLocks noGrp="1"/>
          </p:cNvSpPr>
          <p:nvPr>
            <p:ph idx="1"/>
          </p:nvPr>
        </p:nvSpPr>
        <p:spPr>
          <a:xfrm>
            <a:off x="1069848" y="2409275"/>
            <a:ext cx="10058400" cy="4050792"/>
          </a:xfrm>
        </p:spPr>
        <p:txBody>
          <a:bodyPr/>
          <a:lstStyle/>
          <a:p>
            <a:endParaRPr lang="en-US" dirty="0" smtClean="0"/>
          </a:p>
          <a:p>
            <a:r>
              <a:rPr lang="en-US" sz="4200" dirty="0" smtClean="0"/>
              <a:t>Even though NTH was clearly the Owner’s agent, because there were allegations that NTH acted solely for its own benefit, the Court refused to dismiss this claim.</a:t>
            </a:r>
            <a:endParaRPr lang="en-US" sz="4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511" y="590287"/>
            <a:ext cx="1652983" cy="1983580"/>
          </a:xfrm>
          <a:prstGeom prst="rect">
            <a:avLst/>
          </a:prstGeom>
        </p:spPr>
      </p:pic>
    </p:spTree>
    <p:extLst>
      <p:ext uri="{BB962C8B-B14F-4D97-AF65-F5344CB8AC3E}">
        <p14:creationId xmlns:p14="http://schemas.microsoft.com/office/powerpoint/2010/main" val="225119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Important to note</a:t>
            </a:r>
            <a:endParaRPr lang="en-US" dirty="0"/>
          </a:p>
        </p:txBody>
      </p:sp>
      <p:sp>
        <p:nvSpPr>
          <p:cNvPr id="3" name="Content Placeholder 2"/>
          <p:cNvSpPr>
            <a:spLocks noGrp="1"/>
          </p:cNvSpPr>
          <p:nvPr>
            <p:ph idx="1"/>
          </p:nvPr>
        </p:nvSpPr>
        <p:spPr>
          <a:xfrm>
            <a:off x="1069848" y="2093976"/>
            <a:ext cx="10058400" cy="4272957"/>
          </a:xfrm>
        </p:spPr>
        <p:txBody>
          <a:bodyPr>
            <a:normAutofit/>
          </a:bodyPr>
          <a:lstStyle/>
          <a:p>
            <a:r>
              <a:rPr lang="en-US" sz="3200" dirty="0"/>
              <a:t>B</a:t>
            </a:r>
            <a:r>
              <a:rPr lang="en-US" sz="3200" dirty="0" smtClean="0"/>
              <a:t>oth the </a:t>
            </a:r>
            <a:r>
              <a:rPr lang="en-US" sz="3200" dirty="0" err="1" smtClean="0"/>
              <a:t>EJCDC</a:t>
            </a:r>
            <a:r>
              <a:rPr lang="en-US" sz="3200" dirty="0" smtClean="0"/>
              <a:t> General Conditions (Article 9.08.D) and the AIA A201 General Conditions (§4.2.13) state, in essence, that when rendering decisions, the Architect/Engineer must not show partiality to either the Owner or Contractor.</a:t>
            </a:r>
          </a:p>
          <a:p>
            <a:r>
              <a:rPr lang="en-US" sz="3200" dirty="0" smtClean="0"/>
              <a:t>While tortious interference claims cannot be prevented entirely, keeping these provisions in mind go a long way in avoiding such claims.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465" y="366603"/>
            <a:ext cx="1734599" cy="1445264"/>
          </a:xfrm>
          <a:prstGeom prst="rect">
            <a:avLst/>
          </a:prstGeom>
        </p:spPr>
      </p:pic>
    </p:spTree>
    <p:extLst>
      <p:ext uri="{BB962C8B-B14F-4D97-AF65-F5344CB8AC3E}">
        <p14:creationId xmlns:p14="http://schemas.microsoft.com/office/powerpoint/2010/main" val="167474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ON THE DEFAMATION CLAIM</a:t>
            </a:r>
            <a:endParaRPr lang="en-US" dirty="0"/>
          </a:p>
        </p:txBody>
      </p:sp>
      <p:sp>
        <p:nvSpPr>
          <p:cNvPr id="5" name="Content Placeholder 4"/>
          <p:cNvSpPr>
            <a:spLocks noGrp="1"/>
          </p:cNvSpPr>
          <p:nvPr>
            <p:ph idx="1"/>
          </p:nvPr>
        </p:nvSpPr>
        <p:spPr>
          <a:xfrm>
            <a:off x="1069848" y="1809750"/>
            <a:ext cx="10058400" cy="4038600"/>
          </a:xfrm>
        </p:spPr>
        <p:txBody>
          <a:bodyPr>
            <a:noAutofit/>
          </a:bodyPr>
          <a:lstStyle/>
          <a:p>
            <a:pPr>
              <a:spcAft>
                <a:spcPts val="1200"/>
              </a:spcAft>
            </a:pPr>
            <a:r>
              <a:rPr lang="en-US" sz="2600" dirty="0" smtClean="0"/>
              <a:t>The Court allowed the claim to proceed to trial, holding the following statement made to </a:t>
            </a:r>
            <a:r>
              <a:rPr lang="en-US" sz="2600" dirty="0" err="1" smtClean="0"/>
              <a:t>MIOSHA</a:t>
            </a:r>
            <a:r>
              <a:rPr lang="en-US" sz="2600" dirty="0" smtClean="0"/>
              <a:t> could be considered defamatory:</a:t>
            </a:r>
          </a:p>
          <a:p>
            <a:pPr lvl="1"/>
            <a:r>
              <a:rPr lang="en-US" sz="2600" dirty="0" smtClean="0"/>
              <a:t>As we discussed, R[</a:t>
            </a:r>
            <a:r>
              <a:rPr lang="en-US" sz="2600" dirty="0" err="1" smtClean="0"/>
              <a:t>ic</a:t>
            </a:r>
            <a:r>
              <a:rPr lang="en-US" sz="2600" dirty="0" smtClean="0"/>
              <a:t>-Man] has been engaged in an ongoing campaign to obtain a change order and increased compensation on the project, and has resorted to a variety of questionable tactics, including (but not limited to) intentional misinterpretation of their own consultant’s statements to you, and concealing the April 29, 2009 meeting from NTH and the [</a:t>
            </a:r>
            <a:r>
              <a:rPr lang="en-US" sz="2600" dirty="0" err="1" smtClean="0"/>
              <a:t>OMIDD</a:t>
            </a:r>
            <a:r>
              <a:rPr lang="en-US" sz="2600" dirty="0" smtClean="0"/>
              <a:t>].</a:t>
            </a:r>
            <a:endParaRPr lang="en-US" sz="2600" dirty="0"/>
          </a:p>
        </p:txBody>
      </p:sp>
    </p:spTree>
    <p:extLst>
      <p:ext uri="{BB962C8B-B14F-4D97-AF65-F5344CB8AC3E}">
        <p14:creationId xmlns:p14="http://schemas.microsoft.com/office/powerpoint/2010/main" val="327902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98" y="322707"/>
            <a:ext cx="10058400" cy="1609344"/>
          </a:xfrm>
        </p:spPr>
        <p:txBody>
          <a:bodyPr/>
          <a:lstStyle/>
          <a:p>
            <a:r>
              <a:rPr lang="en-US" dirty="0" smtClean="0"/>
              <a:t>Avoid editorial comments to client</a:t>
            </a:r>
            <a:endParaRPr lang="en-US" dirty="0"/>
          </a:p>
        </p:txBody>
      </p:sp>
      <p:sp>
        <p:nvSpPr>
          <p:cNvPr id="3" name="Content Placeholder 2"/>
          <p:cNvSpPr>
            <a:spLocks noGrp="1"/>
          </p:cNvSpPr>
          <p:nvPr>
            <p:ph idx="1"/>
          </p:nvPr>
        </p:nvSpPr>
        <p:spPr>
          <a:xfrm>
            <a:off x="822198" y="1709547"/>
            <a:ext cx="10058400" cy="4510278"/>
          </a:xfrm>
        </p:spPr>
        <p:txBody>
          <a:bodyPr>
            <a:normAutofit lnSpcReduction="10000"/>
          </a:bodyPr>
          <a:lstStyle/>
          <a:p>
            <a:pPr>
              <a:spcAft>
                <a:spcPts val="1200"/>
              </a:spcAft>
            </a:pPr>
            <a:r>
              <a:rPr lang="en-US" sz="2800" dirty="0" smtClean="0"/>
              <a:t>To avoid such claims, avoid editorial comments to the client.  Communications should be based upon factual events and clear opinion.</a:t>
            </a:r>
          </a:p>
          <a:p>
            <a:pPr lvl="1"/>
            <a:r>
              <a:rPr lang="en-US" sz="2600" dirty="0" smtClean="0"/>
              <a:t>As </a:t>
            </a:r>
            <a:r>
              <a:rPr lang="en-US" sz="2600" dirty="0"/>
              <a:t>we discussed, </a:t>
            </a:r>
            <a:r>
              <a:rPr lang="en-US" sz="2600" dirty="0" err="1" smtClean="0"/>
              <a:t>Ric</a:t>
            </a:r>
            <a:r>
              <a:rPr lang="en-US" sz="2600" dirty="0" smtClean="0"/>
              <a:t>-Man </a:t>
            </a:r>
            <a:r>
              <a:rPr lang="en-US" sz="2600" dirty="0"/>
              <a:t>has </a:t>
            </a:r>
            <a:r>
              <a:rPr lang="en-US" sz="2600" dirty="0" smtClean="0"/>
              <a:t>attempted to obtain a </a:t>
            </a:r>
            <a:r>
              <a:rPr lang="en-US" sz="2600" dirty="0"/>
              <a:t>change order and increased compensation on the </a:t>
            </a:r>
            <a:r>
              <a:rPr lang="en-US" sz="2600" dirty="0" smtClean="0"/>
              <a:t>project.  It is our opinion that these attempts are not based upon all of the pertinent events that have occurred, including statements by their own consultants made to you on … (fill in date and include letter or communication) and apparently not disclosing to NTH and </a:t>
            </a:r>
            <a:r>
              <a:rPr lang="en-US" sz="2600" dirty="0" err="1" smtClean="0"/>
              <a:t>OMIDDD</a:t>
            </a:r>
            <a:r>
              <a:rPr lang="en-US" sz="2600" dirty="0" smtClean="0"/>
              <a:t> a meeting that took place between </a:t>
            </a:r>
            <a:r>
              <a:rPr lang="en-US" sz="2600" dirty="0" err="1" smtClean="0"/>
              <a:t>Ric</a:t>
            </a:r>
            <a:r>
              <a:rPr lang="en-US" sz="2600" dirty="0" smtClean="0"/>
              <a:t>-Man and </a:t>
            </a:r>
            <a:r>
              <a:rPr lang="en-US" sz="2600" dirty="0" err="1" smtClean="0"/>
              <a:t>MIOSHA</a:t>
            </a:r>
            <a:r>
              <a:rPr lang="en-US" sz="2600" dirty="0" smtClean="0"/>
              <a:t> on April </a:t>
            </a:r>
            <a:r>
              <a:rPr lang="en-US" sz="2600" dirty="0"/>
              <a:t>29, </a:t>
            </a:r>
            <a:r>
              <a:rPr lang="en-US" sz="2600" dirty="0" smtClean="0"/>
              <a:t>2009.  Please advise us if we are mistaken or, if there is additional information about which we are unaware, please let us know.</a:t>
            </a:r>
            <a:endParaRPr lang="en-US"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0597" y="1134236"/>
            <a:ext cx="1595629" cy="1595629"/>
          </a:xfrm>
          <a:prstGeom prst="rect">
            <a:avLst/>
          </a:prstGeom>
        </p:spPr>
      </p:pic>
    </p:spTree>
    <p:extLst>
      <p:ext uri="{BB962C8B-B14F-4D97-AF65-F5344CB8AC3E}">
        <p14:creationId xmlns:p14="http://schemas.microsoft.com/office/powerpoint/2010/main" val="150429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Ric</a:t>
            </a:r>
            <a:r>
              <a:rPr lang="en-US" dirty="0" smtClean="0"/>
              <a:t>-man’s claim for “lost profits”</a:t>
            </a:r>
            <a:endParaRPr lang="en-US" dirty="0"/>
          </a:p>
        </p:txBody>
      </p:sp>
      <p:sp>
        <p:nvSpPr>
          <p:cNvPr id="3" name="Content Placeholder 2"/>
          <p:cNvSpPr>
            <a:spLocks noGrp="1"/>
          </p:cNvSpPr>
          <p:nvPr>
            <p:ph idx="1"/>
          </p:nvPr>
        </p:nvSpPr>
        <p:spPr/>
        <p:txBody>
          <a:bodyPr>
            <a:normAutofit/>
          </a:bodyPr>
          <a:lstStyle/>
          <a:p>
            <a:r>
              <a:rPr lang="en-US" sz="4000" dirty="0" err="1" smtClean="0"/>
              <a:t>Ric</a:t>
            </a:r>
            <a:r>
              <a:rPr lang="en-US" sz="4000" dirty="0" smtClean="0"/>
              <a:t>-Man claimed it could recover lost profits for itself and its related entities from NTH.</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4146804"/>
            <a:ext cx="2343150" cy="1757363"/>
          </a:xfrm>
          <a:prstGeom prst="rect">
            <a:avLst/>
          </a:prstGeom>
        </p:spPr>
      </p:pic>
    </p:spTree>
    <p:extLst>
      <p:ext uri="{BB962C8B-B14F-4D97-AF65-F5344CB8AC3E}">
        <p14:creationId xmlns:p14="http://schemas.microsoft.com/office/powerpoint/2010/main" val="129357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reviewed articles 4.02 and 4.03 of the </a:t>
            </a:r>
            <a:r>
              <a:rPr lang="en-US" dirty="0" err="1" smtClean="0"/>
              <a:t>ejcdc</a:t>
            </a:r>
            <a:r>
              <a:rPr lang="en-US" dirty="0" smtClean="0"/>
              <a:t> general conditions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sz="2800" dirty="0" smtClean="0">
                <a:solidFill>
                  <a:schemeClr val="accent2"/>
                </a:solidFill>
              </a:rPr>
              <a:t>§4.02</a:t>
            </a:r>
            <a:r>
              <a:rPr lang="en-US" sz="2800" dirty="0" smtClean="0"/>
              <a:t>	Subsurface and Physical Conditions</a:t>
            </a:r>
          </a:p>
          <a:p>
            <a:pPr marL="1371600" indent="-1371600">
              <a:buNone/>
              <a:tabLst>
                <a:tab pos="914400" algn="l"/>
                <a:tab pos="1371600" algn="l"/>
              </a:tabLst>
            </a:pPr>
            <a:r>
              <a:rPr lang="en-US" sz="2800" dirty="0"/>
              <a:t>	</a:t>
            </a:r>
            <a:r>
              <a:rPr lang="en-US" sz="2800" dirty="0" smtClean="0">
                <a:solidFill>
                  <a:schemeClr val="accent2"/>
                </a:solidFill>
              </a:rPr>
              <a:t>A</a:t>
            </a:r>
            <a:r>
              <a:rPr lang="en-US" sz="2800" dirty="0" smtClean="0"/>
              <a:t>.	Reports and Drawings: The Supplementary Conditions identify:</a:t>
            </a:r>
          </a:p>
          <a:p>
            <a:pPr marL="1828800" indent="-1828800">
              <a:buNone/>
              <a:tabLst>
                <a:tab pos="914400" algn="l"/>
                <a:tab pos="1371600" algn="l"/>
                <a:tab pos="1828800" algn="l"/>
              </a:tabLst>
            </a:pPr>
            <a:r>
              <a:rPr lang="en-US" sz="2800" dirty="0"/>
              <a:t>	</a:t>
            </a:r>
            <a:r>
              <a:rPr lang="en-US" sz="2800" dirty="0" smtClean="0"/>
              <a:t>	1.	those reports of explorations and tests of subsurface conditions at or </a:t>
            </a:r>
            <a:r>
              <a:rPr lang="en-US" sz="2800" dirty="0" err="1" smtClean="0"/>
              <a:t>continguous</a:t>
            </a:r>
            <a:r>
              <a:rPr lang="en-US" sz="2800" dirty="0" smtClean="0"/>
              <a:t> to the Site that Engineer has used in preparing the Contract Documents, and . . . </a:t>
            </a:r>
          </a:p>
          <a:p>
            <a:pPr marL="0" indent="0">
              <a:buNone/>
            </a:pPr>
            <a:endParaRPr lang="en-US" dirty="0"/>
          </a:p>
          <a:p>
            <a:pPr marL="0" indent="0">
              <a:buNone/>
            </a:pPr>
            <a:r>
              <a:rPr lang="en-US"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3705225"/>
            <a:ext cx="2333625" cy="2333625"/>
          </a:xfrm>
          <a:prstGeom prst="rect">
            <a:avLst/>
          </a:prstGeom>
        </p:spPr>
      </p:pic>
    </p:spTree>
    <p:extLst>
      <p:ext uri="{BB962C8B-B14F-4D97-AF65-F5344CB8AC3E}">
        <p14:creationId xmlns:p14="http://schemas.microsoft.com/office/powerpoint/2010/main" val="108621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98" y="484632"/>
            <a:ext cx="10058400" cy="1609344"/>
          </a:xfrm>
        </p:spPr>
        <p:txBody>
          <a:bodyPr>
            <a:normAutofit/>
          </a:bodyPr>
          <a:lstStyle/>
          <a:p>
            <a:r>
              <a:rPr lang="en-US" sz="4800" dirty="0" smtClean="0">
                <a:solidFill>
                  <a:schemeClr val="accent2"/>
                </a:solidFill>
              </a:rPr>
              <a:t>§4.02</a:t>
            </a:r>
            <a:r>
              <a:rPr lang="en-US" sz="4800" dirty="0" smtClean="0"/>
              <a:t>, cont.</a:t>
            </a:r>
            <a:endParaRPr lang="en-US" sz="4800" dirty="0"/>
          </a:p>
        </p:txBody>
      </p:sp>
      <p:sp>
        <p:nvSpPr>
          <p:cNvPr id="3" name="Content Placeholder 2"/>
          <p:cNvSpPr>
            <a:spLocks noGrp="1"/>
          </p:cNvSpPr>
          <p:nvPr>
            <p:ph idx="1"/>
          </p:nvPr>
        </p:nvSpPr>
        <p:spPr>
          <a:xfrm>
            <a:off x="898398" y="1933575"/>
            <a:ext cx="10058400" cy="4343400"/>
          </a:xfrm>
        </p:spPr>
        <p:txBody>
          <a:bodyPr>
            <a:normAutofit lnSpcReduction="10000"/>
          </a:bodyPr>
          <a:lstStyle/>
          <a:p>
            <a:pPr marL="457200" indent="-457200">
              <a:buNone/>
              <a:tabLst>
                <a:tab pos="0" algn="l"/>
                <a:tab pos="457200" algn="l"/>
                <a:tab pos="914400" algn="l"/>
                <a:tab pos="1371600" algn="l"/>
                <a:tab pos="1828800" algn="l"/>
              </a:tabLst>
            </a:pPr>
            <a:r>
              <a:rPr lang="en-US" dirty="0" smtClean="0"/>
              <a:t>	</a:t>
            </a:r>
            <a:r>
              <a:rPr lang="en-US" dirty="0" smtClean="0">
                <a:solidFill>
                  <a:schemeClr val="accent2"/>
                </a:solidFill>
              </a:rPr>
              <a:t>B</a:t>
            </a:r>
            <a:r>
              <a:rPr lang="en-US" dirty="0"/>
              <a:t>.	Limited Reliance by Contractor on Technical Data Authorized:  Contractor may rely upon the general accuracy of the “technical data” contained in such reports and drawings, but such reports and drawings are not Contract Documents.  Such “technical data” is identified in the Supplementary Conditions.  Except for such reliance on such “technical data,” Contractor may not rely upon or make any claim against Owner </a:t>
            </a:r>
            <a:r>
              <a:rPr lang="en-US" b="1" dirty="0">
                <a:ln>
                  <a:solidFill>
                    <a:srgbClr val="92D050"/>
                  </a:solidFill>
                </a:ln>
              </a:rPr>
              <a:t>or Engineer </a:t>
            </a:r>
            <a:r>
              <a:rPr lang="en-US" dirty="0"/>
              <a:t>or any of their Related Entities with respect to</a:t>
            </a:r>
            <a:r>
              <a:rPr lang="en-US" dirty="0" smtClean="0"/>
              <a:t>:</a:t>
            </a:r>
          </a:p>
          <a:p>
            <a:pPr marL="914400" indent="-914400">
              <a:buNone/>
              <a:tabLst>
                <a:tab pos="457200" algn="l"/>
                <a:tab pos="914400" algn="l"/>
                <a:tab pos="1371600" algn="l"/>
              </a:tabLst>
            </a:pPr>
            <a:r>
              <a:rPr lang="en-US" dirty="0" smtClean="0"/>
              <a:t>	1.	the completeness of such reports and drawings for Contractor’s purposes, including, but not limited to, any aspects of the means, methods, techniques, sequences, and procedures of construction to be employed by Contractor, and safety precautions and programs incident thereto; or</a:t>
            </a:r>
          </a:p>
          <a:p>
            <a:pPr marL="914400" indent="-914400">
              <a:buNone/>
              <a:tabLst>
                <a:tab pos="457200" algn="l"/>
                <a:tab pos="914400" algn="l"/>
              </a:tabLst>
            </a:pPr>
            <a:r>
              <a:rPr lang="en-US" dirty="0"/>
              <a:t>	</a:t>
            </a:r>
            <a:r>
              <a:rPr lang="en-US" dirty="0" smtClean="0"/>
              <a:t>2.	other data, interpretations, opinions, and information contained in such reports or shown or indicated in such drawings; or</a:t>
            </a:r>
          </a:p>
          <a:p>
            <a:pPr marL="914400" indent="-914400">
              <a:buNone/>
              <a:tabLst>
                <a:tab pos="457200" algn="l"/>
                <a:tab pos="914400" algn="l"/>
              </a:tabLst>
            </a:pPr>
            <a:r>
              <a:rPr lang="en-US" dirty="0"/>
              <a:t>	</a:t>
            </a:r>
            <a:r>
              <a:rPr lang="en-US" dirty="0" smtClean="0"/>
              <a:t>3.	any Contractor interpretation of or conclusion drawn from any “technical data” or any such other data, interpretations, opinions, or information.”</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819" y="50020"/>
            <a:ext cx="2250429" cy="1597805"/>
          </a:xfrm>
          <a:prstGeom prst="rect">
            <a:avLst/>
          </a:prstGeom>
        </p:spPr>
      </p:pic>
    </p:spTree>
    <p:extLst>
      <p:ext uri="{BB962C8B-B14F-4D97-AF65-F5344CB8AC3E}">
        <p14:creationId xmlns:p14="http://schemas.microsoft.com/office/powerpoint/2010/main" val="19729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1069848" y="2008632"/>
            <a:ext cx="10058400" cy="4273634"/>
          </a:xfrm>
        </p:spPr>
        <p:txBody>
          <a:bodyPr>
            <a:normAutofit/>
          </a:bodyPr>
          <a:lstStyle/>
          <a:p>
            <a:pPr>
              <a:spcAft>
                <a:spcPts val="1200"/>
              </a:spcAft>
            </a:pPr>
            <a:r>
              <a:rPr lang="en-US" sz="3600" i="1" dirty="0" err="1" smtClean="0"/>
              <a:t>Ric</a:t>
            </a:r>
            <a:r>
              <a:rPr lang="en-US" sz="3600" i="1" dirty="0" smtClean="0"/>
              <a:t>-Man Construction v NTH </a:t>
            </a:r>
            <a:r>
              <a:rPr lang="en-US" sz="3600" dirty="0" smtClean="0"/>
              <a:t>(Jan-17, 2017)</a:t>
            </a:r>
          </a:p>
          <a:p>
            <a:pPr lvl="2"/>
            <a:r>
              <a:rPr lang="en-US" sz="3200" dirty="0" err="1" smtClean="0"/>
              <a:t>Ric</a:t>
            </a:r>
            <a:r>
              <a:rPr lang="en-US" sz="3200" dirty="0" smtClean="0"/>
              <a:t>-Man claimed TERS designed by NTH was defective</a:t>
            </a:r>
          </a:p>
          <a:p>
            <a:pPr lvl="2"/>
            <a:r>
              <a:rPr lang="en-US" sz="3200" dirty="0" err="1" smtClean="0"/>
              <a:t>Ric</a:t>
            </a:r>
            <a:r>
              <a:rPr lang="en-US" sz="3200" dirty="0" smtClean="0"/>
              <a:t>-Man claimed DSC – soils encountered differed from what was represented in </a:t>
            </a:r>
            <a:r>
              <a:rPr lang="en-US" sz="3200" dirty="0" err="1" smtClean="0"/>
              <a:t>Geotech</a:t>
            </a:r>
            <a:r>
              <a:rPr lang="en-US" sz="3200" dirty="0" smtClean="0"/>
              <a:t> Report</a:t>
            </a:r>
          </a:p>
          <a:p>
            <a:pPr lvl="2"/>
            <a:r>
              <a:rPr lang="en-US" sz="3200" dirty="0" err="1" smtClean="0"/>
              <a:t>Ric</a:t>
            </a:r>
            <a:r>
              <a:rPr lang="en-US" sz="3200" dirty="0" smtClean="0"/>
              <a:t>-Man had previously demanded arbitration versus </a:t>
            </a:r>
            <a:r>
              <a:rPr lang="en-US" sz="3200" dirty="0" err="1" smtClean="0"/>
              <a:t>OMIDD</a:t>
            </a:r>
            <a:r>
              <a:rPr lang="en-US" sz="3200" dirty="0" smtClean="0"/>
              <a:t> (Owner)</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80" y="245534"/>
            <a:ext cx="1718310" cy="1524000"/>
          </a:xfrm>
          <a:prstGeom prst="rect">
            <a:avLst/>
          </a:prstGeom>
        </p:spPr>
      </p:pic>
    </p:spTree>
    <p:extLst>
      <p:ext uri="{BB962C8B-B14F-4D97-AF65-F5344CB8AC3E}">
        <p14:creationId xmlns:p14="http://schemas.microsoft.com/office/powerpoint/2010/main" val="57565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solidFill>
              </a:rPr>
              <a:t>§4.03</a:t>
            </a:r>
            <a:r>
              <a:rPr lang="en-US" sz="4000" dirty="0" smtClean="0"/>
              <a:t>	 Differing Subsurface or physical conditions</a:t>
            </a:r>
            <a:endParaRPr lang="en-US" sz="4000" dirty="0"/>
          </a:p>
        </p:txBody>
      </p:sp>
      <p:sp>
        <p:nvSpPr>
          <p:cNvPr id="3" name="Content Placeholder 2"/>
          <p:cNvSpPr>
            <a:spLocks noGrp="1"/>
          </p:cNvSpPr>
          <p:nvPr>
            <p:ph idx="1"/>
          </p:nvPr>
        </p:nvSpPr>
        <p:spPr>
          <a:xfrm>
            <a:off x="1069848" y="1819275"/>
            <a:ext cx="10058400" cy="4629150"/>
          </a:xfrm>
        </p:spPr>
        <p:txBody>
          <a:bodyPr>
            <a:noAutofit/>
          </a:bodyPr>
          <a:lstStyle/>
          <a:p>
            <a:pPr marL="457200" indent="-457200">
              <a:buAutoNum type="alphaUcPeriod"/>
            </a:pPr>
            <a:r>
              <a:rPr lang="en-US" sz="1900" dirty="0" smtClean="0"/>
              <a:t>Notice:  If Contractor believes that any subsurface or physical condition at or contiguous to the Site that is uncovered or revealed either:</a:t>
            </a:r>
          </a:p>
          <a:p>
            <a:pPr marL="914400" indent="-914400">
              <a:buNone/>
              <a:tabLst>
                <a:tab pos="457200" algn="l"/>
                <a:tab pos="914400" algn="l"/>
              </a:tabLst>
            </a:pPr>
            <a:r>
              <a:rPr lang="en-US" sz="1900" dirty="0"/>
              <a:t>	</a:t>
            </a:r>
            <a:r>
              <a:rPr lang="en-US" sz="1900" dirty="0" smtClean="0"/>
              <a:t>1.	is of such a nature as to establish that any “technical data” on which Contractor is entitled to rely as provided in Paragraph 4.02 is materially inaccurate; or</a:t>
            </a:r>
          </a:p>
          <a:p>
            <a:pPr marL="914400" indent="-914400">
              <a:buNone/>
              <a:tabLst>
                <a:tab pos="457200" algn="l"/>
                <a:tab pos="914400" algn="l"/>
              </a:tabLst>
            </a:pPr>
            <a:r>
              <a:rPr lang="en-US" sz="1900" dirty="0"/>
              <a:t>	2.	is of such a nature as to require a change in the Contract Documents; or</a:t>
            </a:r>
          </a:p>
          <a:p>
            <a:pPr marL="914400" indent="-914400">
              <a:buNone/>
              <a:tabLst>
                <a:tab pos="457200" algn="l"/>
                <a:tab pos="914400" algn="l"/>
              </a:tabLst>
            </a:pPr>
            <a:r>
              <a:rPr lang="en-US" sz="1900" dirty="0"/>
              <a:t>	3.	differs materially from that shown or indicated in the Contract Documents; or</a:t>
            </a:r>
          </a:p>
          <a:p>
            <a:pPr marL="914400" indent="-914400">
              <a:buNone/>
              <a:tabLst>
                <a:tab pos="457200" algn="l"/>
                <a:tab pos="914400" algn="l"/>
              </a:tabLst>
            </a:pPr>
            <a:r>
              <a:rPr lang="en-US" sz="1900" dirty="0"/>
              <a:t>	4.	is of an unusual nature, and differs materially from conditions ordinarily encountered and generally recognized as inherent in work of the character provided for in the Contract Documents; then Contractor shall, promptly after becoming aware thereof and before further disturbing the subsurface or physical conditions or performing any Work in connection therewith (except in an emergency as required by Paragraph 6.16.A), notify Owner and Engineer in writing about such conditions.  Contractor shall not further disturb such condition or perform any Work </a:t>
            </a:r>
            <a:r>
              <a:rPr lang="en-US" sz="1900" dirty="0" smtClean="0"/>
              <a:t>in connection therewith (except as aforesaid) until receipt of written order to do so.</a:t>
            </a:r>
            <a:endParaRPr lang="en-US" sz="1900" dirty="0"/>
          </a:p>
        </p:txBody>
      </p:sp>
    </p:spTree>
    <p:extLst>
      <p:ext uri="{BB962C8B-B14F-4D97-AF65-F5344CB8AC3E}">
        <p14:creationId xmlns:p14="http://schemas.microsoft.com/office/powerpoint/2010/main" val="418340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t>
            </a:r>
            <a:r>
              <a:rPr lang="en-US" dirty="0" smtClean="0">
                <a:solidFill>
                  <a:schemeClr val="accent2"/>
                </a:solidFill>
              </a:rPr>
              <a:t>4.03</a:t>
            </a:r>
            <a:r>
              <a:rPr lang="en-US" dirty="0" smtClean="0"/>
              <a:t>, cont.</a:t>
            </a:r>
            <a:endParaRPr lang="en-US" dirty="0"/>
          </a:p>
        </p:txBody>
      </p:sp>
      <p:sp>
        <p:nvSpPr>
          <p:cNvPr id="3" name="Content Placeholder 2"/>
          <p:cNvSpPr>
            <a:spLocks noGrp="1"/>
          </p:cNvSpPr>
          <p:nvPr>
            <p:ph idx="1"/>
          </p:nvPr>
        </p:nvSpPr>
        <p:spPr>
          <a:xfrm>
            <a:off x="1069848" y="1864232"/>
            <a:ext cx="10058400" cy="4384167"/>
          </a:xfrm>
        </p:spPr>
        <p:txBody>
          <a:bodyPr>
            <a:noAutofit/>
          </a:bodyPr>
          <a:lstStyle/>
          <a:p>
            <a:pPr marL="457200" indent="-457200">
              <a:buAutoNum type="alphaUcPeriod" startAt="3"/>
            </a:pPr>
            <a:r>
              <a:rPr lang="en-US" sz="3200" dirty="0" smtClean="0"/>
              <a:t>Possible Price and Times Adjustments</a:t>
            </a:r>
          </a:p>
          <a:p>
            <a:pPr marL="914400" indent="-914400">
              <a:buNone/>
              <a:tabLst>
                <a:tab pos="457200" algn="l"/>
                <a:tab pos="914400" algn="l"/>
              </a:tabLst>
            </a:pPr>
            <a:r>
              <a:rPr lang="en-US" sz="3200" dirty="0"/>
              <a:t>	</a:t>
            </a:r>
            <a:r>
              <a:rPr lang="en-US" sz="3200" dirty="0" smtClean="0"/>
              <a:t>1.	The Contract Price or the Contract Times, or both, will be equitably adjusted to the extent that the existence of such differing subsurface or physical condition causes an increase or decrease in Contractor’s cost of, or time required for, performance of the Work; subject, however, to the following …</a:t>
            </a:r>
          </a:p>
          <a:p>
            <a:pPr marL="1371600" indent="-1371600">
              <a:buNone/>
              <a:tabLst>
                <a:tab pos="914400" algn="l"/>
                <a:tab pos="1371600" algn="l"/>
              </a:tabLst>
            </a:pPr>
            <a:r>
              <a:rPr lang="en-US" sz="2400" dirty="0"/>
              <a:t>	</a:t>
            </a:r>
            <a:endParaRPr lang="en-US" sz="2400" dirty="0" smtClean="0"/>
          </a:p>
          <a:p>
            <a:pPr marL="1371600" indent="-1371600">
              <a:buNone/>
              <a:tabLst>
                <a:tab pos="914400" algn="l"/>
                <a:tab pos="1371600" algn="l"/>
              </a:tabLst>
            </a:pPr>
            <a:endParaRPr lang="en-US" sz="2400" dirty="0"/>
          </a:p>
          <a:p>
            <a:pPr marL="1371600" indent="-1371600">
              <a:buNone/>
              <a:tabLst>
                <a:tab pos="914400" algn="l"/>
                <a:tab pos="1371600" algn="l"/>
              </a:tabLst>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621" y="406400"/>
            <a:ext cx="1968627" cy="1968627"/>
          </a:xfrm>
          <a:prstGeom prst="rect">
            <a:avLst/>
          </a:prstGeom>
        </p:spPr>
      </p:pic>
    </p:spTree>
    <p:extLst>
      <p:ext uri="{BB962C8B-B14F-4D97-AF65-F5344CB8AC3E}">
        <p14:creationId xmlns:p14="http://schemas.microsoft.com/office/powerpoint/2010/main" val="333244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§4.03</a:t>
            </a:r>
            <a:r>
              <a:rPr lang="en-US" dirty="0"/>
              <a:t>, cont.</a:t>
            </a:r>
          </a:p>
        </p:txBody>
      </p:sp>
      <p:sp>
        <p:nvSpPr>
          <p:cNvPr id="3" name="Content Placeholder 2"/>
          <p:cNvSpPr>
            <a:spLocks noGrp="1"/>
          </p:cNvSpPr>
          <p:nvPr>
            <p:ph idx="1"/>
          </p:nvPr>
        </p:nvSpPr>
        <p:spPr/>
        <p:txBody>
          <a:bodyPr>
            <a:normAutofit lnSpcReduction="10000"/>
          </a:bodyPr>
          <a:lstStyle/>
          <a:p>
            <a:pPr marL="914400" indent="-914400">
              <a:buNone/>
              <a:tabLst>
                <a:tab pos="457200" algn="l"/>
                <a:tab pos="914400" algn="l"/>
              </a:tabLst>
            </a:pPr>
            <a:r>
              <a:rPr lang="en-US" dirty="0"/>
              <a:t>	</a:t>
            </a:r>
            <a:r>
              <a:rPr lang="en-US" sz="2600" dirty="0" smtClean="0"/>
              <a:t>3.	If Owner and Contractor are unable to agree on entitlement to or on the amount or extent, if any, of any adjustment in the Contract Price or Contract Times, or both, a Claim may be made therefor as provided in Paragraph 10.05.  However, Owner </a:t>
            </a:r>
            <a:r>
              <a:rPr lang="en-US" sz="2600" b="1" dirty="0" smtClean="0">
                <a:ln>
                  <a:solidFill>
                    <a:srgbClr val="92D050"/>
                  </a:solidFill>
                </a:ln>
              </a:rPr>
              <a:t>and Engineer</a:t>
            </a:r>
            <a:r>
              <a:rPr lang="en-US" sz="2600" dirty="0" smtClean="0"/>
              <a:t>, and any of their Related Entities </a:t>
            </a:r>
            <a:r>
              <a:rPr lang="en-US" sz="2600" b="1" dirty="0" smtClean="0">
                <a:ln>
                  <a:solidFill>
                    <a:srgbClr val="FFFF00"/>
                  </a:solidFill>
                </a:ln>
              </a:rPr>
              <a:t>shall not be liable to Contractor for any claims</a:t>
            </a:r>
            <a:r>
              <a:rPr lang="en-US" sz="2600" dirty="0" smtClean="0"/>
              <a:t>, costs, losses, or damages (including but not limited to all fees and charges of engineers, architects, attorneys, and other professionals and all court or arbitration or other dispute resolution costs) </a:t>
            </a:r>
            <a:r>
              <a:rPr lang="en-US" sz="2600" b="1" dirty="0" smtClean="0">
                <a:ln>
                  <a:solidFill>
                    <a:srgbClr val="FFFF00"/>
                  </a:solidFill>
                </a:ln>
              </a:rPr>
              <a:t>sustained by Contractor on or in connection with any other project or anticipated project</a:t>
            </a:r>
            <a:r>
              <a:rPr lang="en-US" sz="2600" dirty="0" smtClean="0"/>
              <a:t>.</a:t>
            </a:r>
            <a:endParaRPr lang="en-US" sz="2600" dirty="0"/>
          </a:p>
        </p:txBody>
      </p:sp>
    </p:spTree>
    <p:extLst>
      <p:ext uri="{BB962C8B-B14F-4D97-AF65-F5344CB8AC3E}">
        <p14:creationId xmlns:p14="http://schemas.microsoft.com/office/powerpoint/2010/main" val="174286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548" y="1085850"/>
            <a:ext cx="10058400" cy="4057650"/>
          </a:xfrm>
        </p:spPr>
        <p:txBody>
          <a:bodyPr>
            <a:normAutofit/>
          </a:bodyPr>
          <a:lstStyle/>
          <a:p>
            <a:r>
              <a:rPr lang="en-US" sz="4400" dirty="0" smtClean="0"/>
              <a:t>Court held that exculpatory clause in Article 4.03.C.3 precluded </a:t>
            </a:r>
            <a:r>
              <a:rPr lang="en-US" sz="4400" dirty="0" err="1" smtClean="0"/>
              <a:t>Ric</a:t>
            </a:r>
            <a:r>
              <a:rPr lang="en-US" sz="4400" dirty="0" smtClean="0"/>
              <a:t>-Man’s claim for lost profit on the DSC claim, </a:t>
            </a:r>
            <a:r>
              <a:rPr lang="en-US" sz="4400" u="sng" dirty="0" smtClean="0"/>
              <a:t>but did not</a:t>
            </a:r>
            <a:r>
              <a:rPr lang="en-US" sz="4400" dirty="0" smtClean="0"/>
              <a:t> preclude claim for lost profit on the TERS claim.</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999" y="4562475"/>
            <a:ext cx="1692574" cy="1338262"/>
          </a:xfrm>
          <a:prstGeom prst="rect">
            <a:avLst/>
          </a:prstGeom>
        </p:spPr>
      </p:pic>
    </p:spTree>
    <p:extLst>
      <p:ext uri="{BB962C8B-B14F-4D97-AF65-F5344CB8AC3E}">
        <p14:creationId xmlns:p14="http://schemas.microsoft.com/office/powerpoint/2010/main" val="197718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48" y="490347"/>
            <a:ext cx="10325100" cy="1609344"/>
          </a:xfrm>
        </p:spPr>
        <p:txBody>
          <a:bodyPr>
            <a:normAutofit/>
          </a:bodyPr>
          <a:lstStyle/>
          <a:p>
            <a:r>
              <a:rPr lang="en-US" sz="4400" dirty="0" smtClean="0"/>
              <a:t>Suggested changes to </a:t>
            </a:r>
            <a:r>
              <a:rPr lang="en-US" sz="4400" dirty="0" err="1" smtClean="0"/>
              <a:t>ejcdc</a:t>
            </a:r>
            <a:r>
              <a:rPr lang="en-US" sz="4400" dirty="0" smtClean="0"/>
              <a:t> general conditions to avoid ambiguity and claims by contractor</a:t>
            </a:r>
            <a:endParaRPr lang="en-US" sz="4400" dirty="0"/>
          </a:p>
        </p:txBody>
      </p:sp>
      <p:sp>
        <p:nvSpPr>
          <p:cNvPr id="3" name="Content Placeholder 2"/>
          <p:cNvSpPr>
            <a:spLocks noGrp="1"/>
          </p:cNvSpPr>
          <p:nvPr>
            <p:ph idx="1"/>
          </p:nvPr>
        </p:nvSpPr>
        <p:spPr>
          <a:xfrm>
            <a:off x="803148" y="2141982"/>
            <a:ext cx="10058400" cy="3638550"/>
          </a:xfrm>
        </p:spPr>
        <p:txBody>
          <a:bodyPr>
            <a:normAutofit/>
          </a:bodyPr>
          <a:lstStyle/>
          <a:p>
            <a:pPr marL="0" indent="0">
              <a:buNone/>
            </a:pPr>
            <a:r>
              <a:rPr lang="en-US" sz="3600" dirty="0" smtClean="0"/>
              <a:t>4.02.A.  </a:t>
            </a:r>
            <a:r>
              <a:rPr lang="en-US" sz="3600" i="1" dirty="0" smtClean="0"/>
              <a:t>Reports and Drawings</a:t>
            </a:r>
            <a:r>
              <a:rPr lang="en-US" sz="3600" dirty="0" smtClean="0"/>
              <a:t>:  The Supplementary Conditions identify those reports of exploration and tests of subsurface conditions at or contiguous to the Site</a:t>
            </a:r>
            <a:r>
              <a:rPr lang="en-US" sz="3600" strike="sngStrike" dirty="0" smtClean="0">
                <a:solidFill>
                  <a:schemeClr val="accent2"/>
                </a:solidFill>
              </a:rPr>
              <a:t> that Engineer has used in preparing the Contract Documents; 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717" y="4757737"/>
            <a:ext cx="1513531" cy="1804988"/>
          </a:xfrm>
          <a:prstGeom prst="rect">
            <a:avLst/>
          </a:prstGeom>
        </p:spPr>
      </p:pic>
    </p:spTree>
    <p:extLst>
      <p:ext uri="{BB962C8B-B14F-4D97-AF65-F5344CB8AC3E}">
        <p14:creationId xmlns:p14="http://schemas.microsoft.com/office/powerpoint/2010/main" val="217437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MORE Suggested </a:t>
            </a:r>
            <a:r>
              <a:rPr lang="en-US" sz="4000" dirty="0"/>
              <a:t>changes to </a:t>
            </a:r>
            <a:r>
              <a:rPr lang="en-US" sz="4000" dirty="0" err="1"/>
              <a:t>ejcdc</a:t>
            </a:r>
            <a:r>
              <a:rPr lang="en-US" sz="4000" dirty="0"/>
              <a:t> general conditions to avoid ambiguity and claims by contractor</a:t>
            </a:r>
          </a:p>
        </p:txBody>
      </p:sp>
      <p:sp>
        <p:nvSpPr>
          <p:cNvPr id="3" name="Content Placeholder 2"/>
          <p:cNvSpPr>
            <a:spLocks noGrp="1"/>
          </p:cNvSpPr>
          <p:nvPr>
            <p:ph idx="1"/>
          </p:nvPr>
        </p:nvSpPr>
        <p:spPr/>
        <p:txBody>
          <a:bodyPr/>
          <a:lstStyle/>
          <a:p>
            <a:r>
              <a:rPr lang="en-US" sz="2800" dirty="0" smtClean="0"/>
              <a:t>4.02.B.   </a:t>
            </a:r>
            <a:r>
              <a:rPr lang="en-US" sz="2800" i="1" dirty="0" smtClean="0"/>
              <a:t>Limited </a:t>
            </a:r>
            <a:r>
              <a:rPr lang="en-US" sz="2800" i="1" dirty="0"/>
              <a:t>Reliance by Contractor on Technical Data Authorized</a:t>
            </a:r>
            <a:r>
              <a:rPr lang="en-US" sz="2800" dirty="0"/>
              <a:t>:  Contractor may rely upon the general accuracy of the “technical data” contained in such reports and drawings, but such reports and drawings are not Contract Documents.  Such “technical data” is identified in the Supplementary Conditions.  Except for such reliance on such “technical data,” Contractor may not rely upon or make any claim against Owner </a:t>
            </a:r>
            <a:r>
              <a:rPr lang="en-US" sz="2800" strike="sngStrike" dirty="0">
                <a:solidFill>
                  <a:schemeClr val="accent2"/>
                </a:solidFill>
              </a:rPr>
              <a:t>or Engineer</a:t>
            </a:r>
            <a:r>
              <a:rPr lang="en-US" sz="2800" dirty="0"/>
              <a:t>, or any of </a:t>
            </a:r>
            <a:r>
              <a:rPr lang="en-US" sz="2800" strike="sngStrike" dirty="0">
                <a:solidFill>
                  <a:schemeClr val="accent2"/>
                </a:solidFill>
              </a:rPr>
              <a:t>their</a:t>
            </a:r>
            <a:r>
              <a:rPr lang="en-US" sz="2800" dirty="0"/>
              <a:t> </a:t>
            </a:r>
            <a:r>
              <a:rPr lang="en-US" sz="2800" dirty="0">
                <a:solidFill>
                  <a:schemeClr val="accent2"/>
                </a:solidFill>
              </a:rPr>
              <a:t>Owner’s </a:t>
            </a:r>
            <a:r>
              <a:rPr lang="en-US" sz="2800" dirty="0"/>
              <a:t>Related Entities with respect to … </a:t>
            </a:r>
          </a:p>
          <a:p>
            <a:pPr marL="0" indent="0">
              <a:buNone/>
            </a:pPr>
            <a:endParaRPr lang="en-US" dirty="0"/>
          </a:p>
        </p:txBody>
      </p:sp>
    </p:spTree>
    <p:extLst>
      <p:ext uri="{BB962C8B-B14F-4D97-AF65-F5344CB8AC3E}">
        <p14:creationId xmlns:p14="http://schemas.microsoft.com/office/powerpoint/2010/main" val="215540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48" y="509397"/>
            <a:ext cx="10058400" cy="1609344"/>
          </a:xfrm>
        </p:spPr>
        <p:txBody>
          <a:bodyPr>
            <a:noAutofit/>
          </a:bodyPr>
          <a:lstStyle/>
          <a:p>
            <a:r>
              <a:rPr lang="en-US" sz="4000" dirty="0"/>
              <a:t>MORE Suggested changes to </a:t>
            </a:r>
            <a:r>
              <a:rPr lang="en-US" sz="4000" dirty="0" err="1"/>
              <a:t>ejcdc</a:t>
            </a:r>
            <a:r>
              <a:rPr lang="en-US" sz="4000" dirty="0"/>
              <a:t> general conditions to avoid ambiguity and claims by contractor</a:t>
            </a:r>
          </a:p>
        </p:txBody>
      </p:sp>
      <p:sp>
        <p:nvSpPr>
          <p:cNvPr id="3" name="Content Placeholder 2"/>
          <p:cNvSpPr>
            <a:spLocks noGrp="1"/>
          </p:cNvSpPr>
          <p:nvPr>
            <p:ph idx="1"/>
          </p:nvPr>
        </p:nvSpPr>
        <p:spPr>
          <a:xfrm>
            <a:off x="641223" y="2118741"/>
            <a:ext cx="10058400" cy="4050792"/>
          </a:xfrm>
        </p:spPr>
        <p:txBody>
          <a:bodyPr/>
          <a:lstStyle/>
          <a:p>
            <a:endParaRPr lang="en-US" dirty="0" smtClean="0"/>
          </a:p>
          <a:p>
            <a:r>
              <a:rPr lang="en-US" sz="2400" dirty="0" smtClean="0"/>
              <a:t>4.03.C.3   If Owner and Contractor are unable to agree on entitlement to or on the amount or extent, if any, of any adjustment in the Contract Price or Contract Times, or both, a Claim may be made therefor as provided in Paragraph 10.05.  However, Owner </a:t>
            </a:r>
            <a:r>
              <a:rPr lang="en-US" sz="2400" strike="sngStrike" dirty="0" smtClean="0">
                <a:solidFill>
                  <a:schemeClr val="accent2"/>
                </a:solidFill>
              </a:rPr>
              <a:t>and Engineer</a:t>
            </a:r>
            <a:r>
              <a:rPr lang="en-US" sz="2400" dirty="0" smtClean="0"/>
              <a:t>, and any of </a:t>
            </a:r>
            <a:r>
              <a:rPr lang="en-US" sz="2400" strike="sngStrike" dirty="0" smtClean="0">
                <a:solidFill>
                  <a:schemeClr val="accent2"/>
                </a:solidFill>
              </a:rPr>
              <a:t>their</a:t>
            </a:r>
            <a:r>
              <a:rPr lang="en-US" sz="2400" dirty="0" smtClean="0"/>
              <a:t> </a:t>
            </a:r>
            <a:r>
              <a:rPr lang="en-US" sz="2400" dirty="0" smtClean="0">
                <a:solidFill>
                  <a:schemeClr val="accent2"/>
                </a:solidFill>
              </a:rPr>
              <a:t>Owner’s </a:t>
            </a:r>
            <a:r>
              <a:rPr lang="en-US" sz="2400" dirty="0" smtClean="0"/>
              <a:t>Related Entities shall not be liable to Contractor any claims, costs, losses, or damages (including but not limited to all fees and charges of engineers, architects, attorneys, and other professionals and all court or arbitration or other dispute resolution costs) sustained by Contractor on or in connection with any other project or anticipated project.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873" y="3188208"/>
            <a:ext cx="1231392" cy="1231392"/>
          </a:xfrm>
          <a:prstGeom prst="rect">
            <a:avLst/>
          </a:prstGeom>
        </p:spPr>
      </p:pic>
    </p:spTree>
    <p:extLst>
      <p:ext uri="{BB962C8B-B14F-4D97-AF65-F5344CB8AC3E}">
        <p14:creationId xmlns:p14="http://schemas.microsoft.com/office/powerpoint/2010/main" val="32840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MORE Suggested changes to </a:t>
            </a:r>
            <a:r>
              <a:rPr lang="en-US" sz="4000" dirty="0" err="1"/>
              <a:t>ejcdc</a:t>
            </a:r>
            <a:r>
              <a:rPr lang="en-US" sz="4000" dirty="0"/>
              <a:t> general conditions to avoid ambiguity and claims by contractor</a:t>
            </a:r>
          </a:p>
        </p:txBody>
      </p:sp>
      <p:sp>
        <p:nvSpPr>
          <p:cNvPr id="3" name="Content Placeholder 2"/>
          <p:cNvSpPr>
            <a:spLocks noGrp="1"/>
          </p:cNvSpPr>
          <p:nvPr>
            <p:ph idx="1"/>
          </p:nvPr>
        </p:nvSpPr>
        <p:spPr/>
        <p:txBody>
          <a:bodyPr/>
          <a:lstStyle/>
          <a:p>
            <a:endParaRPr lang="en-US" dirty="0" smtClean="0"/>
          </a:p>
          <a:p>
            <a:r>
              <a:rPr lang="en-US" sz="3200" dirty="0" smtClean="0"/>
              <a:t>11.04   Under no circumstances shall Contractor or its Related Entities be allowed to claim for lost profits or any other consequential damages in connection with the performance of the Work against Owner or any other entity involved with the Project whether such claim sounds in contract, tort, or any other legal theory.</a:t>
            </a:r>
            <a:endParaRPr lang="en-US" sz="3200" dirty="0"/>
          </a:p>
        </p:txBody>
      </p:sp>
    </p:spTree>
    <p:extLst>
      <p:ext uri="{BB962C8B-B14F-4D97-AF65-F5344CB8AC3E}">
        <p14:creationId xmlns:p14="http://schemas.microsoft.com/office/powerpoint/2010/main" val="459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98" y="103632"/>
            <a:ext cx="10058400" cy="1609344"/>
          </a:xfrm>
        </p:spPr>
        <p:txBody>
          <a:bodyPr/>
          <a:lstStyle/>
          <a:p>
            <a:r>
              <a:rPr lang="en-US" dirty="0" smtClean="0"/>
              <a:t>Suggested changes to </a:t>
            </a:r>
            <a:r>
              <a:rPr lang="en-US" dirty="0" err="1" smtClean="0"/>
              <a:t>aia</a:t>
            </a:r>
            <a:r>
              <a:rPr lang="en-US" dirty="0" smtClean="0"/>
              <a:t> a201</a:t>
            </a:r>
            <a:endParaRPr lang="en-US" dirty="0"/>
          </a:p>
        </p:txBody>
      </p:sp>
      <p:sp>
        <p:nvSpPr>
          <p:cNvPr id="3" name="Content Placeholder 2"/>
          <p:cNvSpPr>
            <a:spLocks noGrp="1"/>
          </p:cNvSpPr>
          <p:nvPr>
            <p:ph idx="1"/>
          </p:nvPr>
        </p:nvSpPr>
        <p:spPr>
          <a:xfrm>
            <a:off x="555497" y="1445132"/>
            <a:ext cx="10331577" cy="4784217"/>
          </a:xfrm>
        </p:spPr>
        <p:txBody>
          <a:bodyPr>
            <a:noAutofit/>
          </a:bodyPr>
          <a:lstStyle/>
          <a:p>
            <a:pPr marL="0" indent="0">
              <a:buNone/>
            </a:pPr>
            <a:r>
              <a:rPr lang="en-US" sz="2200" dirty="0" smtClean="0"/>
              <a:t>§ 15.1.6  CLAIMS FOR CONSEQUENTIAL DAMAGES</a:t>
            </a:r>
          </a:p>
          <a:p>
            <a:pPr marL="0" indent="0">
              <a:buNone/>
            </a:pPr>
            <a:r>
              <a:rPr lang="en-US" sz="2200" dirty="0" smtClean="0"/>
              <a:t>The Contractor and Owner waive Claims against each other for consequential damages arising out of or relating to this Contract.  This mutual waiver includes:</a:t>
            </a:r>
          </a:p>
          <a:p>
            <a:pPr marL="0" indent="0">
              <a:buNone/>
              <a:tabLst>
                <a:tab pos="914400" algn="l"/>
                <a:tab pos="1371600" algn="l"/>
              </a:tabLst>
            </a:pPr>
            <a:r>
              <a:rPr lang="en-US" sz="2200" dirty="0"/>
              <a:t>	</a:t>
            </a:r>
            <a:r>
              <a:rPr lang="en-US" sz="2200" dirty="0" smtClean="0"/>
              <a:t>.1	damages incurred by the Owner for rental expenses, for losses of use, income, profit, financing, business and reputation, and for loss of management or employee productivity or of the services of such persons; and</a:t>
            </a:r>
          </a:p>
          <a:p>
            <a:pPr marL="0" indent="0">
              <a:buNone/>
              <a:tabLst>
                <a:tab pos="914400" algn="l"/>
                <a:tab pos="1371600" algn="l"/>
              </a:tabLst>
            </a:pPr>
            <a:r>
              <a:rPr lang="en-US" sz="2200" dirty="0"/>
              <a:t>	</a:t>
            </a:r>
            <a:r>
              <a:rPr lang="en-US" sz="2200" dirty="0" smtClean="0"/>
              <a:t>.2	damages incurred by the Contractor for principal office expenses including the compensation of personnel stationed there, for losses of financing, business and reputation, and for loss of profit </a:t>
            </a:r>
            <a:r>
              <a:rPr lang="en-US" sz="2200" strike="sngStrike" dirty="0" smtClean="0">
                <a:solidFill>
                  <a:schemeClr val="accent2"/>
                </a:solidFill>
              </a:rPr>
              <a:t>except anticipated profit arising directly from the Work</a:t>
            </a:r>
            <a:r>
              <a:rPr lang="en-US" sz="2200" dirty="0" smtClean="0"/>
              <a:t> </a:t>
            </a:r>
            <a:r>
              <a:rPr lang="en-US" sz="2200" dirty="0" smtClean="0">
                <a:solidFill>
                  <a:schemeClr val="accent2"/>
                </a:solidFill>
              </a:rPr>
              <a:t>against not only the Owner but also as to any other entity involved with the Project whether such claim sounds in contract, tort or any other legal theory</a:t>
            </a:r>
            <a:r>
              <a:rPr lang="en-US" sz="2200" dirty="0" smtClean="0"/>
              <a:t>.</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2523" y="4648546"/>
            <a:ext cx="854202" cy="912217"/>
          </a:xfrm>
          <a:prstGeom prst="rect">
            <a:avLst/>
          </a:prstGeom>
        </p:spPr>
      </p:pic>
    </p:spTree>
    <p:extLst>
      <p:ext uri="{BB962C8B-B14F-4D97-AF65-F5344CB8AC3E}">
        <p14:creationId xmlns:p14="http://schemas.microsoft.com/office/powerpoint/2010/main" val="326507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claims by owners</a:t>
            </a:r>
            <a:endParaRPr lang="en-US" dirty="0"/>
          </a:p>
        </p:txBody>
      </p:sp>
      <p:sp>
        <p:nvSpPr>
          <p:cNvPr id="3" name="Content Placeholder 2"/>
          <p:cNvSpPr>
            <a:spLocks noGrp="1"/>
          </p:cNvSpPr>
          <p:nvPr>
            <p:ph idx="1"/>
          </p:nvPr>
        </p:nvSpPr>
        <p:spPr/>
        <p:txBody>
          <a:bodyPr>
            <a:noAutofit/>
          </a:bodyPr>
          <a:lstStyle/>
          <a:p>
            <a:r>
              <a:rPr lang="en-US" sz="2800" dirty="0" smtClean="0"/>
              <a:t>Standard Indemnification Clause:</a:t>
            </a:r>
          </a:p>
          <a:p>
            <a:pPr marL="0" indent="0">
              <a:buNone/>
            </a:pPr>
            <a:r>
              <a:rPr lang="en-US" sz="2800" dirty="0" smtClean="0"/>
              <a:t>	A/E agrees to be responsible for any loss or damage to property or injury, damage or death to persons due to the negligent performance of the service under this Contract, and further agrees to protect and defend the Owner against all claims or demands of every kind involving negligent performance by A/E and to hold the Owner harmless from any loss or damage resulting from any negligent acts, errors, or omissions in the performance of the services under this Contract.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5783" y="812800"/>
            <a:ext cx="1744929" cy="1739900"/>
          </a:xfrm>
          <a:prstGeom prst="rect">
            <a:avLst/>
          </a:prstGeom>
        </p:spPr>
      </p:pic>
    </p:spTree>
    <p:extLst>
      <p:ext uri="{BB962C8B-B14F-4D97-AF65-F5344CB8AC3E}">
        <p14:creationId xmlns:p14="http://schemas.microsoft.com/office/powerpoint/2010/main" val="222447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6000" dirty="0" smtClean="0"/>
              <a:t>Five Counts</a:t>
            </a:r>
            <a:endParaRPr lang="en-US" sz="6000" dirty="0"/>
          </a:p>
        </p:txBody>
      </p:sp>
      <p:sp>
        <p:nvSpPr>
          <p:cNvPr id="3" name="Content Placeholder 2"/>
          <p:cNvSpPr>
            <a:spLocks noGrp="1"/>
          </p:cNvSpPr>
          <p:nvPr>
            <p:ph idx="1"/>
          </p:nvPr>
        </p:nvSpPr>
        <p:spPr>
          <a:xfrm>
            <a:off x="1069848" y="2206075"/>
            <a:ext cx="10058400" cy="4050792"/>
          </a:xfrm>
        </p:spPr>
        <p:txBody>
          <a:bodyPr>
            <a:normAutofit/>
          </a:bodyPr>
          <a:lstStyle/>
          <a:p>
            <a:r>
              <a:rPr lang="en-US" sz="3600" dirty="0" smtClean="0"/>
              <a:t>Professional Negligence</a:t>
            </a:r>
          </a:p>
          <a:p>
            <a:r>
              <a:rPr lang="en-US" sz="3600" dirty="0" smtClean="0"/>
              <a:t>Intentional Misrepresentation (dropped by </a:t>
            </a:r>
            <a:r>
              <a:rPr lang="en-US" sz="3600" dirty="0" err="1" smtClean="0"/>
              <a:t>Ric</a:t>
            </a:r>
            <a:r>
              <a:rPr lang="en-US" sz="3600" dirty="0" smtClean="0"/>
              <a:t>-Man)</a:t>
            </a:r>
          </a:p>
          <a:p>
            <a:r>
              <a:rPr lang="en-US" sz="3600" dirty="0" smtClean="0"/>
              <a:t>Tortious Interference</a:t>
            </a:r>
          </a:p>
          <a:p>
            <a:r>
              <a:rPr lang="en-US" sz="3600" dirty="0" smtClean="0"/>
              <a:t>Negligent Misrepresentation</a:t>
            </a:r>
          </a:p>
          <a:p>
            <a:r>
              <a:rPr lang="en-US" sz="3600" dirty="0" smtClean="0"/>
              <a:t>Defamation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992" y="484632"/>
            <a:ext cx="1449443" cy="1449443"/>
          </a:xfrm>
          <a:prstGeom prst="rect">
            <a:avLst/>
          </a:prstGeom>
        </p:spPr>
      </p:pic>
    </p:spTree>
    <p:extLst>
      <p:ext uri="{BB962C8B-B14F-4D97-AF65-F5344CB8AC3E}">
        <p14:creationId xmlns:p14="http://schemas.microsoft.com/office/powerpoint/2010/main" val="265339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84632"/>
            <a:ext cx="10648950" cy="1609344"/>
          </a:xfrm>
        </p:spPr>
        <p:txBody>
          <a:bodyPr>
            <a:noAutofit/>
          </a:bodyPr>
          <a:lstStyle/>
          <a:p>
            <a:r>
              <a:rPr lang="en-US" sz="4000" dirty="0" smtClean="0"/>
              <a:t>MCLA §691.991 prevents imposing a “defense obligation” on most public projects, but not private projects</a:t>
            </a:r>
            <a:endParaRPr lang="en-US" sz="4000" dirty="0"/>
          </a:p>
        </p:txBody>
      </p:sp>
      <p:sp>
        <p:nvSpPr>
          <p:cNvPr id="3" name="Content Placeholder 2"/>
          <p:cNvSpPr>
            <a:spLocks noGrp="1"/>
          </p:cNvSpPr>
          <p:nvPr>
            <p:ph idx="1"/>
          </p:nvPr>
        </p:nvSpPr>
        <p:spPr>
          <a:xfrm>
            <a:off x="771525" y="2257424"/>
            <a:ext cx="10391775" cy="4238626"/>
          </a:xfrm>
        </p:spPr>
        <p:txBody>
          <a:bodyPr>
            <a:normAutofit/>
          </a:bodyPr>
          <a:lstStyle/>
          <a:p>
            <a:r>
              <a:rPr lang="en-US" dirty="0" smtClean="0"/>
              <a:t>(2)  When entering into a contract with a Michigan-licensed architect, professional engineer, landscape architect, or professional surveyor for the design of a building, a structure, an appurtenance, an appliance, a highway, road, bridge, waterline, sewer line, or other infrastructure, or any other improvement to real property, or a contract with a contractor for the construction, alteration, repair, or maintenance of any such improvement, including moving, demolition, and excavating connected therewith, a public entity shall not require the Michigan-licensed architect, professional engineer, landscape architect, or professional surveyor or the contractor to defend the public entity or any other party from claims, or to assume any liability or indemnify the public entity or any other party for any amount greater than the degree of fault of the Michigan-licensed architect, professional engineer, landscape architect, or professional surveyor, or the contractor and that of his or her respective </a:t>
            </a:r>
            <a:r>
              <a:rPr lang="en-US" dirty="0" err="1" smtClean="0"/>
              <a:t>subconsultants</a:t>
            </a:r>
            <a:r>
              <a:rPr lang="en-US" dirty="0" smtClean="0"/>
              <a:t> or subcontractors.  A contract provision executed in violation of this section is against public policy and is void and unenforceable.</a:t>
            </a:r>
            <a:endParaRPr lang="en-US" dirty="0"/>
          </a:p>
        </p:txBody>
      </p:sp>
    </p:spTree>
    <p:extLst>
      <p:ext uri="{BB962C8B-B14F-4D97-AF65-F5344CB8AC3E}">
        <p14:creationId xmlns:p14="http://schemas.microsoft.com/office/powerpoint/2010/main" val="235072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023" y="1254633"/>
            <a:ext cx="10058400" cy="4050792"/>
          </a:xfrm>
        </p:spPr>
        <p:txBody>
          <a:bodyPr>
            <a:normAutofit/>
          </a:bodyPr>
          <a:lstStyle/>
          <a:p>
            <a:r>
              <a:rPr lang="en-US" sz="4800" dirty="0" smtClean="0"/>
              <a:t>But still, what constitutes a claim for “negligent performance of service under this Contract”?</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147" y="3678440"/>
            <a:ext cx="3606927" cy="2344503"/>
          </a:xfrm>
          <a:prstGeom prst="rect">
            <a:avLst/>
          </a:prstGeom>
        </p:spPr>
      </p:pic>
    </p:spTree>
    <p:extLst>
      <p:ext uri="{BB962C8B-B14F-4D97-AF65-F5344CB8AC3E}">
        <p14:creationId xmlns:p14="http://schemas.microsoft.com/office/powerpoint/2010/main" val="114243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798" y="1130808"/>
            <a:ext cx="10058400" cy="4050792"/>
          </a:xfrm>
        </p:spPr>
        <p:txBody>
          <a:bodyPr>
            <a:normAutofit/>
          </a:bodyPr>
          <a:lstStyle/>
          <a:p>
            <a:r>
              <a:rPr lang="en-US" sz="4400" dirty="0" smtClean="0"/>
              <a:t>Problems have arisen in context of claims by Contractors against Owners that A/E has interfered with Contractors means, methods, techniques or sequences of construction.</a:t>
            </a:r>
            <a:endParaRPr lang="en-US" sz="4400" dirty="0"/>
          </a:p>
        </p:txBody>
      </p:sp>
    </p:spTree>
    <p:extLst>
      <p:ext uri="{BB962C8B-B14F-4D97-AF65-F5344CB8AC3E}">
        <p14:creationId xmlns:p14="http://schemas.microsoft.com/office/powerpoint/2010/main" val="224431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73" y="513207"/>
            <a:ext cx="10058400" cy="1609344"/>
          </a:xfrm>
        </p:spPr>
        <p:txBody>
          <a:bodyPr/>
          <a:lstStyle/>
          <a:p>
            <a:r>
              <a:rPr lang="en-US" dirty="0" smtClean="0"/>
              <a:t>AIA handled situation better, </a:t>
            </a:r>
            <a:br>
              <a:rPr lang="en-US" dirty="0" smtClean="0"/>
            </a:br>
            <a:r>
              <a:rPr lang="en-US" dirty="0" smtClean="0"/>
              <a:t>but not adequately …</a:t>
            </a:r>
            <a:endParaRPr lang="en-US" dirty="0"/>
          </a:p>
        </p:txBody>
      </p:sp>
      <p:sp>
        <p:nvSpPr>
          <p:cNvPr id="3" name="Content Placeholder 2"/>
          <p:cNvSpPr>
            <a:spLocks noGrp="1"/>
          </p:cNvSpPr>
          <p:nvPr>
            <p:ph idx="1"/>
          </p:nvPr>
        </p:nvSpPr>
        <p:spPr>
          <a:xfrm>
            <a:off x="660273" y="2122551"/>
            <a:ext cx="10741152" cy="4373499"/>
          </a:xfrm>
        </p:spPr>
        <p:txBody>
          <a:bodyPr>
            <a:normAutofit/>
          </a:bodyPr>
          <a:lstStyle/>
          <a:p>
            <a:r>
              <a:rPr lang="en-US" dirty="0" smtClean="0"/>
              <a:t>AIA has handled situation adequately in the AIA A201, Art. 3.3.1:</a:t>
            </a:r>
          </a:p>
          <a:p>
            <a:r>
              <a:rPr lang="en-US" dirty="0" smtClean="0"/>
              <a:t>“The Contractor shall supervise and direct all the Work, using the Contractor’s best skill and attention.  The Contractor shall be solely responsible for, and have control over, construction means, methods, techniques, sequences and procedures and for coordinating all portions of the Work under the Contract, unless the Contract Documents give other specific instructions concerning these matters.  If the Contract Documents give specific instructions concerning construction means, methods, techniques, sequences or procedures, the Contractor shall </a:t>
            </a:r>
            <a:r>
              <a:rPr lang="en-US" b="1" dirty="0" smtClean="0">
                <a:ln>
                  <a:solidFill>
                    <a:srgbClr val="FFFF00"/>
                  </a:solidFill>
                </a:ln>
              </a:rPr>
              <a:t>explicitly follow same and shall not deviate from same except as may be agreed upon by Owner in a Change Order or a Construction Change Directive.  However, Contractor may </a:t>
            </a:r>
            <a:r>
              <a:rPr lang="en-US" dirty="0" smtClean="0"/>
              <a:t>evaluate the jobsite safety thereof and, except as stated below, shall be fully and solely responsible for the jobsite safety of such means, methods, techniques, sequences or procedures.</a:t>
            </a:r>
          </a:p>
          <a:p>
            <a:pPr marL="274320" lvl="1" indent="0">
              <a:buNone/>
            </a:pPr>
            <a:endParaRPr lang="en-US" sz="2000" dirty="0"/>
          </a:p>
          <a:p>
            <a:pPr marL="274320" lvl="1" indent="0">
              <a:buNone/>
            </a:pPr>
            <a:r>
              <a:rPr lang="en-US" sz="2000" dirty="0" smtClean="0"/>
              <a:t>	*Note added provision in yellow.</a:t>
            </a:r>
            <a:endParaRPr lang="en-US" sz="2000" dirty="0"/>
          </a:p>
        </p:txBody>
      </p:sp>
    </p:spTree>
    <p:extLst>
      <p:ext uri="{BB962C8B-B14F-4D97-AF65-F5344CB8AC3E}">
        <p14:creationId xmlns:p14="http://schemas.microsoft.com/office/powerpoint/2010/main" val="249282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Aia</a:t>
            </a:r>
            <a:r>
              <a:rPr lang="en-US" dirty="0" smtClean="0"/>
              <a:t> a201, Art. 3.3.1, cont.</a:t>
            </a:r>
            <a:endParaRPr lang="en-US" dirty="0"/>
          </a:p>
        </p:txBody>
      </p:sp>
      <p:sp>
        <p:nvSpPr>
          <p:cNvPr id="3" name="Content Placeholder 2"/>
          <p:cNvSpPr>
            <a:spLocks noGrp="1"/>
          </p:cNvSpPr>
          <p:nvPr>
            <p:ph idx="1"/>
          </p:nvPr>
        </p:nvSpPr>
        <p:spPr/>
        <p:txBody>
          <a:bodyPr>
            <a:normAutofit/>
          </a:bodyPr>
          <a:lstStyle/>
          <a:p>
            <a:r>
              <a:rPr lang="en-US" sz="2600" dirty="0" smtClean="0"/>
              <a:t>If the Contractor determines that such means, methods, techniques, sequences or procedures may not be safe, the Contractor shall give timely written notice to the Owner and Architect and shall not proceed with that portion of the Work without further written instructions from the Architect.  If the Contractor is then instructed to proceed with the required means, methods, techniques, sequences or procedures without acceptance of changes proposed by the Contractor, the Owner shall be solely responsible for any loss or damage arising solely from those Owner-required means, methods, techniques, sequences or procedures.</a:t>
            </a:r>
            <a:endParaRPr lang="en-US" sz="2600" dirty="0"/>
          </a:p>
        </p:txBody>
      </p:sp>
    </p:spTree>
    <p:extLst>
      <p:ext uri="{BB962C8B-B14F-4D97-AF65-F5344CB8AC3E}">
        <p14:creationId xmlns:p14="http://schemas.microsoft.com/office/powerpoint/2010/main" val="36522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r>
              <a:rPr lang="en-US" dirty="0" err="1" smtClean="0"/>
              <a:t>ejcdc</a:t>
            </a:r>
            <a:r>
              <a:rPr lang="en-US" dirty="0" smtClean="0"/>
              <a:t> standard</a:t>
            </a:r>
            <a:br>
              <a:rPr lang="en-US" dirty="0" smtClean="0"/>
            </a:br>
            <a:r>
              <a:rPr lang="en-US" dirty="0" smtClean="0"/>
              <a:t>documents do not …</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sz="2400" dirty="0" smtClean="0"/>
              <a:t>Article 6.01.A. reads:</a:t>
            </a:r>
          </a:p>
          <a:p>
            <a:r>
              <a:rPr lang="en-US" sz="2400" dirty="0" smtClean="0"/>
              <a:t>Contractor shall supervise, inspect, and direct the Work competently and efficiently, devoting such attention thereto and applying such skills and expertise as may be necessary to perform the Work in accordance with the Contract Documents.  Contractor shall be solely responsible for the means, methods, techniques, sequences, and procedures of construction.  Contractor shall not be responsible for the negligence of Owner or Engineer in the design or specification of a specific means, method, technique, sequence, or procedure of construction which is shown or indicated in and expressly required by the Contract Documents.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042" y="617791"/>
            <a:ext cx="2402557" cy="1997916"/>
          </a:xfrm>
          <a:prstGeom prst="rect">
            <a:avLst/>
          </a:prstGeom>
        </p:spPr>
      </p:pic>
    </p:spTree>
    <p:extLst>
      <p:ext uri="{BB962C8B-B14F-4D97-AF65-F5344CB8AC3E}">
        <p14:creationId xmlns:p14="http://schemas.microsoft.com/office/powerpoint/2010/main" val="1878787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73" y="513969"/>
            <a:ext cx="10058400" cy="1609344"/>
          </a:xfrm>
        </p:spPr>
        <p:txBody>
          <a:bodyPr/>
          <a:lstStyle/>
          <a:p>
            <a:r>
              <a:rPr lang="en-US" dirty="0" smtClean="0"/>
              <a:t>Suggested modification to 6.01.A</a:t>
            </a:r>
            <a:endParaRPr lang="en-US" dirty="0"/>
          </a:p>
        </p:txBody>
      </p:sp>
      <p:sp>
        <p:nvSpPr>
          <p:cNvPr id="3" name="Content Placeholder 2"/>
          <p:cNvSpPr>
            <a:spLocks noGrp="1"/>
          </p:cNvSpPr>
          <p:nvPr>
            <p:ph idx="1"/>
          </p:nvPr>
        </p:nvSpPr>
        <p:spPr>
          <a:xfrm>
            <a:off x="660273" y="2236851"/>
            <a:ext cx="10058400" cy="4050792"/>
          </a:xfrm>
        </p:spPr>
        <p:txBody>
          <a:bodyPr/>
          <a:lstStyle/>
          <a:p>
            <a:r>
              <a:rPr lang="en-US" dirty="0"/>
              <a:t>Contractor shall supervise, inspect, and direct the Work competently and efficiently, devoting such attention thereto and applying such skills and expertise as may be necessary to perform the Work in accordance with the Contract Documents.  Contractor shall be solely responsible for the means, methods, techniques, sequences, and procedures of construction.  </a:t>
            </a:r>
            <a:r>
              <a:rPr lang="en-US" b="1" u="sng" dirty="0" smtClean="0">
                <a:solidFill>
                  <a:schemeClr val="accent2"/>
                </a:solidFill>
              </a:rPr>
              <a:t>However, if specific means, methods, techniques or sequences are set forth, Contractor shall be required to follow same and shall not deviate therefrom without the written authorization of Owner and Engineer.  </a:t>
            </a:r>
            <a:r>
              <a:rPr lang="en-US" dirty="0" smtClean="0"/>
              <a:t>Contractor </a:t>
            </a:r>
            <a:r>
              <a:rPr lang="en-US" dirty="0"/>
              <a:t>shall not be responsible for the negligence of Owner or Engineer in the design or specification of a specific means, method, technique, sequence, or procedure of construction which is shown or indicated in and expressly required by the Contract Documents.</a:t>
            </a:r>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751" y="513969"/>
            <a:ext cx="1547843" cy="1887178"/>
          </a:xfrm>
          <a:prstGeom prst="rect">
            <a:avLst/>
          </a:prstGeom>
        </p:spPr>
      </p:pic>
    </p:spTree>
    <p:extLst>
      <p:ext uri="{BB962C8B-B14F-4D97-AF65-F5344CB8AC3E}">
        <p14:creationId xmlns:p14="http://schemas.microsoft.com/office/powerpoint/2010/main" val="2712532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273" y="816483"/>
            <a:ext cx="10058400" cy="4050792"/>
          </a:xfrm>
        </p:spPr>
        <p:txBody>
          <a:bodyPr>
            <a:normAutofit/>
          </a:bodyPr>
          <a:lstStyle/>
          <a:p>
            <a:r>
              <a:rPr lang="en-US" sz="3600" dirty="0" smtClean="0"/>
              <a:t>Other issue involves claiming claims by Contractor against Owner and then back by Owner against A/E that proposed substitution of materials, systems and/or means, methods, techniques, sequences or procedures of construction constitutes “negligence” by A/E.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856" y="3884846"/>
            <a:ext cx="2680494" cy="2680494"/>
          </a:xfrm>
          <a:prstGeom prst="rect">
            <a:avLst/>
          </a:prstGeom>
        </p:spPr>
      </p:pic>
    </p:spTree>
    <p:extLst>
      <p:ext uri="{BB962C8B-B14F-4D97-AF65-F5344CB8AC3E}">
        <p14:creationId xmlns:p14="http://schemas.microsoft.com/office/powerpoint/2010/main" val="2155582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73" y="389382"/>
            <a:ext cx="10245852" cy="1609344"/>
          </a:xfrm>
        </p:spPr>
        <p:txBody>
          <a:bodyPr>
            <a:normAutofit/>
          </a:bodyPr>
          <a:lstStyle/>
          <a:p>
            <a:r>
              <a:rPr lang="en-US" sz="4800" dirty="0" smtClean="0"/>
              <a:t>Proposed change to </a:t>
            </a:r>
            <a:r>
              <a:rPr lang="en-US" sz="4800" dirty="0" err="1" smtClean="0"/>
              <a:t>ejcdc</a:t>
            </a:r>
            <a:r>
              <a:rPr lang="en-US" sz="4800" dirty="0" smtClean="0"/>
              <a:t/>
            </a:r>
            <a:br>
              <a:rPr lang="en-US" sz="4800" dirty="0" smtClean="0"/>
            </a:br>
            <a:r>
              <a:rPr lang="en-US" sz="4800" dirty="0" smtClean="0"/>
              <a:t>standard general conditions</a:t>
            </a:r>
            <a:endParaRPr lang="en-US" sz="4800" dirty="0"/>
          </a:p>
        </p:txBody>
      </p:sp>
      <p:sp>
        <p:nvSpPr>
          <p:cNvPr id="3" name="Content Placeholder 2"/>
          <p:cNvSpPr>
            <a:spLocks noGrp="1"/>
          </p:cNvSpPr>
          <p:nvPr>
            <p:ph idx="1"/>
          </p:nvPr>
        </p:nvSpPr>
        <p:spPr>
          <a:xfrm>
            <a:off x="584073" y="2006727"/>
            <a:ext cx="10058400" cy="4478274"/>
          </a:xfrm>
        </p:spPr>
        <p:txBody>
          <a:bodyPr>
            <a:noAutofit/>
          </a:bodyPr>
          <a:lstStyle/>
          <a:p>
            <a:r>
              <a:rPr lang="en-US" sz="2400" i="1" dirty="0" smtClean="0"/>
              <a:t>Engineer’s Evaluation</a:t>
            </a:r>
            <a:r>
              <a:rPr lang="en-US" sz="2400" dirty="0" smtClean="0"/>
              <a:t>.  Engineer will be allowed a responsible time within which to evaluate each proposal or submittal made pursuant to Paragraph 6.05.A and 6.05.B, Engineer may require Contractor to furnish additional data about the proposed substitute item.  Engineer will be the sole judge of acceptability.  No “or equal” or substitute will be ordered, installed or utilized until Engineer’s review is complete, which will be evidenced by either a Change Order for a substitute or an approved Shop Drawing </a:t>
            </a:r>
            <a:r>
              <a:rPr lang="en-US" sz="2400" b="1" u="sng" dirty="0" smtClean="0">
                <a:solidFill>
                  <a:schemeClr val="accent2"/>
                </a:solidFill>
              </a:rPr>
              <a:t>also accepted in writing by Owner</a:t>
            </a:r>
            <a:r>
              <a:rPr lang="en-US" sz="2400" dirty="0" smtClean="0"/>
              <a:t> for an “or equal.”  Engineer will advise Contractor in writing of any negative determination.  </a:t>
            </a:r>
            <a:r>
              <a:rPr lang="en-US" sz="2400" b="1" u="sng" dirty="0" smtClean="0">
                <a:solidFill>
                  <a:schemeClr val="accent2"/>
                </a:solidFill>
              </a:rPr>
              <a:t>The rejection of Contractor’s Proposed substitute or contention that its proposal is an “or equal” shall not allow Contractor to make a claim for Change of Contract Time or a Change in Contract Price.</a:t>
            </a:r>
            <a:endParaRPr lang="en-US" sz="2400" b="1" i="1" u="sng"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976" y="181119"/>
            <a:ext cx="1928812" cy="1922382"/>
          </a:xfrm>
          <a:prstGeom prst="rect">
            <a:avLst/>
          </a:prstGeom>
        </p:spPr>
      </p:pic>
    </p:spTree>
    <p:extLst>
      <p:ext uri="{BB962C8B-B14F-4D97-AF65-F5344CB8AC3E}">
        <p14:creationId xmlns:p14="http://schemas.microsoft.com/office/powerpoint/2010/main" val="42660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48" y="389382"/>
            <a:ext cx="10058400" cy="1363218"/>
          </a:xfrm>
        </p:spPr>
        <p:txBody>
          <a:bodyPr/>
          <a:lstStyle/>
          <a:p>
            <a:r>
              <a:rPr lang="en-US" dirty="0" smtClean="0"/>
              <a:t>Proposed change to </a:t>
            </a:r>
            <a:r>
              <a:rPr lang="en-US" dirty="0" err="1" smtClean="0"/>
              <a:t>aia</a:t>
            </a:r>
            <a:r>
              <a:rPr lang="en-US" dirty="0" smtClean="0"/>
              <a:t> a201</a:t>
            </a:r>
            <a:endParaRPr lang="en-US" dirty="0"/>
          </a:p>
        </p:txBody>
      </p:sp>
      <p:sp>
        <p:nvSpPr>
          <p:cNvPr id="3" name="Content Placeholder 2"/>
          <p:cNvSpPr>
            <a:spLocks noGrp="1"/>
          </p:cNvSpPr>
          <p:nvPr>
            <p:ph idx="1"/>
          </p:nvPr>
        </p:nvSpPr>
        <p:spPr>
          <a:xfrm>
            <a:off x="650748" y="1654682"/>
            <a:ext cx="10058400" cy="4746118"/>
          </a:xfrm>
        </p:spPr>
        <p:txBody>
          <a:bodyPr>
            <a:noAutofit/>
          </a:bodyPr>
          <a:lstStyle/>
          <a:p>
            <a:r>
              <a:rPr lang="en-US" sz="2800" dirty="0" smtClean="0"/>
              <a:t>§3.4.2   Except in the case of minor changes in the Work authorized by the Architect in accordance with Sections 3.12.8 or 7.4, the Contractor may make substitutions </a:t>
            </a:r>
            <a:r>
              <a:rPr lang="en-US" sz="2800" b="1" u="sng" dirty="0" smtClean="0">
                <a:solidFill>
                  <a:schemeClr val="accent2"/>
                </a:solidFill>
              </a:rPr>
              <a:t>for specified materials, systems and/or means, methods, techniques and sequencing</a:t>
            </a:r>
            <a:r>
              <a:rPr lang="en-US" sz="2800" dirty="0" smtClean="0"/>
              <a:t> only with the consent of the Owner, after evaluation by the Architect and in accordance with a Change Order or Construction Change Directive.  </a:t>
            </a:r>
            <a:r>
              <a:rPr lang="en-US" sz="2800" b="1" u="sng" dirty="0" smtClean="0">
                <a:solidFill>
                  <a:schemeClr val="accent2"/>
                </a:solidFill>
              </a:rPr>
              <a:t>The </a:t>
            </a:r>
            <a:r>
              <a:rPr lang="en-US" sz="2800" b="1" u="sng" dirty="0">
                <a:solidFill>
                  <a:schemeClr val="accent2"/>
                </a:solidFill>
              </a:rPr>
              <a:t>rejection of Contractor’s proposed substitute or contention that its proposal is an or equal shall not allow Contractor to make a claim for a Change in the Contract Time or a </a:t>
            </a:r>
            <a:r>
              <a:rPr lang="en-US" sz="2800" b="1" u="sng" dirty="0" smtClean="0">
                <a:solidFill>
                  <a:schemeClr val="accent2"/>
                </a:solidFill>
              </a:rPr>
              <a:t>Claim </a:t>
            </a:r>
            <a:r>
              <a:rPr lang="en-US" sz="2800" b="1" u="sng" dirty="0">
                <a:solidFill>
                  <a:schemeClr val="accent2"/>
                </a:solidFill>
              </a:rPr>
              <a:t>for an increase in the Contract Sum</a:t>
            </a:r>
            <a:r>
              <a:rPr lang="en-US" sz="2800" dirty="0" smtClean="0">
                <a:solidFill>
                  <a:schemeClr val="accent2"/>
                </a:solidFill>
              </a:rPr>
              <a:t>.</a:t>
            </a:r>
            <a:endParaRPr lang="en-US" sz="2800" dirty="0">
              <a:solidFill>
                <a:schemeClr val="accent2"/>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570" y="104457"/>
            <a:ext cx="2066967" cy="1550225"/>
          </a:xfrm>
          <a:prstGeom prst="rect">
            <a:avLst/>
          </a:prstGeom>
        </p:spPr>
      </p:pic>
    </p:spTree>
    <p:extLst>
      <p:ext uri="{BB962C8B-B14F-4D97-AF65-F5344CB8AC3E}">
        <p14:creationId xmlns:p14="http://schemas.microsoft.com/office/powerpoint/2010/main" val="354065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on professional negligence claim	</a:t>
            </a:r>
            <a:endParaRPr lang="en-US" dirty="0"/>
          </a:p>
        </p:txBody>
      </p:sp>
      <p:sp>
        <p:nvSpPr>
          <p:cNvPr id="3" name="Content Placeholder 2"/>
          <p:cNvSpPr>
            <a:spLocks noGrp="1"/>
          </p:cNvSpPr>
          <p:nvPr>
            <p:ph idx="1"/>
          </p:nvPr>
        </p:nvSpPr>
        <p:spPr>
          <a:xfrm>
            <a:off x="1069848" y="2392342"/>
            <a:ext cx="10058400" cy="4050792"/>
          </a:xfrm>
        </p:spPr>
        <p:txBody>
          <a:bodyPr>
            <a:normAutofit/>
          </a:bodyPr>
          <a:lstStyle/>
          <a:p>
            <a:r>
              <a:rPr lang="en-US" sz="3200" dirty="0" smtClean="0"/>
              <a:t>Dismissed – No legal duty</a:t>
            </a:r>
          </a:p>
          <a:p>
            <a:pPr>
              <a:spcAft>
                <a:spcPts val="1200"/>
              </a:spcAft>
            </a:pPr>
            <a:r>
              <a:rPr lang="en-US" sz="3200" dirty="0" smtClean="0"/>
              <a:t>Court reasoned:</a:t>
            </a:r>
          </a:p>
          <a:p>
            <a:pPr marL="0" indent="0">
              <a:buNone/>
            </a:pPr>
            <a:r>
              <a:rPr lang="en-US" sz="3200" dirty="0" smtClean="0"/>
              <a:t>	“While there is a common law duty to act so as to avoid damage to persons or property, there is no common law duty to avoid/prevent economic loss to third parties.  Thus, the “economic loss” doctrine precluded the professional negligence claim.”</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4" y="1289304"/>
            <a:ext cx="2035809" cy="2035809"/>
          </a:xfrm>
          <a:prstGeom prst="rect">
            <a:avLst/>
          </a:prstGeom>
        </p:spPr>
      </p:pic>
    </p:spTree>
    <p:extLst>
      <p:ext uri="{BB962C8B-B14F-4D97-AF65-F5344CB8AC3E}">
        <p14:creationId xmlns:p14="http://schemas.microsoft.com/office/powerpoint/2010/main" val="111586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on negligent misrepresentation claim	</a:t>
            </a:r>
            <a:endParaRPr lang="en-US" dirty="0"/>
          </a:p>
        </p:txBody>
      </p:sp>
      <p:sp>
        <p:nvSpPr>
          <p:cNvPr id="3" name="Content Placeholder 2"/>
          <p:cNvSpPr>
            <a:spLocks noGrp="1"/>
          </p:cNvSpPr>
          <p:nvPr>
            <p:ph idx="1"/>
          </p:nvPr>
        </p:nvSpPr>
        <p:spPr>
          <a:xfrm>
            <a:off x="1069848" y="2350008"/>
            <a:ext cx="10058400" cy="4050792"/>
          </a:xfrm>
        </p:spPr>
        <p:txBody>
          <a:bodyPr>
            <a:normAutofit/>
          </a:bodyPr>
          <a:lstStyle/>
          <a:p>
            <a:r>
              <a:rPr lang="en-US" sz="3200" dirty="0" smtClean="0"/>
              <a:t>Negligent misrepresentation is different, and allowed claim to stand</a:t>
            </a:r>
          </a:p>
          <a:p>
            <a:pPr>
              <a:spcAft>
                <a:spcPts val="1200"/>
              </a:spcAft>
            </a:pPr>
            <a:r>
              <a:rPr lang="en-US" sz="3200" dirty="0" smtClean="0"/>
              <a:t>Court reasoned:</a:t>
            </a:r>
          </a:p>
          <a:p>
            <a:pPr marL="274320" lvl="1" indent="0">
              <a:buNone/>
            </a:pPr>
            <a:r>
              <a:rPr lang="en-US" sz="3200" dirty="0" smtClean="0"/>
              <a:t>	“… if a party justifiably relied to its detriment on information provided without reasonable care by one who owed the relying party a duty of care, a negligent misrepresentation claim can stand.”</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666" y="278962"/>
            <a:ext cx="2142067" cy="2020683"/>
          </a:xfrm>
          <a:prstGeom prst="rect">
            <a:avLst/>
          </a:prstGeom>
        </p:spPr>
      </p:pic>
    </p:spTree>
    <p:extLst>
      <p:ext uri="{BB962C8B-B14F-4D97-AF65-F5344CB8AC3E}">
        <p14:creationId xmlns:p14="http://schemas.microsoft.com/office/powerpoint/2010/main" val="219267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prove:</a:t>
            </a:r>
            <a:endParaRPr lang="en-US" dirty="0"/>
          </a:p>
        </p:txBody>
      </p:sp>
      <p:sp>
        <p:nvSpPr>
          <p:cNvPr id="3" name="Content Placeholder 2"/>
          <p:cNvSpPr>
            <a:spLocks noGrp="1"/>
          </p:cNvSpPr>
          <p:nvPr>
            <p:ph idx="1"/>
          </p:nvPr>
        </p:nvSpPr>
        <p:spPr>
          <a:xfrm>
            <a:off x="1069848" y="1791209"/>
            <a:ext cx="10058400" cy="4313258"/>
          </a:xfrm>
        </p:spPr>
        <p:txBody>
          <a:bodyPr>
            <a:noAutofit/>
          </a:bodyPr>
          <a:lstStyle/>
          <a:p>
            <a:r>
              <a:rPr lang="en-US" sz="2600" dirty="0" smtClean="0"/>
              <a:t>That the party supplying the information knows that:</a:t>
            </a:r>
          </a:p>
          <a:p>
            <a:endParaRPr lang="en-US" sz="2600" dirty="0"/>
          </a:p>
          <a:p>
            <a:pPr lvl="1"/>
            <a:r>
              <a:rPr lang="en-US" sz="2600" dirty="0" smtClean="0"/>
              <a:t>Recipient will rely on the information</a:t>
            </a:r>
          </a:p>
          <a:p>
            <a:pPr lvl="1"/>
            <a:endParaRPr lang="en-US" sz="2600" dirty="0"/>
          </a:p>
          <a:p>
            <a:pPr lvl="1"/>
            <a:r>
              <a:rPr lang="en-US" sz="2600" dirty="0" smtClean="0"/>
              <a:t>The information is false</a:t>
            </a:r>
          </a:p>
          <a:p>
            <a:pPr lvl="1"/>
            <a:endParaRPr lang="en-US" sz="2600" dirty="0"/>
          </a:p>
          <a:p>
            <a:pPr lvl="1"/>
            <a:r>
              <a:rPr lang="en-US" sz="2600" dirty="0" smtClean="0"/>
              <a:t>Justifiable reliance by party receiving the information</a:t>
            </a:r>
          </a:p>
          <a:p>
            <a:pPr lvl="1"/>
            <a:endParaRPr lang="en-US" sz="2600" dirty="0"/>
          </a:p>
          <a:p>
            <a:pPr lvl="1"/>
            <a:r>
              <a:rPr lang="en-US" sz="2600" dirty="0" smtClean="0"/>
              <a:t>Failure to exercise reasonable care or competence in obtaining or communication of information</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368" y="484632"/>
            <a:ext cx="2317525" cy="2402501"/>
          </a:xfrm>
          <a:prstGeom prst="rect">
            <a:avLst/>
          </a:prstGeom>
        </p:spPr>
      </p:pic>
    </p:spTree>
    <p:extLst>
      <p:ext uri="{BB962C8B-B14F-4D97-AF65-F5344CB8AC3E}">
        <p14:creationId xmlns:p14="http://schemas.microsoft.com/office/powerpoint/2010/main" val="157531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823" y="1073658"/>
            <a:ext cx="10058400" cy="4050792"/>
          </a:xfrm>
        </p:spPr>
        <p:txBody>
          <a:bodyPr>
            <a:noAutofit/>
          </a:bodyPr>
          <a:lstStyle/>
          <a:p>
            <a:r>
              <a:rPr lang="en-US" sz="2800" dirty="0" smtClean="0"/>
              <a:t>Court upheld claim because </a:t>
            </a:r>
            <a:r>
              <a:rPr lang="en-US" sz="2800" dirty="0" err="1" smtClean="0"/>
              <a:t>Ric</a:t>
            </a:r>
            <a:r>
              <a:rPr lang="en-US" sz="2800" dirty="0" smtClean="0"/>
              <a:t>-Man was within a group of bidders whom NTH knew would rely upon their plans/specifications, </a:t>
            </a:r>
            <a:r>
              <a:rPr lang="en-US" sz="2800" dirty="0" err="1" smtClean="0"/>
              <a:t>Ric</a:t>
            </a:r>
            <a:r>
              <a:rPr lang="en-US" sz="2800" dirty="0" smtClean="0"/>
              <a:t>-Man alleged that plans/specifications were materially incorrect due to NTH’s negligence, Rick-Man could have reasonably relied upon the plans and that </a:t>
            </a:r>
            <a:r>
              <a:rPr lang="en-US" sz="2800" dirty="0" err="1" smtClean="0"/>
              <a:t>Ric</a:t>
            </a:r>
            <a:r>
              <a:rPr lang="en-US" sz="2800" dirty="0" smtClean="0"/>
              <a:t>-Man alleged that it suffered pecuniary harm.</a:t>
            </a:r>
          </a:p>
          <a:p>
            <a:endParaRPr lang="en-US" sz="2800" dirty="0"/>
          </a:p>
          <a:p>
            <a:r>
              <a:rPr lang="en-US" sz="2800" dirty="0" err="1" smtClean="0"/>
              <a:t>Ric</a:t>
            </a:r>
            <a:r>
              <a:rPr lang="en-US" sz="2800" dirty="0" smtClean="0"/>
              <a:t>-Man had alleged the breach of a duty recognized at common law separate and distinct from the contract between </a:t>
            </a:r>
            <a:r>
              <a:rPr lang="en-US" sz="2800" dirty="0" err="1" smtClean="0"/>
              <a:t>OMIDD</a:t>
            </a:r>
            <a:r>
              <a:rPr lang="en-US" sz="2800" dirty="0" smtClean="0"/>
              <a:t> and NTH.</a:t>
            </a:r>
            <a:endParaRPr lang="en-US" sz="2800" dirty="0"/>
          </a:p>
        </p:txBody>
      </p:sp>
    </p:spTree>
    <p:extLst>
      <p:ext uri="{BB962C8B-B14F-4D97-AF65-F5344CB8AC3E}">
        <p14:creationId xmlns:p14="http://schemas.microsoft.com/office/powerpoint/2010/main" val="272873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NTH argued</a:t>
            </a:r>
            <a:endParaRPr lang="en-US" dirty="0"/>
          </a:p>
        </p:txBody>
      </p:sp>
      <p:sp>
        <p:nvSpPr>
          <p:cNvPr id="3" name="Content Placeholder 2"/>
          <p:cNvSpPr>
            <a:spLocks noGrp="1"/>
          </p:cNvSpPr>
          <p:nvPr>
            <p:ph idx="1"/>
          </p:nvPr>
        </p:nvSpPr>
        <p:spPr>
          <a:xfrm>
            <a:off x="1069848" y="2180674"/>
            <a:ext cx="10058400" cy="4050792"/>
          </a:xfrm>
        </p:spPr>
        <p:txBody>
          <a:bodyPr>
            <a:noAutofit/>
          </a:bodyPr>
          <a:lstStyle/>
          <a:p>
            <a:r>
              <a:rPr lang="en-US" sz="2400" dirty="0" smtClean="0"/>
              <a:t>Exculpatory clause in Article 9 of </a:t>
            </a:r>
            <a:r>
              <a:rPr lang="en-US" sz="2400" dirty="0" err="1" smtClean="0"/>
              <a:t>EJCDC</a:t>
            </a:r>
            <a:r>
              <a:rPr lang="en-US" sz="2400" dirty="0" smtClean="0"/>
              <a:t> General Conditions negated this claim:</a:t>
            </a:r>
          </a:p>
          <a:p>
            <a:pPr marL="169863" indent="406400">
              <a:buNone/>
            </a:pPr>
            <a:r>
              <a:rPr lang="en-US" sz="2400" dirty="0" smtClean="0"/>
              <a:t>“Neither Engineer’s authority or responsibility under this Article 9 or under any other provision of the Contract Documents nor any decision made by Engineer in good faith either to exercise or not exercise such authority or responsibility or the undertaking, exercise, or performance of any authority or responsibility by Engineer shall create, impose, or give rise to any duty in contract, tort, or otherwise owed by Engineer to Contractor, any Subcontractor, any Supplier, any other individual or entity, or to any surety for or employee or agent of any of them.”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625" y="150537"/>
            <a:ext cx="2277534" cy="2277534"/>
          </a:xfrm>
          <a:prstGeom prst="rect">
            <a:avLst/>
          </a:prstGeom>
        </p:spPr>
      </p:pic>
    </p:spTree>
    <p:extLst>
      <p:ext uri="{BB962C8B-B14F-4D97-AF65-F5344CB8AC3E}">
        <p14:creationId xmlns:p14="http://schemas.microsoft.com/office/powerpoint/2010/main" val="369334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914" y="1173140"/>
            <a:ext cx="10058400" cy="4050792"/>
          </a:xfrm>
        </p:spPr>
        <p:txBody>
          <a:bodyPr>
            <a:normAutofit/>
          </a:bodyPr>
          <a:lstStyle/>
          <a:p>
            <a:r>
              <a:rPr lang="en-US" sz="4000" dirty="0" smtClean="0"/>
              <a:t>Court concluded that Article 9 only applied to NTH’s obligations set forth in the Owner/Contractor Agreement, </a:t>
            </a:r>
            <a:r>
              <a:rPr lang="en-US" sz="4000" u="sng" dirty="0" smtClean="0"/>
              <a:t>not</a:t>
            </a:r>
            <a:r>
              <a:rPr lang="en-US" sz="4000" dirty="0" smtClean="0"/>
              <a:t> to claims involving representations NTH made as part of its design contract with Owner.</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075" y="4274608"/>
            <a:ext cx="2033058" cy="2033058"/>
          </a:xfrm>
          <a:prstGeom prst="rect">
            <a:avLst/>
          </a:prstGeom>
        </p:spPr>
      </p:pic>
    </p:spTree>
    <p:extLst>
      <p:ext uri="{BB962C8B-B14F-4D97-AF65-F5344CB8AC3E}">
        <p14:creationId xmlns:p14="http://schemas.microsoft.com/office/powerpoint/2010/main" val="2576675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531</TotalTime>
  <Words>2632</Words>
  <Application>Microsoft Office PowerPoint</Application>
  <PresentationFormat>Widescreen</PresentationFormat>
  <Paragraphs>128</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Rockwell</vt:lpstr>
      <vt:lpstr>Rockwell Condensed</vt:lpstr>
      <vt:lpstr>Wingdings</vt:lpstr>
      <vt:lpstr>Wood Type</vt:lpstr>
      <vt:lpstr>CONTRACT TERMS AND THE ROLE THEY PLAY IN Administering Contracts for construction</vt:lpstr>
      <vt:lpstr>Background </vt:lpstr>
      <vt:lpstr>      Five Counts</vt:lpstr>
      <vt:lpstr>Decision on professional negligence claim </vt:lpstr>
      <vt:lpstr>Decision on negligent misrepresentation claim </vt:lpstr>
      <vt:lpstr>Must prove:</vt:lpstr>
      <vt:lpstr>PowerPoint Presentation</vt:lpstr>
      <vt:lpstr>NTH argued</vt:lpstr>
      <vt:lpstr>PowerPoint Presentation</vt:lpstr>
      <vt:lpstr>PowerPoint Presentation</vt:lpstr>
      <vt:lpstr>Recommended change to ejcdc article 9.A</vt:lpstr>
      <vt:lpstr>AIA A201 </vt:lpstr>
      <vt:lpstr>Decision on tortious interference claim</vt:lpstr>
      <vt:lpstr>    Important to note</vt:lpstr>
      <vt:lpstr>DECISION ON THE DEFAMATION CLAIM</vt:lpstr>
      <vt:lpstr>Avoid editorial comments to client</vt:lpstr>
      <vt:lpstr>Ric-man’s claim for “lost profits”</vt:lpstr>
      <vt:lpstr>Court reviewed articles 4.02 and 4.03 of the ejcdc general conditions</vt:lpstr>
      <vt:lpstr>§4.02, cont.</vt:lpstr>
      <vt:lpstr>§4.03  Differing Subsurface or physical conditions</vt:lpstr>
      <vt:lpstr>§4.03, cont.</vt:lpstr>
      <vt:lpstr>§4.03, cont.</vt:lpstr>
      <vt:lpstr>PowerPoint Presentation</vt:lpstr>
      <vt:lpstr>Suggested changes to ejcdc general conditions to avoid ambiguity and claims by contractor</vt:lpstr>
      <vt:lpstr>MORE Suggested changes to ejcdc general conditions to avoid ambiguity and claims by contractor</vt:lpstr>
      <vt:lpstr>MORE Suggested changes to ejcdc general conditions to avoid ambiguity and claims by contractor</vt:lpstr>
      <vt:lpstr>MORE Suggested changes to ejcdc general conditions to avoid ambiguity and claims by contractor</vt:lpstr>
      <vt:lpstr>Suggested changes to aia a201</vt:lpstr>
      <vt:lpstr>Indemnification claims by owners</vt:lpstr>
      <vt:lpstr>MCLA §691.991 prevents imposing a “defense obligation” on most public projects, but not private projects</vt:lpstr>
      <vt:lpstr>PowerPoint Presentation</vt:lpstr>
      <vt:lpstr>PowerPoint Presentation</vt:lpstr>
      <vt:lpstr>AIA handled situation better,  but not adequately …</vt:lpstr>
      <vt:lpstr>Aia a201, Art. 3.3.1, cont.</vt:lpstr>
      <vt:lpstr>However, ejcdc standard documents do not …</vt:lpstr>
      <vt:lpstr>Suggested modification to 6.01.A</vt:lpstr>
      <vt:lpstr>PowerPoint Presentation</vt:lpstr>
      <vt:lpstr>Proposed change to ejcdc standard general conditions</vt:lpstr>
      <vt:lpstr>Proposed change to aia a201</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Administering Contracts for construction</dc:title>
  <dc:creator>Jones, Laura E.</dc:creator>
  <cp:lastModifiedBy>Jones, Laura E.</cp:lastModifiedBy>
  <cp:revision>36</cp:revision>
  <cp:lastPrinted>2017-03-22T12:31:08Z</cp:lastPrinted>
  <dcterms:created xsi:type="dcterms:W3CDTF">2017-03-21T12:29:57Z</dcterms:created>
  <dcterms:modified xsi:type="dcterms:W3CDTF">2017-03-22T13:45:39Z</dcterms:modified>
</cp:coreProperties>
</file>