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handoutMasterIdLst>
    <p:handoutMasterId r:id="rId33"/>
  </p:handoutMasterIdLst>
  <p:sldIdLst>
    <p:sldId id="256" r:id="rId5"/>
    <p:sldId id="260" r:id="rId6"/>
    <p:sldId id="261" r:id="rId7"/>
    <p:sldId id="262" r:id="rId8"/>
    <p:sldId id="263" r:id="rId9"/>
    <p:sldId id="281" r:id="rId10"/>
    <p:sldId id="278" r:id="rId11"/>
    <p:sldId id="282" r:id="rId12"/>
    <p:sldId id="283" r:id="rId13"/>
    <p:sldId id="269" r:id="rId14"/>
    <p:sldId id="284" r:id="rId15"/>
    <p:sldId id="293" r:id="rId16"/>
    <p:sldId id="292" r:id="rId17"/>
    <p:sldId id="266" r:id="rId18"/>
    <p:sldId id="267" r:id="rId19"/>
    <p:sldId id="270" r:id="rId20"/>
    <p:sldId id="271" r:id="rId21"/>
    <p:sldId id="290" r:id="rId22"/>
    <p:sldId id="272" r:id="rId23"/>
    <p:sldId id="274" r:id="rId24"/>
    <p:sldId id="279" r:id="rId25"/>
    <p:sldId id="276" r:id="rId26"/>
    <p:sldId id="277" r:id="rId27"/>
    <p:sldId id="285" r:id="rId28"/>
    <p:sldId id="286" r:id="rId29"/>
    <p:sldId id="287" r:id="rId30"/>
    <p:sldId id="288" r:id="rId31"/>
    <p:sldId id="289"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10F7A4-5D3B-4514-A74A-C34476643B62}" type="datetimeFigureOut">
              <a:rPr lang="en-US" smtClean="0"/>
              <a:t>3/9/2023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BED3B89-9A51-457C-B7C5-E1FEC742DF44}" type="slidenum">
              <a:rPr lang="en-US" smtClean="0"/>
              <a:t>‹#›</a:t>
            </a:fld>
            <a:endParaRPr lang="en-US"/>
          </a:p>
        </p:txBody>
      </p:sp>
    </p:spTree>
    <p:extLst>
      <p:ext uri="{BB962C8B-B14F-4D97-AF65-F5344CB8AC3E}">
        <p14:creationId xmlns:p14="http://schemas.microsoft.com/office/powerpoint/2010/main" val="17815065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82196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7232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54630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1652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22739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74347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19233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09634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1495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3832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3/9/2023</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247925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3/9/2023</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525011413"/>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waggoner@lawssa.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1.next.westlaw.com/Link/Document/FullText?findType=Y&amp;serNum=2024287195&amp;pubNum=0000578&amp;originatingDoc=Iec7fb05056d711eaa7f2c2ee73128881&amp;refType=RP&amp;originationContext=document&amp;transitionType=DocumentItem&amp;ppcid=b06b2c2625be48efb155faf0548f62f1&amp;contextData=(sc.DocLi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d" TargetMode="External"/><Relationship Id="rId2" Type="http://schemas.openxmlformats.org/officeDocument/2006/relationships/hyperlink" Target="https://transition.fcc.gov/dyber/cyberplanner.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d" TargetMode="External"/><Relationship Id="rId2" Type="http://schemas.openxmlformats.org/officeDocument/2006/relationships/hyperlink" Target="https://us-cert.cisa.gov/sites/default/files/c3vp/smb/DHS-SMB-Road-Map.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cq.osd.mil/asda/dpc/cp/cyber/docs/safeguarding/NIST-SP-800-171-Assessment-T-Methodology-Version-1.2.1-6.24.2020.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www.cisecurity.org/wp-content/uploads/2017/03/Poster_Winter2016_CSC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nist.gov/system/files/documents/2019/03/24/baldrige-cybersecurity-excellence-builder-v1.1.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7A18C9FB-EC4C-4DAE-8F7D-C6E5AF6079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5" name="Picture 3" descr="Sphere of mesh and nodes">
            <a:extLst>
              <a:ext uri="{FF2B5EF4-FFF2-40B4-BE49-F238E27FC236}">
                <a16:creationId xmlns:a16="http://schemas.microsoft.com/office/drawing/2014/main" id="{0992E774-02F8-68D3-963F-EA4C6FA41198}"/>
              </a:ext>
            </a:extLst>
          </p:cNvPr>
          <p:cNvPicPr>
            <a:picLocks noChangeAspect="1"/>
          </p:cNvPicPr>
          <p:nvPr/>
        </p:nvPicPr>
        <p:blipFill rotWithShape="1">
          <a:blip r:embed="rId2"/>
          <a:srcRect t="2677" b="22323"/>
          <a:stretch/>
        </p:blipFill>
        <p:spPr>
          <a:xfrm>
            <a:off x="20" y="-1"/>
            <a:ext cx="12191980" cy="6858001"/>
          </a:xfrm>
          <a:custGeom>
            <a:avLst/>
            <a:gdLst/>
            <a:ahLst/>
            <a:cxnLst/>
            <a:rect l="l" t="t" r="r" b="b"/>
            <a:pathLst>
              <a:path w="12191999" h="6857999">
                <a:moveTo>
                  <a:pt x="0" y="0"/>
                </a:moveTo>
                <a:lnTo>
                  <a:pt x="12191999" y="0"/>
                </a:lnTo>
                <a:lnTo>
                  <a:pt x="12191999" y="6857999"/>
                </a:lnTo>
                <a:lnTo>
                  <a:pt x="4628129" y="6857999"/>
                </a:lnTo>
                <a:lnTo>
                  <a:pt x="4734519" y="6819371"/>
                </a:lnTo>
                <a:cubicBezTo>
                  <a:pt x="4938119" y="6741181"/>
                  <a:pt x="5132935" y="6652933"/>
                  <a:pt x="5315781" y="6551721"/>
                </a:cubicBezTo>
                <a:cubicBezTo>
                  <a:pt x="6619811" y="5830059"/>
                  <a:pt x="6364610" y="4934281"/>
                  <a:pt x="6058656" y="3948664"/>
                </a:cubicBezTo>
                <a:cubicBezTo>
                  <a:pt x="5601502" y="2476708"/>
                  <a:pt x="4958009" y="1222984"/>
                  <a:pt x="2540911" y="827627"/>
                </a:cubicBezTo>
                <a:cubicBezTo>
                  <a:pt x="1760946" y="699982"/>
                  <a:pt x="986522" y="591203"/>
                  <a:pt x="238021" y="541759"/>
                </a:cubicBezTo>
                <a:lnTo>
                  <a:pt x="0" y="529223"/>
                </a:lnTo>
                <a:close/>
              </a:path>
            </a:pathLst>
          </a:custGeom>
        </p:spPr>
      </p:pic>
      <p:sp>
        <p:nvSpPr>
          <p:cNvPr id="16" name="Freeform: Shape 10">
            <a:extLst>
              <a:ext uri="{FF2B5EF4-FFF2-40B4-BE49-F238E27FC236}">
                <a16:creationId xmlns:a16="http://schemas.microsoft.com/office/drawing/2014/main" id="{3B2B1500-BB55-471C-8A9E-67288297ECE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045E22C-A99D-41BB-AF14-EF1B1E745A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525"/>
            <a:ext cx="6130391" cy="67214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Subtitle 2">
            <a:extLst>
              <a:ext uri="{FF2B5EF4-FFF2-40B4-BE49-F238E27FC236}">
                <a16:creationId xmlns:a16="http://schemas.microsoft.com/office/drawing/2014/main" id="{F6B3CBB5-09E3-221A-16DB-077C48680D42}"/>
              </a:ext>
            </a:extLst>
          </p:cNvPr>
          <p:cNvSpPr>
            <a:spLocks noGrp="1"/>
          </p:cNvSpPr>
          <p:nvPr>
            <p:ph type="subTitle" idx="1"/>
          </p:nvPr>
        </p:nvSpPr>
        <p:spPr>
          <a:xfrm>
            <a:off x="762000" y="4571999"/>
            <a:ext cx="4572000" cy="1524000"/>
          </a:xfrm>
        </p:spPr>
        <p:txBody>
          <a:bodyPr anchor="b">
            <a:normAutofit fontScale="40000" lnSpcReduction="20000"/>
          </a:bodyPr>
          <a:lstStyle/>
          <a:p>
            <a:pPr>
              <a:lnSpc>
                <a:spcPct val="80000"/>
              </a:lnSpc>
            </a:pPr>
            <a:endParaRPr lang="en-US" altLang="en-US" dirty="0">
              <a:solidFill>
                <a:schemeClr val="hlink"/>
              </a:solidFill>
            </a:endParaRPr>
          </a:p>
          <a:p>
            <a:pPr>
              <a:lnSpc>
                <a:spcPct val="80000"/>
              </a:lnSpc>
            </a:pPr>
            <a:endParaRPr lang="en-US" altLang="en-US" dirty="0" smtClean="0">
              <a:solidFill>
                <a:schemeClr val="hlink"/>
              </a:solidFill>
            </a:endParaRPr>
          </a:p>
          <a:p>
            <a:pPr>
              <a:lnSpc>
                <a:spcPct val="80000"/>
              </a:lnSpc>
            </a:pPr>
            <a:endParaRPr lang="en-US" altLang="en-US" dirty="0">
              <a:solidFill>
                <a:schemeClr val="hlink"/>
              </a:solidFill>
            </a:endParaRPr>
          </a:p>
          <a:p>
            <a:pPr>
              <a:lnSpc>
                <a:spcPct val="80000"/>
              </a:lnSpc>
            </a:pPr>
            <a:r>
              <a:rPr lang="en-US" altLang="en-US" dirty="0" smtClean="0">
                <a:solidFill>
                  <a:schemeClr val="hlink"/>
                </a:solidFill>
              </a:rPr>
              <a:t>Thomas F. Waggoner</a:t>
            </a:r>
          </a:p>
          <a:p>
            <a:pPr>
              <a:lnSpc>
                <a:spcPct val="80000"/>
              </a:lnSpc>
            </a:pPr>
            <a:r>
              <a:rPr lang="en-US" altLang="en-US" dirty="0" smtClean="0">
                <a:solidFill>
                  <a:schemeClr val="hlink"/>
                </a:solidFill>
              </a:rPr>
              <a:t>Straub</a:t>
            </a:r>
            <a:r>
              <a:rPr lang="en-US" altLang="en-US" dirty="0">
                <a:solidFill>
                  <a:schemeClr val="hlink"/>
                </a:solidFill>
              </a:rPr>
              <a:t>, Seaman &amp; Allen, P.C.</a:t>
            </a:r>
          </a:p>
          <a:p>
            <a:pPr>
              <a:lnSpc>
                <a:spcPct val="80000"/>
              </a:lnSpc>
            </a:pPr>
            <a:r>
              <a:rPr lang="en-US" altLang="en-US" dirty="0" smtClean="0">
                <a:solidFill>
                  <a:schemeClr val="hlink"/>
                </a:solidFill>
                <a:hlinkClick r:id="rId3"/>
              </a:rPr>
              <a:t>twaggoner@lawssa.com</a:t>
            </a:r>
            <a:endParaRPr lang="en-US" altLang="en-US" dirty="0" smtClean="0">
              <a:solidFill>
                <a:schemeClr val="hlink"/>
              </a:solidFill>
            </a:endParaRPr>
          </a:p>
          <a:p>
            <a:pPr>
              <a:lnSpc>
                <a:spcPct val="80000"/>
              </a:lnSpc>
            </a:pPr>
            <a:r>
              <a:rPr lang="en-US" altLang="en-US" dirty="0" smtClean="0">
                <a:solidFill>
                  <a:schemeClr val="hlink"/>
                </a:solidFill>
              </a:rPr>
              <a:t>(269) 982-7715</a:t>
            </a:r>
            <a:endParaRPr lang="en-US" altLang="en-US" dirty="0">
              <a:solidFill>
                <a:schemeClr val="hlink"/>
              </a:solidFill>
            </a:endParaRPr>
          </a:p>
          <a:p>
            <a:pPr algn="l"/>
            <a:endParaRPr lang="en-US" dirty="0"/>
          </a:p>
        </p:txBody>
      </p:sp>
      <p:sp>
        <p:nvSpPr>
          <p:cNvPr id="2" name="Title 1">
            <a:extLst>
              <a:ext uri="{FF2B5EF4-FFF2-40B4-BE49-F238E27FC236}">
                <a16:creationId xmlns:a16="http://schemas.microsoft.com/office/drawing/2014/main" id="{9C8BA085-3A26-BCEB-554B-23FF4BCB1819}"/>
              </a:ext>
            </a:extLst>
          </p:cNvPr>
          <p:cNvSpPr>
            <a:spLocks noGrp="1"/>
          </p:cNvSpPr>
          <p:nvPr>
            <p:ph type="ctrTitle"/>
          </p:nvPr>
        </p:nvSpPr>
        <p:spPr>
          <a:xfrm>
            <a:off x="761999" y="2299787"/>
            <a:ext cx="4757651" cy="1873202"/>
          </a:xfrm>
        </p:spPr>
        <p:txBody>
          <a:bodyPr>
            <a:normAutofit fontScale="90000"/>
          </a:bodyPr>
          <a:lstStyle/>
          <a:p>
            <a:pPr algn="l"/>
            <a:r>
              <a:rPr lang="en-US" sz="4400" dirty="0" smtClean="0"/>
              <a:t> Cyber (Data Breach) Liability; Risk Management; and Insurance.</a:t>
            </a:r>
            <a:endParaRPr lang="en-US" sz="4400" dirty="0"/>
          </a:p>
        </p:txBody>
      </p:sp>
    </p:spTree>
    <p:extLst>
      <p:ext uri="{BB962C8B-B14F-4D97-AF65-F5344CB8AC3E}">
        <p14:creationId xmlns:p14="http://schemas.microsoft.com/office/powerpoint/2010/main" val="1162106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provide reasonable non-sensitive data security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California (non-sensitive data) </a:t>
            </a:r>
            <a:r>
              <a:rPr lang="en-US" i="1" dirty="0" smtClean="0"/>
              <a:t>In re Sony Gaming Networks</a:t>
            </a:r>
            <a:endParaRPr lang="en-US" dirty="0" smtClean="0"/>
          </a:p>
          <a:p>
            <a:r>
              <a:rPr lang="en-US" dirty="0" smtClean="0"/>
              <a:t>Massachusetts (non-sensitive data) </a:t>
            </a:r>
            <a:r>
              <a:rPr lang="en-US" i="1" dirty="0" smtClean="0"/>
              <a:t>In Re Marriott International</a:t>
            </a:r>
          </a:p>
          <a:p>
            <a:r>
              <a:rPr lang="en-US" dirty="0" smtClean="0"/>
              <a:t>Georgia (non-sensitive data)  </a:t>
            </a:r>
            <a:r>
              <a:rPr lang="en-US" i="1" dirty="0" smtClean="0"/>
              <a:t>In re Home Depot (neg. per se)</a:t>
            </a:r>
            <a:endParaRPr lang="en-US" dirty="0" smtClean="0"/>
          </a:p>
          <a:p>
            <a:r>
              <a:rPr lang="en-US" dirty="0" smtClean="0"/>
              <a:t>Florida (non-sensitive data)  rec’d in </a:t>
            </a:r>
            <a:r>
              <a:rPr lang="en-US" i="1" dirty="0"/>
              <a:t>In Re Marriott </a:t>
            </a:r>
            <a:r>
              <a:rPr lang="en-US" i="1" dirty="0" smtClean="0"/>
              <a:t>International</a:t>
            </a:r>
          </a:p>
          <a:p>
            <a:r>
              <a:rPr lang="en-US" i="1" dirty="0" smtClean="0"/>
              <a:t>Contra:</a:t>
            </a:r>
          </a:p>
          <a:p>
            <a:pPr lvl="1"/>
            <a:r>
              <a:rPr lang="en-US" i="1" dirty="0" smtClean="0"/>
              <a:t>Illinois  - </a:t>
            </a:r>
            <a:r>
              <a:rPr lang="en-US" dirty="0"/>
              <a:t> </a:t>
            </a:r>
            <a:r>
              <a:rPr lang="en-US" i="1" u="sng" dirty="0">
                <a:hlinkClick r:id="rId2"/>
              </a:rPr>
              <a:t>Cooney v. Chicago Public Schools</a:t>
            </a:r>
            <a:r>
              <a:rPr lang="en-US" u="sng" dirty="0">
                <a:hlinkClick r:id="rId2"/>
              </a:rPr>
              <a:t>, 407 Ill.App.3d 358, 347 </a:t>
            </a:r>
            <a:r>
              <a:rPr lang="en-US" u="sng" dirty="0" err="1">
                <a:hlinkClick r:id="rId2"/>
              </a:rPr>
              <a:t>Ill.Dec</a:t>
            </a:r>
            <a:r>
              <a:rPr lang="en-US" u="sng" dirty="0">
                <a:hlinkClick r:id="rId2"/>
              </a:rPr>
              <a:t>. 733, 943 N.E. 2d 23 (2010)</a:t>
            </a:r>
            <a:r>
              <a:rPr lang="en-US" i="1" dirty="0" smtClean="0"/>
              <a:t> </a:t>
            </a:r>
            <a:endParaRPr lang="en-US" dirty="0"/>
          </a:p>
        </p:txBody>
      </p:sp>
    </p:spTree>
    <p:extLst>
      <p:ext uri="{BB962C8B-B14F-4D97-AF65-F5344CB8AC3E}">
        <p14:creationId xmlns:p14="http://schemas.microsoft.com/office/powerpoint/2010/main" val="3377076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1238596" y="2413338"/>
            <a:ext cx="7905404" cy="3046988"/>
          </a:xfrm>
          <a:prstGeom prst="rect">
            <a:avLst/>
          </a:prstGeom>
        </p:spPr>
        <p:txBody>
          <a:bodyPr wrap="square">
            <a:spAutoFit/>
          </a:bodyPr>
          <a:lstStyle/>
          <a:p>
            <a:endParaRPr lang="en-US" sz="2400" dirty="0" smtClean="0">
              <a:latin typeface="Albertus MT Lt" pitchFamily="2" charset="0"/>
            </a:endParaRPr>
          </a:p>
          <a:p>
            <a:r>
              <a:rPr lang="en-US" sz="2400" dirty="0" smtClean="0">
                <a:latin typeface="Albertus MT Lt" pitchFamily="2" charset="0"/>
              </a:rPr>
              <a:t>Ohio </a:t>
            </a:r>
            <a:r>
              <a:rPr lang="en-US" sz="2400" dirty="0">
                <a:latin typeface="Albertus MT Lt" pitchFamily="2" charset="0"/>
              </a:rPr>
              <a:t>St. § 1354.02 “A covered entity that satisfies divisions (A)(1), (B), and (C) of this section is entitled to an affirmative defense to any  cause of action sounding in tort that is brought under the laws of this state or in the courts of this state and that alleges that the  failure to implement reasonable information security controls resulted in a data breach concerning personal information</a:t>
            </a:r>
            <a:endParaRPr lang="en-US" sz="2400" dirty="0"/>
          </a:p>
        </p:txBody>
      </p:sp>
    </p:spTree>
    <p:extLst>
      <p:ext uri="{BB962C8B-B14F-4D97-AF65-F5344CB8AC3E}">
        <p14:creationId xmlns:p14="http://schemas.microsoft.com/office/powerpoint/2010/main" val="929036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First-Party Damages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Lost productivity</a:t>
            </a:r>
          </a:p>
          <a:p>
            <a:r>
              <a:rPr lang="en-US" dirty="0" smtClean="0"/>
              <a:t>Response costs: </a:t>
            </a:r>
          </a:p>
          <a:p>
            <a:pPr lvl="1"/>
            <a:r>
              <a:rPr lang="en-US" dirty="0" smtClean="0"/>
              <a:t>IT specialists</a:t>
            </a:r>
          </a:p>
          <a:p>
            <a:pPr lvl="2"/>
            <a:r>
              <a:rPr lang="en-US" dirty="0" smtClean="0"/>
              <a:t>Malware</a:t>
            </a:r>
          </a:p>
          <a:p>
            <a:pPr lvl="2"/>
            <a:r>
              <a:rPr lang="en-US" dirty="0" smtClean="0"/>
              <a:t>Virus</a:t>
            </a:r>
          </a:p>
          <a:p>
            <a:pPr lvl="1"/>
            <a:r>
              <a:rPr lang="en-US" dirty="0" smtClean="0"/>
              <a:t>Notification costs</a:t>
            </a:r>
          </a:p>
          <a:p>
            <a:pPr lvl="1"/>
            <a:r>
              <a:rPr lang="en-US" dirty="0" smtClean="0"/>
              <a:t>Reporting costs (to Gov’t bodies and/or Credit Reporting Agencies)</a:t>
            </a:r>
          </a:p>
          <a:p>
            <a:pPr lvl="1"/>
            <a:r>
              <a:rPr lang="en-US" dirty="0" smtClean="0"/>
              <a:t>Credit monitoring</a:t>
            </a:r>
          </a:p>
          <a:p>
            <a:pPr lvl="1"/>
            <a:r>
              <a:rPr lang="en-US" dirty="0" smtClean="0"/>
              <a:t>Attorney fees</a:t>
            </a:r>
          </a:p>
          <a:p>
            <a:pPr lvl="1"/>
            <a:r>
              <a:rPr lang="en-US" dirty="0" smtClean="0"/>
              <a:t>IT specialists</a:t>
            </a:r>
            <a:endParaRPr lang="en-US" dirty="0"/>
          </a:p>
          <a:p>
            <a:endParaRPr lang="en-US" dirty="0"/>
          </a:p>
        </p:txBody>
      </p:sp>
    </p:spTree>
    <p:extLst>
      <p:ext uri="{BB962C8B-B14F-4D97-AF65-F5344CB8AC3E}">
        <p14:creationId xmlns:p14="http://schemas.microsoft.com/office/powerpoint/2010/main" val="411852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Third-Party Damages</a:t>
            </a:r>
            <a:endParaRPr lang="en-US" dirty="0"/>
          </a:p>
        </p:txBody>
      </p:sp>
      <p:sp>
        <p:nvSpPr>
          <p:cNvPr id="3" name="Content Placeholder 2"/>
          <p:cNvSpPr>
            <a:spLocks noGrp="1"/>
          </p:cNvSpPr>
          <p:nvPr>
            <p:ph idx="1"/>
          </p:nvPr>
        </p:nvSpPr>
        <p:spPr/>
        <p:txBody>
          <a:bodyPr>
            <a:normAutofit lnSpcReduction="10000"/>
          </a:bodyPr>
          <a:lstStyle/>
          <a:p>
            <a:r>
              <a:rPr lang="en-US" dirty="0" smtClean="0"/>
              <a:t>Fines &amp; Penalties</a:t>
            </a:r>
          </a:p>
          <a:p>
            <a:r>
              <a:rPr lang="en-US" dirty="0" smtClean="0"/>
              <a:t>Actual damages (e.g. data breach results in identify theft);</a:t>
            </a:r>
          </a:p>
          <a:p>
            <a:r>
              <a:rPr lang="en-US" dirty="0" smtClean="0"/>
              <a:t>Delayed notification under State data breach statutes;</a:t>
            </a:r>
          </a:p>
          <a:p>
            <a:r>
              <a:rPr lang="en-US" dirty="0" smtClean="0"/>
              <a:t>Inadequate notification under State data breach statutes;</a:t>
            </a:r>
          </a:p>
          <a:p>
            <a:r>
              <a:rPr lang="en-US" dirty="0" smtClean="0"/>
              <a:t>Fear of identity theft;</a:t>
            </a:r>
          </a:p>
          <a:p>
            <a:r>
              <a:rPr lang="en-US" dirty="0" smtClean="0"/>
              <a:t>Loss of value of personal data.</a:t>
            </a:r>
          </a:p>
          <a:p>
            <a:endParaRPr lang="en-US" dirty="0"/>
          </a:p>
        </p:txBody>
      </p:sp>
    </p:spTree>
    <p:extLst>
      <p:ext uri="{BB962C8B-B14F-4D97-AF65-F5344CB8AC3E}">
        <p14:creationId xmlns:p14="http://schemas.microsoft.com/office/powerpoint/2010/main" val="3209280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determine what is reasonable?</a:t>
            </a:r>
            <a:endParaRPr lang="en-US" dirty="0"/>
          </a:p>
        </p:txBody>
      </p:sp>
      <p:sp>
        <p:nvSpPr>
          <p:cNvPr id="3" name="Content Placeholder 2"/>
          <p:cNvSpPr>
            <a:spLocks noGrp="1"/>
          </p:cNvSpPr>
          <p:nvPr>
            <p:ph idx="1"/>
          </p:nvPr>
        </p:nvSpPr>
        <p:spPr>
          <a:xfrm>
            <a:off x="762000" y="3399905"/>
            <a:ext cx="10668000" cy="2704178"/>
          </a:xfrm>
        </p:spPr>
        <p:txBody>
          <a:bodyPr/>
          <a:lstStyle/>
          <a:p>
            <a:r>
              <a:rPr lang="en-US" dirty="0" smtClean="0"/>
              <a:t>Laws, regulations and Federal and State agency guidance;</a:t>
            </a:r>
          </a:p>
          <a:p>
            <a:r>
              <a:rPr lang="en-US" dirty="0" smtClean="0"/>
              <a:t>Standardized industry guidance.</a:t>
            </a:r>
            <a:endParaRPr lang="en-US" dirty="0"/>
          </a:p>
        </p:txBody>
      </p:sp>
    </p:spTree>
    <p:extLst>
      <p:ext uri="{BB962C8B-B14F-4D97-AF65-F5344CB8AC3E}">
        <p14:creationId xmlns:p14="http://schemas.microsoft.com/office/powerpoint/2010/main" val="98345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Guidance</a:t>
            </a:r>
            <a:endParaRPr lang="en-US" dirty="0"/>
          </a:p>
        </p:txBody>
      </p:sp>
      <p:sp>
        <p:nvSpPr>
          <p:cNvPr id="3" name="Content Placeholder 2"/>
          <p:cNvSpPr>
            <a:spLocks noGrp="1"/>
          </p:cNvSpPr>
          <p:nvPr>
            <p:ph idx="1"/>
          </p:nvPr>
        </p:nvSpPr>
        <p:spPr/>
        <p:txBody>
          <a:bodyPr/>
          <a:lstStyle/>
          <a:p>
            <a:r>
              <a:rPr lang="en-US" dirty="0" smtClean="0"/>
              <a:t>Dept. of Commerce; United States National Institute of Standards and Technology (NIST)</a:t>
            </a:r>
          </a:p>
          <a:p>
            <a:pPr lvl="1"/>
            <a:r>
              <a:rPr lang="en-US" dirty="0" smtClean="0"/>
              <a:t>Special Publication 800-53 – Security and Privacy Controls for Information System and Organizations (5</a:t>
            </a:r>
            <a:r>
              <a:rPr lang="en-US" baseline="30000" dirty="0" smtClean="0"/>
              <a:t>th</a:t>
            </a:r>
            <a:r>
              <a:rPr lang="en-US" dirty="0" smtClean="0"/>
              <a:t> Rev, Sept. 2020)</a:t>
            </a:r>
          </a:p>
          <a:p>
            <a:pPr lvl="1"/>
            <a:r>
              <a:rPr lang="en-US" dirty="0" smtClean="0"/>
              <a:t>Ohio St. </a:t>
            </a:r>
            <a:r>
              <a:rPr lang="en-US" dirty="0" smtClean="0">
                <a:latin typeface="Albertus MT Lt" pitchFamily="2" charset="0"/>
              </a:rPr>
              <a:t>§ 1354.02 </a:t>
            </a:r>
            <a:r>
              <a:rPr lang="en-US" dirty="0" smtClean="0">
                <a:latin typeface="Albertus MT Lt" pitchFamily="2" charset="0"/>
              </a:rPr>
              <a:t>– </a:t>
            </a:r>
            <a:r>
              <a:rPr lang="en-US" dirty="0" smtClean="0">
                <a:latin typeface="Albertus MT Lt" pitchFamily="2" charset="0"/>
              </a:rPr>
              <a:t>Complies </a:t>
            </a:r>
            <a:r>
              <a:rPr lang="en-US" dirty="0" smtClean="0">
                <a:latin typeface="Albertus MT Lt" pitchFamily="2" charset="0"/>
              </a:rPr>
              <a:t>with </a:t>
            </a:r>
            <a:r>
              <a:rPr lang="en-US" dirty="0" smtClean="0">
                <a:latin typeface="Albertus MT Lt" pitchFamily="2" charset="0"/>
              </a:rPr>
              <a:t>NIST </a:t>
            </a:r>
            <a:r>
              <a:rPr lang="en-US" dirty="0">
                <a:latin typeface="Albertus MT Lt" pitchFamily="2" charset="0"/>
              </a:rPr>
              <a:t>800-53 </a:t>
            </a:r>
            <a:r>
              <a:rPr lang="en-US" dirty="0" smtClean="0">
                <a:latin typeface="Albertus MT Lt" pitchFamily="2" charset="0"/>
              </a:rPr>
              <a:t>is an affirmative </a:t>
            </a:r>
            <a:r>
              <a:rPr lang="en-US" dirty="0">
                <a:latin typeface="Albertus MT Lt" pitchFamily="2" charset="0"/>
              </a:rPr>
              <a:t>defense </a:t>
            </a:r>
            <a:endParaRPr lang="en-US" dirty="0"/>
          </a:p>
        </p:txBody>
      </p:sp>
    </p:spTree>
    <p:extLst>
      <p:ext uri="{BB962C8B-B14F-4D97-AF65-F5344CB8AC3E}">
        <p14:creationId xmlns:p14="http://schemas.microsoft.com/office/powerpoint/2010/main" val="4193487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Guidance</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Communications Commission</a:t>
            </a:r>
          </a:p>
          <a:p>
            <a:pPr lvl="1"/>
            <a:r>
              <a:rPr lang="en-US" dirty="0" smtClean="0"/>
              <a:t>Cyber Security Planning Guide – “tool for small businesses to create customized cyber security plan” – </a:t>
            </a:r>
            <a:r>
              <a:rPr lang="en-US" dirty="0" smtClean="0">
                <a:hlinkClick r:id="rId2"/>
              </a:rPr>
              <a:t>https://transition.fcc.gov/</a:t>
            </a:r>
            <a:r>
              <a:rPr lang="en-US" dirty="0">
                <a:hlinkClick r:id="rId2"/>
              </a:rPr>
              <a:t>c</a:t>
            </a:r>
            <a:r>
              <a:rPr lang="en-US" dirty="0" smtClean="0">
                <a:hlinkClick r:id="rId2"/>
              </a:rPr>
              <a:t>yber/cyberplanner.pdf</a:t>
            </a:r>
            <a:r>
              <a:rPr lang="en-US" dirty="0" smtClean="0"/>
              <a:t>”</a:t>
            </a:r>
          </a:p>
          <a:p>
            <a:pPr lvl="1"/>
            <a:r>
              <a:rPr lang="en-US" sz="2800" dirty="0" smtClean="0"/>
              <a:t>Federal Trade Commission</a:t>
            </a:r>
          </a:p>
          <a:p>
            <a:pPr lvl="2"/>
            <a:r>
              <a:rPr lang="en-US" dirty="0" smtClean="0"/>
              <a:t>“Start With Security: Lessons Learned From FTC </a:t>
            </a:r>
            <a:r>
              <a:rPr lang="en-US" dirty="0"/>
              <a:t>Cases” </a:t>
            </a:r>
            <a:r>
              <a:rPr lang="en-US" dirty="0" smtClean="0"/>
              <a:t>-</a:t>
            </a:r>
            <a:r>
              <a:rPr lang="en-US" dirty="0" smtClean="0">
                <a:hlinkClick r:id="rId3" action="ppaction://hlinkfile"/>
              </a:rPr>
              <a:t>https</a:t>
            </a:r>
            <a:r>
              <a:rPr lang="en-US" dirty="0">
                <a:hlinkClick r:id="rId3" action="ppaction://hlinkfile"/>
              </a:rPr>
              <a:t>://www.ftc.gov/system/files/documents/plain-language/pdf0205-startwithsecurity.pdf</a:t>
            </a:r>
            <a:endParaRPr lang="en-US" dirty="0" smtClean="0"/>
          </a:p>
          <a:p>
            <a:pPr lvl="2"/>
            <a:endParaRPr lang="en-US" dirty="0" smtClean="0"/>
          </a:p>
        </p:txBody>
      </p:sp>
    </p:spTree>
    <p:extLst>
      <p:ext uri="{BB962C8B-B14F-4D97-AF65-F5344CB8AC3E}">
        <p14:creationId xmlns:p14="http://schemas.microsoft.com/office/powerpoint/2010/main" val="3805707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Guidance</a:t>
            </a:r>
            <a:endParaRPr lang="en-US" dirty="0"/>
          </a:p>
        </p:txBody>
      </p:sp>
      <p:sp>
        <p:nvSpPr>
          <p:cNvPr id="3" name="Content Placeholder 2"/>
          <p:cNvSpPr>
            <a:spLocks noGrp="1"/>
          </p:cNvSpPr>
          <p:nvPr>
            <p:ph idx="1"/>
          </p:nvPr>
        </p:nvSpPr>
        <p:spPr/>
        <p:txBody>
          <a:bodyPr>
            <a:normAutofit lnSpcReduction="10000"/>
          </a:bodyPr>
          <a:lstStyle/>
          <a:p>
            <a:r>
              <a:rPr lang="en-US" dirty="0" smtClean="0"/>
              <a:t>Department of Homeland Security</a:t>
            </a:r>
          </a:p>
          <a:p>
            <a:pPr lvl="1"/>
            <a:r>
              <a:rPr lang="en-US" dirty="0"/>
              <a:t>Cybersecurity Resources Roadmap</a:t>
            </a:r>
          </a:p>
          <a:p>
            <a:pPr lvl="2"/>
            <a:r>
              <a:rPr lang="en-US" dirty="0">
                <a:hlinkClick r:id="rId2"/>
              </a:rPr>
              <a:t>https://us-cert.cisa.gov/sites/default/files/c3vp/smb/DHS-SMB-Road-Map.pdf</a:t>
            </a:r>
            <a:endParaRPr lang="en-US" dirty="0"/>
          </a:p>
          <a:p>
            <a:pPr marL="284163" lvl="2" indent="-223838"/>
            <a:r>
              <a:rPr lang="en-US" sz="2800" dirty="0" smtClean="0"/>
              <a:t>National </a:t>
            </a:r>
            <a:r>
              <a:rPr lang="en-US" sz="2800" dirty="0"/>
              <a:t>Association of Insurance Commissioners (NAIC) – Data Security Model Law</a:t>
            </a:r>
          </a:p>
          <a:p>
            <a:pPr marL="914400" lvl="2" indent="0">
              <a:buNone/>
            </a:pPr>
            <a:r>
              <a:rPr lang="en-US" sz="2800" dirty="0">
                <a:hlinkClick r:id="rId3" action="ppaction://hlinkfile"/>
              </a:rPr>
              <a:t>https://content.naic.org/sites/default/files/inline-files/MDL-668.pdf</a:t>
            </a:r>
            <a:endParaRPr lang="en-US" sz="2800" dirty="0"/>
          </a:p>
          <a:p>
            <a:endParaRPr lang="en-US" dirty="0" smtClean="0"/>
          </a:p>
          <a:p>
            <a:pPr marL="914400" lvl="2" indent="0">
              <a:buNone/>
            </a:pPr>
            <a:endParaRPr lang="en-US" dirty="0" smtClean="0"/>
          </a:p>
          <a:p>
            <a:pPr lvl="2"/>
            <a:endParaRPr lang="en-US" dirty="0" smtClean="0"/>
          </a:p>
          <a:p>
            <a:pPr marL="914400" lvl="2" indent="0">
              <a:buNone/>
            </a:pPr>
            <a:endParaRPr lang="en-US" sz="2400" dirty="0"/>
          </a:p>
        </p:txBody>
      </p:sp>
    </p:spTree>
    <p:extLst>
      <p:ext uri="{BB962C8B-B14F-4D97-AF65-F5344CB8AC3E}">
        <p14:creationId xmlns:p14="http://schemas.microsoft.com/office/powerpoint/2010/main" val="245142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Guidance</a:t>
            </a:r>
            <a:endParaRPr lang="en-US" dirty="0"/>
          </a:p>
        </p:txBody>
      </p:sp>
      <p:sp>
        <p:nvSpPr>
          <p:cNvPr id="3" name="Content Placeholder 2"/>
          <p:cNvSpPr>
            <a:spLocks noGrp="1"/>
          </p:cNvSpPr>
          <p:nvPr>
            <p:ph idx="1"/>
          </p:nvPr>
        </p:nvSpPr>
        <p:spPr/>
        <p:txBody>
          <a:bodyPr/>
          <a:lstStyle/>
          <a:p>
            <a:r>
              <a:rPr lang="en-US" dirty="0" smtClean="0"/>
              <a:t>Department of Defense</a:t>
            </a:r>
          </a:p>
          <a:p>
            <a:pPr lvl="1"/>
            <a:r>
              <a:rPr lang="en-US" dirty="0" smtClean="0"/>
              <a:t>DOD 800-171 Assessment Methodology</a:t>
            </a:r>
          </a:p>
          <a:p>
            <a:pPr lvl="1"/>
            <a:r>
              <a:rPr lang="en-US" dirty="0" smtClean="0">
                <a:hlinkClick r:id="rId2"/>
              </a:rPr>
              <a:t>https://www.acq.osd.mil/asda/dpc/cp/cyber/docs/safeguarding/NIST-SP-800-171-Assessment-T-Methodology-Version-1.2.1-6.24.2020.pdf</a:t>
            </a:r>
            <a:endParaRPr lang="en-US" dirty="0" smtClean="0"/>
          </a:p>
          <a:p>
            <a:pPr lvl="1"/>
            <a:r>
              <a:rPr lang="en-US" dirty="0" smtClean="0"/>
              <a:t>Cybersecurity Maturity Model Certification</a:t>
            </a:r>
            <a:endParaRPr lang="en-US" dirty="0"/>
          </a:p>
        </p:txBody>
      </p:sp>
    </p:spTree>
    <p:extLst>
      <p:ext uri="{BB962C8B-B14F-4D97-AF65-F5344CB8AC3E}">
        <p14:creationId xmlns:p14="http://schemas.microsoft.com/office/powerpoint/2010/main" val="2627215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Specific Laws and Regulations</a:t>
            </a:r>
            <a:endParaRPr lang="en-US" dirty="0"/>
          </a:p>
        </p:txBody>
      </p:sp>
      <p:sp>
        <p:nvSpPr>
          <p:cNvPr id="3" name="Content Placeholder 2"/>
          <p:cNvSpPr>
            <a:spLocks noGrp="1"/>
          </p:cNvSpPr>
          <p:nvPr>
            <p:ph idx="1"/>
          </p:nvPr>
        </p:nvSpPr>
        <p:spPr/>
        <p:txBody>
          <a:bodyPr/>
          <a:lstStyle/>
          <a:p>
            <a:r>
              <a:rPr lang="en-US" dirty="0" smtClean="0"/>
              <a:t>Gramm-Leach Bliley Act (financial sector);</a:t>
            </a:r>
          </a:p>
          <a:p>
            <a:r>
              <a:rPr lang="en-US" dirty="0" smtClean="0"/>
              <a:t>FTC “Safeguard Rules”  (financial sector);</a:t>
            </a:r>
          </a:p>
          <a:p>
            <a:r>
              <a:rPr lang="en-US" dirty="0" smtClean="0"/>
              <a:t>Health Insurance Portability and Accountability Act (HIPAA) as amended by Health Information Technology </a:t>
            </a:r>
            <a:r>
              <a:rPr lang="en-US" dirty="0" smtClean="0"/>
              <a:t>for </a:t>
            </a:r>
            <a:r>
              <a:rPr lang="en-US" dirty="0" smtClean="0"/>
              <a:t>Economic and Clinical Health Act (HITECH) (health sector</a:t>
            </a:r>
            <a:r>
              <a:rPr lang="en-US" dirty="0" smtClean="0"/>
              <a:t>).</a:t>
            </a:r>
            <a:endParaRPr lang="en-US" dirty="0"/>
          </a:p>
        </p:txBody>
      </p:sp>
    </p:spTree>
    <p:extLst>
      <p:ext uri="{BB962C8B-B14F-4D97-AF65-F5344CB8AC3E}">
        <p14:creationId xmlns:p14="http://schemas.microsoft.com/office/powerpoint/2010/main" val="33364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2F3E-7986-1676-2474-CF6A2710F513}"/>
              </a:ext>
            </a:extLst>
          </p:cNvPr>
          <p:cNvSpPr>
            <a:spLocks noGrp="1"/>
          </p:cNvSpPr>
          <p:nvPr>
            <p:ph type="title"/>
          </p:nvPr>
        </p:nvSpPr>
        <p:spPr/>
        <p:txBody>
          <a:bodyPr/>
          <a:lstStyle/>
          <a:p>
            <a:r>
              <a:rPr lang="en-US" dirty="0" smtClean="0"/>
              <a:t>Why do I care?</a:t>
            </a:r>
            <a:endParaRPr lang="en-US" dirty="0"/>
          </a:p>
        </p:txBody>
      </p:sp>
      <p:sp>
        <p:nvSpPr>
          <p:cNvPr id="3" name="TextBox 2">
            <a:extLst>
              <a:ext uri="{FF2B5EF4-FFF2-40B4-BE49-F238E27FC236}">
                <a16:creationId xmlns:a16="http://schemas.microsoft.com/office/drawing/2014/main" id="{E1A4CDE6-EA8B-DE04-5494-0BCE60638471}"/>
              </a:ext>
            </a:extLst>
          </p:cNvPr>
          <p:cNvSpPr txBox="1"/>
          <p:nvPr/>
        </p:nvSpPr>
        <p:spPr>
          <a:xfrm>
            <a:off x="926431" y="1964353"/>
            <a:ext cx="10339137" cy="4893647"/>
          </a:xfrm>
          <a:prstGeom prst="rect">
            <a:avLst/>
          </a:prstGeom>
          <a:noFill/>
        </p:spPr>
        <p:txBody>
          <a:bodyPr wrap="square" rtlCol="0">
            <a:spAutoFit/>
          </a:bodyPr>
          <a:lstStyle/>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Delay project schedules (liquidated damages);</a:t>
            </a:r>
          </a:p>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Drain your accounts;</a:t>
            </a:r>
          </a:p>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Statutory Duty to protect “sensitive” (Personally Identifiable Information);</a:t>
            </a: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Statutory Duty to Notify of Data Breach;</a:t>
            </a:r>
          </a:p>
          <a:p>
            <a:pPr marL="342900" indent="-342900" fontAlgn="ctr">
              <a:buFont typeface="Arial" panose="020B0604020202020204" pitchFamily="34" charset="0"/>
              <a:buChar char="•"/>
            </a:pPr>
            <a:r>
              <a:rPr lang="en-US" sz="2400" dirty="0" smtClean="0">
                <a:latin typeface="Calibri" panose="020F0502020204030204" pitchFamily="34" charset="0"/>
              </a:rPr>
              <a:t>Fines &amp; Penalties;</a:t>
            </a:r>
          </a:p>
          <a:p>
            <a:pPr marL="342900" indent="-342900" fontAlgn="ctr">
              <a:buFont typeface="Arial" panose="020B0604020202020204" pitchFamily="34" charset="0"/>
              <a:buChar char="•"/>
            </a:pPr>
            <a:r>
              <a:rPr lang="en-US" sz="2400" dirty="0" smtClean="0">
                <a:latin typeface="Calibri" panose="020F0502020204030204" pitchFamily="34" charset="0"/>
              </a:rPr>
              <a:t>Common law duty to protect non-sensitive </a:t>
            </a:r>
            <a:r>
              <a:rPr lang="en-US" sz="2400" dirty="0">
                <a:latin typeface="Calibri" panose="020F0502020204030204" pitchFamily="34" charset="0"/>
              </a:rPr>
              <a:t>data (email addresses, home addresses . . .;</a:t>
            </a:r>
            <a:endParaRPr lang="en-US" sz="2400" dirty="0" smtClean="0">
              <a:latin typeface="Calibri" panose="020F0502020204030204" pitchFamily="34" charset="0"/>
            </a:endParaRP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Civil litigation for failure to take reasonable security measures;</a:t>
            </a: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Business disruption: lost time, corrupted files, cost of response, extortion . . . .;</a:t>
            </a: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Contractual </a:t>
            </a:r>
            <a:r>
              <a:rPr lang="en-US" sz="2400" dirty="0" smtClean="0">
                <a:latin typeface="Calibri" panose="020F0502020204030204" pitchFamily="34" charset="0"/>
              </a:rPr>
              <a:t>obligations</a:t>
            </a:r>
            <a:endParaRPr lang="en-US" sz="2400" dirty="0" smtClean="0">
              <a:latin typeface="Calibri" panose="020F0502020204030204" pitchFamily="34" charset="0"/>
            </a:endParaRPr>
          </a:p>
          <a:p>
            <a:pPr marL="800100" lvl="1" indent="-342900" fontAlgn="ctr">
              <a:buFont typeface="Arial" panose="020B0604020202020204" pitchFamily="34" charset="0"/>
              <a:buChar char="•"/>
            </a:pPr>
            <a:r>
              <a:rPr lang="en-US" sz="2400" dirty="0" smtClean="0">
                <a:latin typeface="Calibri" panose="020F0502020204030204" pitchFamily="34" charset="0"/>
              </a:rPr>
              <a:t>A/E contract requirements</a:t>
            </a:r>
          </a:p>
          <a:p>
            <a:pPr marL="800100" lvl="1" indent="-342900" fontAlgn="ctr">
              <a:buFont typeface="Arial" panose="020B0604020202020204" pitchFamily="34" charset="0"/>
              <a:buChar char="•"/>
            </a:pPr>
            <a:r>
              <a:rPr lang="en-US" sz="2400" dirty="0" smtClean="0">
                <a:latin typeface="Calibri" panose="020F0502020204030204" pitchFamily="34" charset="0"/>
              </a:rPr>
              <a:t>Merchant Services Agreements (credit cards</a:t>
            </a:r>
            <a:r>
              <a:rPr lang="en-US" sz="2400" dirty="0" smtClean="0">
                <a:latin typeface="Calibri" panose="020F0502020204030204" pitchFamily="34" charset="0"/>
              </a:rPr>
              <a:t>)</a:t>
            </a:r>
            <a:endParaRPr lang="en-US" sz="2400" dirty="0" smtClean="0">
              <a:latin typeface="Calibri" panose="020F0502020204030204" pitchFamily="34" charset="0"/>
            </a:endParaRPr>
          </a:p>
          <a:p>
            <a:pPr marL="342900" indent="-342900" rtl="0" fontAlgn="ctr">
              <a:spcBef>
                <a:spcPts val="0"/>
              </a:spcBef>
              <a:spcAft>
                <a:spcPts val="0"/>
              </a:spcAft>
              <a:buFont typeface="Arial" panose="020B0604020202020204" pitchFamily="34" charset="0"/>
              <a:buChar char="•"/>
            </a:pPr>
            <a:endParaRPr lang="en-US" sz="2400" dirty="0">
              <a:effectLst/>
              <a:latin typeface="Calibri" panose="020F0502020204030204" pitchFamily="34" charset="0"/>
            </a:endParaRPr>
          </a:p>
        </p:txBody>
      </p:sp>
    </p:spTree>
    <p:extLst>
      <p:ext uri="{BB962C8B-B14F-4D97-AF65-F5344CB8AC3E}">
        <p14:creationId xmlns:p14="http://schemas.microsoft.com/office/powerpoint/2010/main" val="88800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Non-Governmental Guidance</a:t>
            </a:r>
            <a:endParaRPr lang="en-US" dirty="0"/>
          </a:p>
        </p:txBody>
      </p:sp>
      <p:sp>
        <p:nvSpPr>
          <p:cNvPr id="3" name="Content Placeholder 2"/>
          <p:cNvSpPr>
            <a:spLocks noGrp="1"/>
          </p:cNvSpPr>
          <p:nvPr>
            <p:ph idx="1"/>
          </p:nvPr>
        </p:nvSpPr>
        <p:spPr/>
        <p:txBody>
          <a:bodyPr/>
          <a:lstStyle/>
          <a:p>
            <a:pPr marL="914400" lvl="2" indent="-457200"/>
            <a:r>
              <a:rPr lang="en-US" sz="2400" dirty="0"/>
              <a:t>Center for Internet Security’s Critical Security Controls</a:t>
            </a:r>
            <a:r>
              <a:rPr lang="en-US" dirty="0"/>
              <a:t> </a:t>
            </a:r>
          </a:p>
          <a:p>
            <a:pPr lvl="2"/>
            <a:r>
              <a:rPr lang="en-US" dirty="0">
                <a:hlinkClick r:id="rId2"/>
              </a:rPr>
              <a:t>https://</a:t>
            </a:r>
            <a:r>
              <a:rPr lang="en-US" dirty="0" smtClean="0">
                <a:hlinkClick r:id="rId2"/>
              </a:rPr>
              <a:t>www.cisecurity.org/wp-content/uploads/2017/03/Poster_Winter2016_CSCs.pdf</a:t>
            </a:r>
            <a:endParaRPr lang="en-US" dirty="0" smtClean="0"/>
          </a:p>
          <a:p>
            <a:pPr marL="914400" lvl="2" indent="0">
              <a:buNone/>
            </a:pPr>
            <a:endParaRPr lang="en-US" dirty="0"/>
          </a:p>
          <a:p>
            <a:endParaRPr lang="en-US" dirty="0"/>
          </a:p>
        </p:txBody>
      </p:sp>
    </p:spTree>
    <p:extLst>
      <p:ext uri="{BB962C8B-B14F-4D97-AF65-F5344CB8AC3E}">
        <p14:creationId xmlns:p14="http://schemas.microsoft.com/office/powerpoint/2010/main" val="421362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2F3E-7986-1676-2474-CF6A2710F513}"/>
              </a:ext>
            </a:extLst>
          </p:cNvPr>
          <p:cNvSpPr>
            <a:spLocks noGrp="1"/>
          </p:cNvSpPr>
          <p:nvPr>
            <p:ph type="title"/>
          </p:nvPr>
        </p:nvSpPr>
        <p:spPr>
          <a:xfrm>
            <a:off x="1330036" y="762000"/>
            <a:ext cx="10099964" cy="4765964"/>
          </a:xfrm>
        </p:spPr>
        <p:txBody>
          <a:bodyPr/>
          <a:lstStyle/>
          <a:p>
            <a:r>
              <a:rPr lang="en-US" dirty="0" smtClean="0"/>
              <a:t>“Hope is not a strategy”</a:t>
            </a:r>
            <a:br>
              <a:rPr lang="en-US" dirty="0" smtClean="0"/>
            </a:br>
            <a:r>
              <a:rPr lang="en-US" dirty="0" smtClean="0"/>
              <a:t/>
            </a:r>
            <a:br>
              <a:rPr lang="en-US" dirty="0" smtClean="0"/>
            </a:br>
            <a:r>
              <a:rPr lang="en-US" dirty="0"/>
              <a:t>	</a:t>
            </a:r>
            <a:r>
              <a:rPr lang="en-US" dirty="0" smtClean="0"/>
              <a:t>			- Father Stu</a:t>
            </a:r>
            <a:endParaRPr lang="en-US" dirty="0"/>
          </a:p>
        </p:txBody>
      </p:sp>
    </p:spTree>
    <p:extLst>
      <p:ext uri="{BB962C8B-B14F-4D97-AF65-F5344CB8AC3E}">
        <p14:creationId xmlns:p14="http://schemas.microsoft.com/office/powerpoint/2010/main" val="787551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reasonable?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Distill laws, regulations, agency guidance, industry guidance</a:t>
            </a:r>
          </a:p>
          <a:p>
            <a:pPr lvl="1"/>
            <a:r>
              <a:rPr lang="en-US" dirty="0" smtClean="0"/>
              <a:t>Conduct annual risk assessment</a:t>
            </a:r>
          </a:p>
          <a:p>
            <a:pPr lvl="1"/>
            <a:r>
              <a:rPr lang="en-US" dirty="0" smtClean="0"/>
              <a:t>Develop and implement plan to mitigate and protect against risk of cyber attack</a:t>
            </a:r>
          </a:p>
          <a:p>
            <a:pPr lvl="1"/>
            <a:r>
              <a:rPr lang="en-US" dirty="0" smtClean="0"/>
              <a:t>Develop Response Plan/Recovery Plan to cyber attack</a:t>
            </a:r>
          </a:p>
          <a:p>
            <a:pPr lvl="1"/>
            <a:r>
              <a:rPr lang="en-US" dirty="0" smtClean="0"/>
              <a:t>At least annually re-evaluate whether mitigation measures are effective</a:t>
            </a:r>
          </a:p>
          <a:p>
            <a:pPr lvl="1"/>
            <a:r>
              <a:rPr lang="en-US" dirty="0" smtClean="0"/>
              <a:t>Train employees</a:t>
            </a:r>
          </a:p>
          <a:p>
            <a:pPr lvl="1"/>
            <a:r>
              <a:rPr lang="en-US" dirty="0"/>
              <a:t>Designate an employee to oversee cyber security </a:t>
            </a:r>
            <a:r>
              <a:rPr lang="en-US" dirty="0" smtClean="0"/>
              <a:t>program</a:t>
            </a:r>
          </a:p>
          <a:p>
            <a:pPr lvl="1"/>
            <a:r>
              <a:rPr lang="en-US" dirty="0" smtClean="0"/>
              <a:t>Report to senior management</a:t>
            </a:r>
            <a:endParaRPr lang="en-US" dirty="0"/>
          </a:p>
          <a:p>
            <a:pPr lvl="1"/>
            <a:endParaRPr lang="en-US" dirty="0" smtClean="0"/>
          </a:p>
          <a:p>
            <a:pPr lvl="1"/>
            <a:endParaRPr lang="en-US" dirty="0"/>
          </a:p>
        </p:txBody>
      </p:sp>
    </p:spTree>
    <p:extLst>
      <p:ext uri="{BB962C8B-B14F-4D97-AF65-F5344CB8AC3E}">
        <p14:creationId xmlns:p14="http://schemas.microsoft.com/office/powerpoint/2010/main" val="1972035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Baldrige Cybersecurity Excellence Builder</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www.nist.gov/system/files/documents/2019/03/24/baldrige-cybersecurity-excellence-builder-v1.1.pdf</a:t>
            </a:r>
            <a:endParaRPr lang="en-US" dirty="0" smtClean="0"/>
          </a:p>
          <a:p>
            <a:r>
              <a:rPr lang="en-US" dirty="0" smtClean="0"/>
              <a:t>Not copyrighted</a:t>
            </a:r>
          </a:p>
          <a:p>
            <a:r>
              <a:rPr lang="en-US" dirty="0" smtClean="0"/>
              <a:t>Self-assessment tool to understand effectiveness of cybersecurity risk management efforts</a:t>
            </a:r>
            <a:endParaRPr lang="en-US" dirty="0"/>
          </a:p>
        </p:txBody>
      </p:sp>
    </p:spTree>
    <p:extLst>
      <p:ext uri="{BB962C8B-B14F-4D97-AF65-F5344CB8AC3E}">
        <p14:creationId xmlns:p14="http://schemas.microsoft.com/office/powerpoint/2010/main" val="3485035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General Liability Insurance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Coverage under CGL policies</a:t>
            </a:r>
          </a:p>
          <a:p>
            <a:pPr lvl="1"/>
            <a:r>
              <a:rPr lang="en-US" dirty="0" smtClean="0"/>
              <a:t>CGL polices protect businesses from financial losses relating to (1) bodily injury or property damage; or (2) personal and advertising injury caused by services, operations or employees.</a:t>
            </a:r>
          </a:p>
          <a:p>
            <a:pPr lvl="2"/>
            <a:r>
              <a:rPr lang="en-US" dirty="0" smtClean="0"/>
              <a:t>Basis for denial of claim:</a:t>
            </a:r>
          </a:p>
          <a:p>
            <a:pPr lvl="3"/>
            <a:r>
              <a:rPr lang="en-US" dirty="0" smtClean="0"/>
              <a:t>Not property damage as defined in the </a:t>
            </a:r>
            <a:r>
              <a:rPr lang="en-US" dirty="0" smtClean="0"/>
              <a:t>policy;</a:t>
            </a:r>
            <a:endParaRPr lang="en-US" dirty="0" smtClean="0"/>
          </a:p>
          <a:p>
            <a:pPr lvl="4"/>
            <a:r>
              <a:rPr lang="en-US" dirty="0" smtClean="0"/>
              <a:t>Damage to computer (hardware) and software (tangible ) vs. data (intangible)</a:t>
            </a:r>
          </a:p>
          <a:p>
            <a:pPr lvl="3"/>
            <a:r>
              <a:rPr lang="en-US" dirty="0" smtClean="0"/>
              <a:t>Exclusions for damage to computes or loss of electronic </a:t>
            </a:r>
            <a:r>
              <a:rPr lang="en-US" dirty="0" smtClean="0"/>
              <a:t>data;</a:t>
            </a:r>
            <a:endParaRPr lang="en-US" dirty="0" smtClean="0"/>
          </a:p>
          <a:p>
            <a:pPr lvl="3"/>
            <a:r>
              <a:rPr lang="en-US" dirty="0" smtClean="0"/>
              <a:t>Exclusion for damages incurred by third party not the </a:t>
            </a:r>
            <a:r>
              <a:rPr lang="en-US" dirty="0" smtClean="0"/>
              <a:t>insured.</a:t>
            </a:r>
            <a:endParaRPr lang="en-US" dirty="0" smtClean="0"/>
          </a:p>
          <a:p>
            <a:pPr lvl="3"/>
            <a:endParaRPr lang="en-US" dirty="0"/>
          </a:p>
        </p:txBody>
      </p:sp>
    </p:spTree>
    <p:extLst>
      <p:ext uri="{BB962C8B-B14F-4D97-AF65-F5344CB8AC3E}">
        <p14:creationId xmlns:p14="http://schemas.microsoft.com/office/powerpoint/2010/main" val="1224240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and Advertising Injury Coverage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typical definition of Personal and Advertising Injury is “injury, including consequential bodily injury, arising out of one or more specific offenses, including oral or written publication, in any manner, of material that slanders or libels a person or organization or disparages a person’s or organization’s goods, products or services; and oral or written  publication, in  any manner, of material that violates a person’s right of privacy.”</a:t>
            </a:r>
          </a:p>
          <a:p>
            <a:pPr lvl="2"/>
            <a:r>
              <a:rPr lang="en-US" dirty="0" smtClean="0"/>
              <a:t>ISO Form CG 00 01 04 13</a:t>
            </a:r>
            <a:endParaRPr lang="en-US" dirty="0"/>
          </a:p>
        </p:txBody>
      </p:sp>
    </p:spTree>
    <p:extLst>
      <p:ext uri="{BB962C8B-B14F-4D97-AF65-F5344CB8AC3E}">
        <p14:creationId xmlns:p14="http://schemas.microsoft.com/office/powerpoint/2010/main" val="4073674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and Advertising Injury Coverage</a:t>
            </a:r>
            <a:endParaRPr lang="en-US" dirty="0"/>
          </a:p>
        </p:txBody>
      </p:sp>
      <p:sp>
        <p:nvSpPr>
          <p:cNvPr id="3" name="Content Placeholder 2"/>
          <p:cNvSpPr>
            <a:spLocks noGrp="1"/>
          </p:cNvSpPr>
          <p:nvPr>
            <p:ph idx="1"/>
          </p:nvPr>
        </p:nvSpPr>
        <p:spPr/>
        <p:txBody>
          <a:bodyPr/>
          <a:lstStyle/>
          <a:p>
            <a:r>
              <a:rPr lang="en-US" dirty="0" smtClean="0"/>
              <a:t>Basis for denial of coverage:</a:t>
            </a:r>
          </a:p>
          <a:p>
            <a:pPr lvl="1"/>
            <a:r>
              <a:rPr lang="en-US" dirty="0" smtClean="0"/>
              <a:t>Was the information published;</a:t>
            </a:r>
          </a:p>
          <a:p>
            <a:pPr lvl="1"/>
            <a:r>
              <a:rPr lang="en-US" dirty="0" smtClean="0"/>
              <a:t>Was the injury </a:t>
            </a:r>
            <a:r>
              <a:rPr lang="en-US" dirty="0" smtClean="0"/>
              <a:t>caused </a:t>
            </a:r>
            <a:r>
              <a:rPr lang="en-US" dirty="0" smtClean="0"/>
              <a:t>by the publication of private material;</a:t>
            </a:r>
          </a:p>
          <a:p>
            <a:pPr lvl="1"/>
            <a:r>
              <a:rPr lang="en-US" dirty="0" smtClean="0"/>
              <a:t>Is there coverage for publication by third person rather than the insured.</a:t>
            </a:r>
            <a:endParaRPr lang="en-US" dirty="0"/>
          </a:p>
        </p:txBody>
      </p:sp>
    </p:spTree>
    <p:extLst>
      <p:ext uri="{BB962C8B-B14F-4D97-AF65-F5344CB8AC3E}">
        <p14:creationId xmlns:p14="http://schemas.microsoft.com/office/powerpoint/2010/main" val="3970800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Directors and Officers Coverage</a:t>
            </a:r>
            <a:endParaRPr lang="en-US" dirty="0"/>
          </a:p>
        </p:txBody>
      </p:sp>
      <p:sp>
        <p:nvSpPr>
          <p:cNvPr id="3" name="Content Placeholder 2"/>
          <p:cNvSpPr>
            <a:spLocks noGrp="1"/>
          </p:cNvSpPr>
          <p:nvPr>
            <p:ph idx="1"/>
          </p:nvPr>
        </p:nvSpPr>
        <p:spPr/>
        <p:txBody>
          <a:bodyPr/>
          <a:lstStyle/>
          <a:p>
            <a:r>
              <a:rPr lang="en-US" dirty="0" smtClean="0"/>
              <a:t>A Directors and Officers policy provides coverage to directors,  officers to protect them </a:t>
            </a:r>
            <a:r>
              <a:rPr lang="en-US" dirty="0" smtClean="0"/>
              <a:t>from </a:t>
            </a:r>
            <a:r>
              <a:rPr lang="en-US" dirty="0" smtClean="0"/>
              <a:t>claims which arise from the decisions and actions taken within the scope of their managerial duties.</a:t>
            </a:r>
          </a:p>
          <a:p>
            <a:r>
              <a:rPr lang="en-US" dirty="0" smtClean="0"/>
              <a:t>Basis of denial:</a:t>
            </a:r>
          </a:p>
          <a:p>
            <a:pPr lvl="1"/>
            <a:r>
              <a:rPr lang="en-US" dirty="0" smtClean="0"/>
              <a:t>Exclusion for claims involving invasions of privacy</a:t>
            </a:r>
            <a:endParaRPr lang="en-US" dirty="0"/>
          </a:p>
        </p:txBody>
      </p:sp>
    </p:spTree>
    <p:extLst>
      <p:ext uri="{BB962C8B-B14F-4D97-AF65-F5344CB8AC3E}">
        <p14:creationId xmlns:p14="http://schemas.microsoft.com/office/powerpoint/2010/main" val="3457710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Insurance	</a:t>
            </a:r>
            <a:endParaRPr lang="en-US" dirty="0"/>
          </a:p>
        </p:txBody>
      </p:sp>
      <p:sp>
        <p:nvSpPr>
          <p:cNvPr id="3" name="Content Placeholder 2"/>
          <p:cNvSpPr>
            <a:spLocks noGrp="1"/>
          </p:cNvSpPr>
          <p:nvPr>
            <p:ph idx="1"/>
          </p:nvPr>
        </p:nvSpPr>
        <p:spPr/>
        <p:txBody>
          <a:bodyPr/>
          <a:lstStyle/>
          <a:p>
            <a:r>
              <a:rPr lang="en-US" dirty="0" smtClean="0"/>
              <a:t>Developing case law</a:t>
            </a:r>
          </a:p>
          <a:p>
            <a:r>
              <a:rPr lang="en-US" dirty="0" smtClean="0"/>
              <a:t>Dedicated coverage</a:t>
            </a:r>
          </a:p>
          <a:p>
            <a:pPr lvl="1"/>
            <a:r>
              <a:rPr lang="en-US" dirty="0" smtClean="0"/>
              <a:t>First-party cyber liability insurance</a:t>
            </a:r>
          </a:p>
          <a:p>
            <a:pPr lvl="1"/>
            <a:r>
              <a:rPr lang="en-US" dirty="0" smtClean="0"/>
              <a:t>Third-party cyber liability insurance</a:t>
            </a:r>
          </a:p>
          <a:p>
            <a:r>
              <a:rPr lang="en-US" dirty="0" smtClean="0"/>
              <a:t>Review scope of coverage</a:t>
            </a:r>
          </a:p>
          <a:p>
            <a:r>
              <a:rPr lang="en-US" dirty="0" smtClean="0"/>
              <a:t>Review policy limits</a:t>
            </a:r>
          </a:p>
          <a:p>
            <a:pPr marL="457200" lvl="1" indent="0">
              <a:buNone/>
            </a:pPr>
            <a:endParaRPr lang="en-US" dirty="0"/>
          </a:p>
        </p:txBody>
      </p:sp>
    </p:spTree>
    <p:extLst>
      <p:ext uri="{BB962C8B-B14F-4D97-AF65-F5344CB8AC3E}">
        <p14:creationId xmlns:p14="http://schemas.microsoft.com/office/powerpoint/2010/main" val="363057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2F3E-7986-1676-2474-CF6A2710F513}"/>
              </a:ext>
            </a:extLst>
          </p:cNvPr>
          <p:cNvSpPr>
            <a:spLocks noGrp="1"/>
          </p:cNvSpPr>
          <p:nvPr>
            <p:ph type="title"/>
          </p:nvPr>
        </p:nvSpPr>
        <p:spPr>
          <a:xfrm>
            <a:off x="762000" y="412866"/>
            <a:ext cx="10668000" cy="1524000"/>
          </a:xfrm>
        </p:spPr>
        <p:txBody>
          <a:bodyPr/>
          <a:lstStyle/>
          <a:p>
            <a:r>
              <a:rPr lang="en-US" dirty="0" smtClean="0"/>
              <a:t>What is a data security breach?</a:t>
            </a:r>
            <a:endParaRPr lang="en-US" dirty="0"/>
          </a:p>
        </p:txBody>
      </p:sp>
      <p:sp>
        <p:nvSpPr>
          <p:cNvPr id="3" name="TextBox 2">
            <a:extLst>
              <a:ext uri="{FF2B5EF4-FFF2-40B4-BE49-F238E27FC236}">
                <a16:creationId xmlns:a16="http://schemas.microsoft.com/office/drawing/2014/main" id="{E1A4CDE6-EA8B-DE04-5494-0BCE60638471}"/>
              </a:ext>
            </a:extLst>
          </p:cNvPr>
          <p:cNvSpPr txBox="1"/>
          <p:nvPr/>
        </p:nvSpPr>
        <p:spPr>
          <a:xfrm>
            <a:off x="957530" y="1640587"/>
            <a:ext cx="10143605" cy="4524315"/>
          </a:xfrm>
          <a:prstGeom prst="rect">
            <a:avLst/>
          </a:prstGeom>
          <a:noFill/>
        </p:spPr>
        <p:txBody>
          <a:bodyPr wrap="square" rtlCol="0">
            <a:spAutoFit/>
          </a:bodyPr>
          <a:lstStyle/>
          <a:p>
            <a:pPr rtl="0" fontAlgn="ctr">
              <a:spcBef>
                <a:spcPts val="0"/>
              </a:spcBef>
              <a:spcAft>
                <a:spcPts val="0"/>
              </a:spcAft>
            </a:pPr>
            <a:r>
              <a:rPr lang="en-US" sz="2400" dirty="0" smtClean="0"/>
              <a:t>A security breach means “the unauthorized access and acquisition of data that compromises the security or confidentiality of personal information maintained by a person or agency as part of  a database of personal information regarding multiple individuals.”   MCLA § 445.63(b)</a:t>
            </a:r>
          </a:p>
          <a:p>
            <a:pPr rtl="0" fontAlgn="ctr">
              <a:spcBef>
                <a:spcPts val="0"/>
              </a:spcBef>
              <a:spcAft>
                <a:spcPts val="0"/>
              </a:spcAft>
            </a:pPr>
            <a:endParaRPr lang="en-US" sz="2400" dirty="0">
              <a:latin typeface="Albertus MT Lt" pitchFamily="2" charset="0"/>
            </a:endParaRPr>
          </a:p>
          <a:p>
            <a:pPr rtl="0" fontAlgn="ctr">
              <a:spcBef>
                <a:spcPts val="0"/>
              </a:spcBef>
              <a:spcAft>
                <a:spcPts val="0"/>
              </a:spcAft>
            </a:pPr>
            <a:r>
              <a:rPr lang="en-US" sz="2400" dirty="0" smtClean="0">
                <a:latin typeface="Albertus MT Lt" pitchFamily="2" charset="0"/>
              </a:rPr>
              <a:t>A security breach also refers more broadly to “a security event that has been identified by correlation and analytic tools as malicious activity that is attempting to collect, disrupt, deny, degrade, or destroy information systems resources or the information itself.”  - Victor O. </a:t>
            </a:r>
            <a:r>
              <a:rPr lang="en-US" sz="2400" dirty="0" err="1" smtClean="0">
                <a:latin typeface="Albertus MT Lt" pitchFamily="2" charset="0"/>
              </a:rPr>
              <a:t>Schinnerer</a:t>
            </a:r>
            <a:r>
              <a:rPr lang="en-US" sz="2400" dirty="0" smtClean="0">
                <a:latin typeface="Albertus MT Lt" pitchFamily="2" charset="0"/>
              </a:rPr>
              <a:t> &amp; Company</a:t>
            </a:r>
            <a:br>
              <a:rPr lang="en-US" sz="2400" dirty="0" smtClean="0">
                <a:latin typeface="Albertus MT Lt" pitchFamily="2" charset="0"/>
              </a:rPr>
            </a:br>
            <a:endParaRPr lang="en-US" sz="2400" dirty="0" smtClean="0">
              <a:latin typeface="Albertus MT Lt" pitchFamily="2" charset="0"/>
            </a:endParaRPr>
          </a:p>
          <a:p>
            <a:pPr rtl="0" fontAlgn="ctr">
              <a:spcBef>
                <a:spcPts val="0"/>
              </a:spcBef>
              <a:spcAft>
                <a:spcPts val="0"/>
              </a:spcAft>
            </a:pPr>
            <a:r>
              <a:rPr lang="en-US" sz="2400" dirty="0" smtClean="0">
                <a:latin typeface="Albertus MT Lt" pitchFamily="2" charset="0"/>
              </a:rPr>
              <a:t>There are also specific industry definitions – Dept. of Defense; Homeland Security; SEC, </a:t>
            </a:r>
            <a:r>
              <a:rPr lang="en-US" sz="2400" dirty="0" err="1" smtClean="0">
                <a:latin typeface="Albertus MT Lt" pitchFamily="2" charset="0"/>
              </a:rPr>
              <a:t>etc</a:t>
            </a:r>
            <a:r>
              <a:rPr lang="en-US" sz="2400" dirty="0" smtClean="0">
                <a:latin typeface="Albertus MT Lt" pitchFamily="2" charset="0"/>
              </a:rPr>
              <a:t> . . .</a:t>
            </a:r>
            <a:endParaRPr lang="en-US" sz="2400" dirty="0">
              <a:effectLst/>
              <a:latin typeface="Albertus MT Lt" pitchFamily="2" charset="0"/>
            </a:endParaRPr>
          </a:p>
        </p:txBody>
      </p:sp>
    </p:spTree>
    <p:extLst>
      <p:ext uri="{BB962C8B-B14F-4D97-AF65-F5344CB8AC3E}">
        <p14:creationId xmlns:p14="http://schemas.microsoft.com/office/powerpoint/2010/main" val="256229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2F3E-7986-1676-2474-CF6A2710F513}"/>
              </a:ext>
            </a:extLst>
          </p:cNvPr>
          <p:cNvSpPr>
            <a:spLocks noGrp="1"/>
          </p:cNvSpPr>
          <p:nvPr>
            <p:ph type="title"/>
          </p:nvPr>
        </p:nvSpPr>
        <p:spPr/>
        <p:txBody>
          <a:bodyPr/>
          <a:lstStyle/>
          <a:p>
            <a:r>
              <a:rPr lang="en-US" dirty="0" smtClean="0"/>
              <a:t>What is Personal Information?</a:t>
            </a:r>
            <a:endParaRPr lang="en-US" dirty="0"/>
          </a:p>
        </p:txBody>
      </p:sp>
      <p:sp>
        <p:nvSpPr>
          <p:cNvPr id="3" name="TextBox 2">
            <a:extLst>
              <a:ext uri="{FF2B5EF4-FFF2-40B4-BE49-F238E27FC236}">
                <a16:creationId xmlns:a16="http://schemas.microsoft.com/office/drawing/2014/main" id="{E1A4CDE6-EA8B-DE04-5494-0BCE60638471}"/>
              </a:ext>
            </a:extLst>
          </p:cNvPr>
          <p:cNvSpPr txBox="1"/>
          <p:nvPr/>
        </p:nvSpPr>
        <p:spPr>
          <a:xfrm>
            <a:off x="872835" y="1964353"/>
            <a:ext cx="10261552" cy="4524315"/>
          </a:xfrm>
          <a:prstGeom prst="rect">
            <a:avLst/>
          </a:prstGeom>
          <a:noFill/>
        </p:spPr>
        <p:txBody>
          <a:bodyPr wrap="square" rtlCol="0">
            <a:spAutoFit/>
          </a:bodyPr>
          <a:lstStyle/>
          <a:p>
            <a:pPr fontAlgn="ctr"/>
            <a:r>
              <a:rPr lang="en-US" sz="2400" dirty="0">
                <a:latin typeface="Albertus MT Lt" pitchFamily="2" charset="0"/>
              </a:rPr>
              <a:t>Personal information “means the first name or first initial and last name linked to 1 or more of the following data elements of a resident of this </a:t>
            </a:r>
            <a:r>
              <a:rPr lang="en-US" sz="2400" dirty="0" smtClean="0">
                <a:latin typeface="Albertus MT Lt" pitchFamily="2" charset="0"/>
              </a:rPr>
              <a:t>state:</a:t>
            </a:r>
            <a:endParaRPr lang="en-US" sz="2400" dirty="0">
              <a:latin typeface="Albertus MT Lt" pitchFamily="2" charset="0"/>
            </a:endParaRPr>
          </a:p>
          <a:p>
            <a:pPr algn="just" fontAlgn="ctr"/>
            <a:r>
              <a:rPr lang="en-US" sz="2400" dirty="0">
                <a:latin typeface="Albertus MT Lt" pitchFamily="2" charset="0"/>
              </a:rPr>
              <a:t>	</a:t>
            </a:r>
            <a:r>
              <a:rPr lang="en-US" sz="2400" dirty="0" err="1">
                <a:latin typeface="Albertus MT Lt" pitchFamily="2" charset="0"/>
              </a:rPr>
              <a:t>i</a:t>
            </a:r>
            <a:r>
              <a:rPr lang="en-US" sz="2400" dirty="0">
                <a:latin typeface="Albertus MT Lt" pitchFamily="2" charset="0"/>
              </a:rPr>
              <a:t>.	Social Security </a:t>
            </a:r>
            <a:r>
              <a:rPr lang="en-US" sz="2400" dirty="0" smtClean="0">
                <a:latin typeface="Albertus MT Lt" pitchFamily="2" charset="0"/>
              </a:rPr>
              <a:t>Number;</a:t>
            </a:r>
            <a:endParaRPr lang="en-US" sz="2400" dirty="0">
              <a:latin typeface="Albertus MT Lt" pitchFamily="2" charset="0"/>
            </a:endParaRPr>
          </a:p>
          <a:p>
            <a:pPr algn="just" fontAlgn="ctr"/>
            <a:r>
              <a:rPr lang="en-US" sz="2400" dirty="0">
                <a:latin typeface="Albertus MT Lt" pitchFamily="2" charset="0"/>
              </a:rPr>
              <a:t>	ii.	Driver license number or state personal identification card </a:t>
            </a:r>
            <a:r>
              <a:rPr lang="en-US" sz="2400" dirty="0" smtClean="0">
                <a:latin typeface="Albertus MT Lt" pitchFamily="2" charset="0"/>
              </a:rPr>
              <a:t>			number</a:t>
            </a:r>
            <a:r>
              <a:rPr lang="en-US" sz="2400" dirty="0">
                <a:latin typeface="Albertus MT Lt" pitchFamily="2" charset="0"/>
              </a:rPr>
              <a:t>;</a:t>
            </a:r>
          </a:p>
          <a:p>
            <a:pPr algn="just" fontAlgn="ctr"/>
            <a:r>
              <a:rPr lang="en-US" sz="2400" dirty="0">
                <a:latin typeface="Albertus MT Lt" pitchFamily="2" charset="0"/>
              </a:rPr>
              <a:t>	iii.	Demand deposit or other financial account number, or credit </a:t>
            </a:r>
            <a:r>
              <a:rPr lang="en-US" sz="2400" dirty="0" smtClean="0">
                <a:latin typeface="Albertus MT Lt" pitchFamily="2" charset="0"/>
              </a:rPr>
              <a:t>		</a:t>
            </a:r>
            <a:r>
              <a:rPr lang="en-US" sz="2400" dirty="0" smtClean="0">
                <a:latin typeface="Albertus MT Lt" pitchFamily="2" charset="0"/>
              </a:rPr>
              <a:t>card </a:t>
            </a:r>
            <a:r>
              <a:rPr lang="en-US" sz="2400" dirty="0">
                <a:latin typeface="Albertus MT Lt" pitchFamily="2" charset="0"/>
              </a:rPr>
              <a:t>or debit card number, in </a:t>
            </a:r>
            <a:r>
              <a:rPr lang="en-US" sz="2400" dirty="0" smtClean="0">
                <a:latin typeface="Albertus MT Lt" pitchFamily="2" charset="0"/>
              </a:rPr>
              <a:t>combination </a:t>
            </a:r>
            <a:r>
              <a:rPr lang="en-US" sz="2400" dirty="0">
                <a:latin typeface="Albertus MT Lt" pitchFamily="2" charset="0"/>
              </a:rPr>
              <a:t>with any required </a:t>
            </a:r>
            <a:r>
              <a:rPr lang="en-US" sz="2400" dirty="0" smtClean="0">
                <a:latin typeface="Albertus MT Lt" pitchFamily="2" charset="0"/>
              </a:rPr>
              <a:t>		</a:t>
            </a:r>
            <a:r>
              <a:rPr lang="en-US" sz="2400" dirty="0" smtClean="0">
                <a:latin typeface="Albertus MT Lt" pitchFamily="2" charset="0"/>
              </a:rPr>
              <a:t>security </a:t>
            </a:r>
            <a:r>
              <a:rPr lang="en-US" sz="2400" dirty="0">
                <a:latin typeface="Albertus MT Lt" pitchFamily="2" charset="0"/>
              </a:rPr>
              <a:t>code, access code, or password that would permit </a:t>
            </a:r>
            <a:r>
              <a:rPr lang="en-US" sz="2400" dirty="0" smtClean="0">
                <a:latin typeface="Albertus MT Lt" pitchFamily="2" charset="0"/>
              </a:rPr>
              <a:t>			access </a:t>
            </a:r>
            <a:r>
              <a:rPr lang="en-US" sz="2400" dirty="0">
                <a:latin typeface="Albertus MT Lt" pitchFamily="2" charset="0"/>
              </a:rPr>
              <a:t>to any of the resident’s financial accounts</a:t>
            </a:r>
            <a:r>
              <a:rPr lang="en-US" sz="2400" dirty="0" smtClean="0">
                <a:latin typeface="Albertus MT Lt" pitchFamily="2" charset="0"/>
              </a:rPr>
              <a:t>.</a:t>
            </a:r>
          </a:p>
          <a:p>
            <a:pPr fontAlgn="ctr"/>
            <a:endParaRPr lang="en-US" sz="2400" dirty="0">
              <a:latin typeface="Albertus MT Lt" pitchFamily="2" charset="0"/>
            </a:endParaRPr>
          </a:p>
          <a:p>
            <a:pPr fontAlgn="ctr"/>
            <a:r>
              <a:rPr lang="en-US" sz="2400" dirty="0" smtClean="0">
                <a:latin typeface="Albertus MT Lt" pitchFamily="2" charset="0"/>
              </a:rPr>
              <a:t>						MCLA § 445.63(r)</a:t>
            </a:r>
            <a:endParaRPr lang="en-US" sz="2400" dirty="0">
              <a:latin typeface="Calibri" panose="020F0502020204030204" pitchFamily="34" charset="0"/>
            </a:endParaRPr>
          </a:p>
        </p:txBody>
      </p:sp>
    </p:spTree>
    <p:extLst>
      <p:ext uri="{BB962C8B-B14F-4D97-AF65-F5344CB8AC3E}">
        <p14:creationId xmlns:p14="http://schemas.microsoft.com/office/powerpoint/2010/main" val="3641632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2F3E-7986-1676-2474-CF6A2710F513}"/>
              </a:ext>
            </a:extLst>
          </p:cNvPr>
          <p:cNvSpPr>
            <a:spLocks noGrp="1"/>
          </p:cNvSpPr>
          <p:nvPr>
            <p:ph type="title"/>
          </p:nvPr>
        </p:nvSpPr>
        <p:spPr/>
        <p:txBody>
          <a:bodyPr/>
          <a:lstStyle/>
          <a:p>
            <a:r>
              <a:rPr lang="en-US" dirty="0" smtClean="0"/>
              <a:t>Do I have other sensitive data?</a:t>
            </a:r>
            <a:endParaRPr lang="en-US" dirty="0"/>
          </a:p>
        </p:txBody>
      </p:sp>
      <p:sp>
        <p:nvSpPr>
          <p:cNvPr id="3" name="TextBox 2">
            <a:extLst>
              <a:ext uri="{FF2B5EF4-FFF2-40B4-BE49-F238E27FC236}">
                <a16:creationId xmlns:a16="http://schemas.microsoft.com/office/drawing/2014/main" id="{E1A4CDE6-EA8B-DE04-5494-0BCE60638471}"/>
              </a:ext>
            </a:extLst>
          </p:cNvPr>
          <p:cNvSpPr txBox="1"/>
          <p:nvPr/>
        </p:nvSpPr>
        <p:spPr>
          <a:xfrm>
            <a:off x="818147" y="2855495"/>
            <a:ext cx="10282990" cy="2308324"/>
          </a:xfrm>
          <a:prstGeom prst="rect">
            <a:avLst/>
          </a:prstGeom>
          <a:noFill/>
        </p:spPr>
        <p:txBody>
          <a:bodyPr wrap="square" rtlCol="0">
            <a:spAutoFit/>
          </a:bodyPr>
          <a:lstStyle/>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Plans and specifications for gov’t buildings, prisons, schools, bridges, transportation facilities;</a:t>
            </a:r>
          </a:p>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Personnel files;</a:t>
            </a: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Contracts with confidentiality clauses;</a:t>
            </a:r>
          </a:p>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Confidential communications;</a:t>
            </a:r>
          </a:p>
          <a:p>
            <a:pPr rtl="0" fontAlgn="ctr">
              <a:spcBef>
                <a:spcPts val="0"/>
              </a:spcBef>
              <a:spcAft>
                <a:spcPts val="0"/>
              </a:spcAft>
            </a:pPr>
            <a:endParaRPr lang="en-US" sz="2400" dirty="0">
              <a:effectLst/>
              <a:latin typeface="Calibri" panose="020F0502020204030204" pitchFamily="34" charset="0"/>
            </a:endParaRPr>
          </a:p>
        </p:txBody>
      </p:sp>
    </p:spTree>
    <p:extLst>
      <p:ext uri="{BB962C8B-B14F-4D97-AF65-F5344CB8AC3E}">
        <p14:creationId xmlns:p14="http://schemas.microsoft.com/office/powerpoint/2010/main" val="9512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2F3E-7986-1676-2474-CF6A2710F513}"/>
              </a:ext>
            </a:extLst>
          </p:cNvPr>
          <p:cNvSpPr>
            <a:spLocks noGrp="1"/>
          </p:cNvSpPr>
          <p:nvPr>
            <p:ph type="title"/>
          </p:nvPr>
        </p:nvSpPr>
        <p:spPr/>
        <p:txBody>
          <a:bodyPr>
            <a:normAutofit/>
          </a:bodyPr>
          <a:lstStyle/>
          <a:p>
            <a:r>
              <a:rPr lang="en-US" dirty="0" smtClean="0"/>
              <a:t>Causes of Action – developing body of law</a:t>
            </a:r>
            <a:endParaRPr lang="en-US" dirty="0"/>
          </a:p>
        </p:txBody>
      </p:sp>
      <p:sp>
        <p:nvSpPr>
          <p:cNvPr id="3" name="TextBox 2">
            <a:extLst>
              <a:ext uri="{FF2B5EF4-FFF2-40B4-BE49-F238E27FC236}">
                <a16:creationId xmlns:a16="http://schemas.microsoft.com/office/drawing/2014/main" id="{E1A4CDE6-EA8B-DE04-5494-0BCE60638471}"/>
              </a:ext>
            </a:extLst>
          </p:cNvPr>
          <p:cNvSpPr txBox="1"/>
          <p:nvPr/>
        </p:nvSpPr>
        <p:spPr>
          <a:xfrm>
            <a:off x="914399" y="1886990"/>
            <a:ext cx="10186737" cy="4893647"/>
          </a:xfrm>
          <a:prstGeom prst="rect">
            <a:avLst/>
          </a:prstGeom>
          <a:noFill/>
        </p:spPr>
        <p:txBody>
          <a:bodyPr wrap="square" rtlCol="0">
            <a:spAutoFit/>
          </a:bodyPr>
          <a:lstStyle/>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Statutory claims – typically by Attorney General only;</a:t>
            </a:r>
          </a:p>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Negligence – breach of duty to </a:t>
            </a:r>
            <a:r>
              <a:rPr lang="en-US" sz="2400" dirty="0" smtClean="0">
                <a:latin typeface="Calibri" panose="020F0502020204030204" pitchFamily="34" charset="0"/>
              </a:rPr>
              <a:t>provide reasonable data security</a:t>
            </a:r>
            <a:r>
              <a:rPr lang="en-US" sz="2400" dirty="0" smtClean="0">
                <a:effectLst/>
                <a:latin typeface="Calibri" panose="020F0502020204030204" pitchFamily="34" charset="0"/>
              </a:rPr>
              <a:t>;</a:t>
            </a:r>
          </a:p>
          <a:p>
            <a:pPr marL="800100" lvl="1" indent="-342900" fontAlgn="ctr">
              <a:buFont typeface="Arial" panose="020B0604020202020204" pitchFamily="34" charset="0"/>
              <a:buChar char="•"/>
            </a:pPr>
            <a:r>
              <a:rPr lang="en-US" sz="2400" dirty="0">
                <a:latin typeface="Calibri" panose="020F0502020204030204" pitchFamily="34" charset="0"/>
              </a:rPr>
              <a:t>	</a:t>
            </a:r>
            <a:r>
              <a:rPr lang="en-US" sz="2400" dirty="0" smtClean="0">
                <a:latin typeface="Calibri" panose="020F0502020204030204" pitchFamily="34" charset="0"/>
              </a:rPr>
              <a:t>exception to economic loss doctrine – special relationship</a:t>
            </a:r>
            <a:endParaRPr lang="en-US" sz="2400" dirty="0" smtClean="0">
              <a:effectLst/>
              <a:latin typeface="Calibri" panose="020F0502020204030204" pitchFamily="34" charset="0"/>
            </a:endParaRP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Negligence per se – breach of  a duty imposed by statute;</a:t>
            </a: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Breach of Contract – breach of express or implied contractual duty</a:t>
            </a:r>
          </a:p>
          <a:p>
            <a:pPr marL="800100" lvl="1" indent="-342900" fontAlgn="ctr">
              <a:buFont typeface="Arial" panose="020B0604020202020204" pitchFamily="34" charset="0"/>
              <a:buChar char="•"/>
            </a:pPr>
            <a:r>
              <a:rPr lang="en-US" sz="2400" dirty="0" smtClean="0">
                <a:latin typeface="Calibri" panose="020F0502020204030204" pitchFamily="34" charset="0"/>
              </a:rPr>
              <a:t>Negligence standard</a:t>
            </a:r>
          </a:p>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Breach of fiduciary duties – ERISA (401(k));</a:t>
            </a:r>
          </a:p>
          <a:p>
            <a:pPr marL="342900" indent="-342900" rtl="0" fontAlgn="ctr">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Equity claims (e.g. unjust enrichment);</a:t>
            </a:r>
          </a:p>
          <a:p>
            <a:pPr marL="342900" indent="-342900" rtl="0" fontAlgn="ctr">
              <a:spcBef>
                <a:spcPts val="0"/>
              </a:spcBef>
              <a:spcAft>
                <a:spcPts val="0"/>
              </a:spcAft>
              <a:buFont typeface="Arial" panose="020B0604020202020204" pitchFamily="34" charset="0"/>
              <a:buChar char="•"/>
            </a:pPr>
            <a:r>
              <a:rPr lang="en-US" sz="2400" dirty="0" smtClean="0">
                <a:latin typeface="Calibri" panose="020F0502020204030204" pitchFamily="34" charset="0"/>
              </a:rPr>
              <a:t>Consumer Protection Acts</a:t>
            </a:r>
          </a:p>
          <a:p>
            <a:pPr marL="800100" lvl="1" indent="-342900" fontAlgn="ctr">
              <a:buFont typeface="Arial" panose="020B0604020202020204" pitchFamily="34" charset="0"/>
              <a:buChar char="•"/>
            </a:pPr>
            <a:r>
              <a:rPr lang="en-US" sz="2400" dirty="0" smtClean="0">
                <a:effectLst/>
                <a:latin typeface="Calibri" panose="020F0502020204030204" pitchFamily="34" charset="0"/>
              </a:rPr>
              <a:t>Michigan Consumer Protection Act – MCLA </a:t>
            </a:r>
            <a:r>
              <a:rPr lang="en-US" sz="2400" dirty="0" smtClean="0">
                <a:effectLst/>
                <a:latin typeface="Albertus MT Lt" pitchFamily="2" charset="0"/>
              </a:rPr>
              <a:t>§ 445.901 et </a:t>
            </a:r>
            <a:r>
              <a:rPr lang="en-US" sz="2400" dirty="0" err="1" smtClean="0">
                <a:effectLst/>
                <a:latin typeface="Albertus MT Lt" pitchFamily="2" charset="0"/>
              </a:rPr>
              <a:t>seq</a:t>
            </a:r>
            <a:endParaRPr lang="en-US" sz="2400" dirty="0" smtClean="0">
              <a:effectLst/>
              <a:latin typeface="Albertus MT Lt" pitchFamily="2" charset="0"/>
            </a:endParaRPr>
          </a:p>
          <a:p>
            <a:pPr marL="1257300" lvl="2" indent="-342900" fontAlgn="ctr">
              <a:buFont typeface="Arial" panose="020B0604020202020204" pitchFamily="34" charset="0"/>
              <a:buChar char="•"/>
            </a:pPr>
            <a:r>
              <a:rPr lang="en-US" sz="2400" dirty="0" smtClean="0">
                <a:latin typeface="Albertus MT Lt" pitchFamily="2" charset="0"/>
              </a:rPr>
              <a:t>Attorney fees</a:t>
            </a:r>
          </a:p>
          <a:p>
            <a:pPr marL="1257300" lvl="2" indent="-342900" fontAlgn="ctr">
              <a:buFont typeface="Arial" panose="020B0604020202020204" pitchFamily="34" charset="0"/>
              <a:buChar char="•"/>
            </a:pPr>
            <a:r>
              <a:rPr lang="en-US" sz="2400" dirty="0" smtClean="0">
                <a:effectLst/>
                <a:latin typeface="Albertus MT Lt" pitchFamily="2" charset="0"/>
              </a:rPr>
              <a:t>Treble damages</a:t>
            </a:r>
            <a:endParaRPr lang="en-US" sz="2400" dirty="0" smtClean="0">
              <a:effectLst/>
              <a:latin typeface="Calibri" panose="020F0502020204030204" pitchFamily="34" charset="0"/>
            </a:endParaRPr>
          </a:p>
          <a:p>
            <a:pPr rtl="0" fontAlgn="ctr">
              <a:spcBef>
                <a:spcPts val="0"/>
              </a:spcBef>
              <a:spcAft>
                <a:spcPts val="0"/>
              </a:spcAft>
            </a:pPr>
            <a:endParaRPr lang="en-US" sz="2400" dirty="0" smtClean="0">
              <a:effectLst/>
              <a:latin typeface="Calibri" panose="020F0502020204030204" pitchFamily="34" charset="0"/>
            </a:endParaRPr>
          </a:p>
        </p:txBody>
      </p:sp>
    </p:spTree>
    <p:extLst>
      <p:ext uri="{BB962C8B-B14F-4D97-AF65-F5344CB8AC3E}">
        <p14:creationId xmlns:p14="http://schemas.microsoft.com/office/powerpoint/2010/main" val="144660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2F3E-7986-1676-2474-CF6A2710F513}"/>
              </a:ext>
            </a:extLst>
          </p:cNvPr>
          <p:cNvSpPr>
            <a:spLocks noGrp="1"/>
          </p:cNvSpPr>
          <p:nvPr>
            <p:ph type="title"/>
          </p:nvPr>
        </p:nvSpPr>
        <p:spPr>
          <a:xfrm>
            <a:off x="762000" y="346363"/>
            <a:ext cx="10668000" cy="1524000"/>
          </a:xfrm>
        </p:spPr>
        <p:txBody>
          <a:bodyPr/>
          <a:lstStyle/>
          <a:p>
            <a:r>
              <a:rPr lang="en-US" dirty="0" smtClean="0"/>
              <a:t>Data Security Breach Notification Laws</a:t>
            </a:r>
            <a:endParaRPr lang="en-US" dirty="0"/>
          </a:p>
        </p:txBody>
      </p:sp>
      <p:sp>
        <p:nvSpPr>
          <p:cNvPr id="3" name="TextBox 2">
            <a:extLst>
              <a:ext uri="{FF2B5EF4-FFF2-40B4-BE49-F238E27FC236}">
                <a16:creationId xmlns:a16="http://schemas.microsoft.com/office/drawing/2014/main" id="{E1A4CDE6-EA8B-DE04-5494-0BCE60638471}"/>
              </a:ext>
            </a:extLst>
          </p:cNvPr>
          <p:cNvSpPr txBox="1"/>
          <p:nvPr/>
        </p:nvSpPr>
        <p:spPr>
          <a:xfrm>
            <a:off x="762000" y="1595021"/>
            <a:ext cx="10339137" cy="5262979"/>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All 50 states and the District of Columbia, Guam, Puerto Rico and the U.S. Virgin Islands.</a:t>
            </a:r>
          </a:p>
          <a:p>
            <a:pPr marL="742950" lvl="1" indent="-285750">
              <a:buFont typeface="Arial" panose="020B0604020202020204" pitchFamily="34" charset="0"/>
              <a:buChar char="•"/>
            </a:pPr>
            <a:r>
              <a:rPr lang="en-US" sz="2400" dirty="0" smtClean="0"/>
              <a:t>Mich. Comp. Laws § 445.72 of Identity Theft Protection Act;</a:t>
            </a:r>
          </a:p>
          <a:p>
            <a:pPr marL="1200150" lvl="2" indent="-285750">
              <a:buFont typeface="Arial" panose="020B0604020202020204" pitchFamily="34" charset="0"/>
              <a:buChar char="•"/>
            </a:pPr>
            <a:r>
              <a:rPr lang="en-US" sz="2400" dirty="0" smtClean="0"/>
              <a:t>Civil penalty of $250 per failure to provide notice up to $750,000</a:t>
            </a:r>
          </a:p>
          <a:p>
            <a:pPr marL="742950" lvl="1" indent="-285750">
              <a:buFont typeface="Arial" panose="020B0604020202020204" pitchFamily="34" charset="0"/>
              <a:buChar char="•"/>
            </a:pPr>
            <a:r>
              <a:rPr lang="en-US" sz="2400" dirty="0" smtClean="0"/>
              <a:t>Ind. Code </a:t>
            </a:r>
            <a:r>
              <a:rPr lang="en-US" sz="2400" dirty="0" smtClean="0">
                <a:latin typeface="Albertus MT Lt" pitchFamily="2" charset="0"/>
              </a:rPr>
              <a:t>§ 24-4.9-1-1, Disclosure of Security Breach Act;</a:t>
            </a:r>
          </a:p>
          <a:p>
            <a:pPr marL="1200150" lvl="2" indent="-285750">
              <a:buFont typeface="Arial" panose="020B0604020202020204" pitchFamily="34" charset="0"/>
              <a:buChar char="•"/>
            </a:pPr>
            <a:r>
              <a:rPr lang="en-US" sz="2400" dirty="0" smtClean="0">
                <a:latin typeface="Albertus MT Lt" pitchFamily="2" charset="0"/>
              </a:rPr>
              <a:t>Civil penalty up to $150,000 per deceptive act</a:t>
            </a:r>
          </a:p>
          <a:p>
            <a:pPr marL="742950" lvl="1" indent="-285750">
              <a:buFont typeface="Arial" panose="020B0604020202020204" pitchFamily="34" charset="0"/>
              <a:buChar char="•"/>
            </a:pPr>
            <a:r>
              <a:rPr lang="en-US" sz="2400" dirty="0" smtClean="0">
                <a:latin typeface="Albertus MT Lt" pitchFamily="2" charset="0"/>
              </a:rPr>
              <a:t>Ohio Rev. Code §§ 1349.19, 1349.191, </a:t>
            </a:r>
            <a:r>
              <a:rPr lang="en-US" sz="2400" dirty="0" smtClean="0">
                <a:latin typeface="Albertus MT Lt" pitchFamily="2" charset="0"/>
              </a:rPr>
              <a:t>1349.192;</a:t>
            </a:r>
            <a:endParaRPr lang="en-US" sz="2400" dirty="0" smtClean="0">
              <a:latin typeface="Albertus MT Lt" pitchFamily="2" charset="0"/>
            </a:endParaRPr>
          </a:p>
          <a:p>
            <a:pPr marL="1200150" lvl="2" indent="-285750">
              <a:buFont typeface="Arial" panose="020B0604020202020204" pitchFamily="34" charset="0"/>
              <a:buChar char="•"/>
            </a:pPr>
            <a:r>
              <a:rPr lang="en-US" sz="2400" dirty="0" smtClean="0">
                <a:latin typeface="Albertus MT Lt" pitchFamily="2" charset="0"/>
              </a:rPr>
              <a:t>Civil penalty up to $5,000 per day after 61</a:t>
            </a:r>
            <a:r>
              <a:rPr lang="en-US" sz="2400" baseline="30000" dirty="0" smtClean="0">
                <a:latin typeface="Albertus MT Lt" pitchFamily="2" charset="0"/>
              </a:rPr>
              <a:t>st</a:t>
            </a:r>
            <a:r>
              <a:rPr lang="en-US" sz="2400" dirty="0" smtClean="0">
                <a:latin typeface="Albertus MT Lt" pitchFamily="2" charset="0"/>
              </a:rPr>
              <a:t> day; $10,000 after 91st</a:t>
            </a:r>
          </a:p>
          <a:p>
            <a:pPr marL="742950" lvl="1" indent="-285750">
              <a:buFont typeface="Arial" panose="020B0604020202020204" pitchFamily="34" charset="0"/>
              <a:buChar char="•"/>
            </a:pPr>
            <a:r>
              <a:rPr lang="en-US" sz="2400" dirty="0" smtClean="0">
                <a:latin typeface="Albertus MT Lt" pitchFamily="2" charset="0"/>
              </a:rPr>
              <a:t>Government disclosure </a:t>
            </a:r>
            <a:r>
              <a:rPr lang="en-US" sz="2400" dirty="0" smtClean="0">
                <a:latin typeface="Albertus MT Lt" pitchFamily="2" charset="0"/>
              </a:rPr>
              <a:t>counterparts;</a:t>
            </a:r>
            <a:endParaRPr lang="en-US" sz="2400" dirty="0" smtClean="0">
              <a:latin typeface="Albertus MT Lt" pitchFamily="2" charset="0"/>
            </a:endParaRPr>
          </a:p>
          <a:p>
            <a:pPr marL="742950" lvl="1" indent="-285750">
              <a:buFont typeface="Arial" panose="020B0604020202020204" pitchFamily="34" charset="0"/>
              <a:buChar char="•"/>
            </a:pPr>
            <a:r>
              <a:rPr lang="en-US" sz="2400" dirty="0" smtClean="0"/>
              <a:t>National </a:t>
            </a:r>
            <a:r>
              <a:rPr lang="en-US" sz="2400" dirty="0"/>
              <a:t>Conference of State </a:t>
            </a:r>
            <a:r>
              <a:rPr lang="en-US" sz="2400" dirty="0" smtClean="0"/>
              <a:t>Legislatures</a:t>
            </a:r>
            <a:r>
              <a:rPr lang="en-US" sz="2400" dirty="0"/>
              <a:t>, </a:t>
            </a:r>
            <a:r>
              <a:rPr lang="en-US" sz="2400" i="1" dirty="0"/>
              <a:t>State </a:t>
            </a:r>
            <a:r>
              <a:rPr lang="en-US" sz="2400" b="1" i="1" dirty="0"/>
              <a:t>Security</a:t>
            </a:r>
            <a:r>
              <a:rPr lang="en-US" sz="2400" i="1" dirty="0"/>
              <a:t> </a:t>
            </a:r>
            <a:r>
              <a:rPr lang="en-US" sz="2400" b="1" i="1" dirty="0"/>
              <a:t>Breach</a:t>
            </a:r>
            <a:r>
              <a:rPr lang="en-US" sz="2400" i="1" dirty="0"/>
              <a:t> </a:t>
            </a:r>
            <a:r>
              <a:rPr lang="en-US" sz="2400" b="1" i="1" dirty="0"/>
              <a:t>Notification</a:t>
            </a:r>
            <a:r>
              <a:rPr lang="en-US" sz="2400" i="1" dirty="0"/>
              <a:t> </a:t>
            </a:r>
            <a:r>
              <a:rPr lang="en-US" sz="2400" b="1" i="1" dirty="0"/>
              <a:t>Laws</a:t>
            </a:r>
            <a:r>
              <a:rPr lang="en-US" sz="2400" dirty="0"/>
              <a:t> &lt;http://www.ncsl.org/programs/lis/cip/priv/breachlaws.htm&gt; </a:t>
            </a:r>
            <a:r>
              <a:rPr lang="en-US" sz="2400" dirty="0" smtClean="0"/>
              <a:t>(updated January 17, 2022).</a:t>
            </a:r>
          </a:p>
          <a:p>
            <a:pPr lvl="2"/>
            <a:endParaRPr lang="en-US" sz="2400" dirty="0"/>
          </a:p>
        </p:txBody>
      </p:sp>
    </p:spTree>
    <p:extLst>
      <p:ext uri="{BB962C8B-B14F-4D97-AF65-F5344CB8AC3E}">
        <p14:creationId xmlns:p14="http://schemas.microsoft.com/office/powerpoint/2010/main" val="113518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Generally applicable State Laws – “sensitive” Personally Identifiable Information (PII) data</a:t>
            </a:r>
            <a:endParaRPr lang="en-US" dirty="0"/>
          </a:p>
        </p:txBody>
      </p:sp>
      <p:sp>
        <p:nvSpPr>
          <p:cNvPr id="3" name="Content Placeholder 2"/>
          <p:cNvSpPr>
            <a:spLocks noGrp="1"/>
          </p:cNvSpPr>
          <p:nvPr>
            <p:ph idx="1"/>
          </p:nvPr>
        </p:nvSpPr>
        <p:spPr/>
        <p:txBody>
          <a:bodyPr>
            <a:normAutofit/>
          </a:bodyPr>
          <a:lstStyle/>
          <a:p>
            <a:r>
              <a:rPr lang="en-US" dirty="0">
                <a:latin typeface="Albertus MT Lt" pitchFamily="2" charset="0"/>
              </a:rPr>
              <a:t>Indiana – Ind. Code §§ 27-2-27-1 et </a:t>
            </a:r>
            <a:r>
              <a:rPr lang="en-US" dirty="0" err="1">
                <a:latin typeface="Albertus MT Lt" pitchFamily="2" charset="0"/>
              </a:rPr>
              <a:t>seq</a:t>
            </a:r>
            <a:endParaRPr lang="en-US" dirty="0">
              <a:latin typeface="Albertus MT Lt" pitchFamily="2" charset="0"/>
            </a:endParaRPr>
          </a:p>
          <a:p>
            <a:r>
              <a:rPr lang="en-US" dirty="0">
                <a:latin typeface="Albertus MT Lt" pitchFamily="2" charset="0"/>
              </a:rPr>
              <a:t>Michigan – MCLA §§ 500.550 et </a:t>
            </a:r>
            <a:r>
              <a:rPr lang="en-US" dirty="0" err="1" smtClean="0">
                <a:latin typeface="Albertus MT Lt" pitchFamily="2" charset="0"/>
              </a:rPr>
              <a:t>seq</a:t>
            </a:r>
            <a:endParaRPr lang="en-US" dirty="0" smtClean="0">
              <a:latin typeface="Albertus MT Lt" pitchFamily="2" charset="0"/>
            </a:endParaRPr>
          </a:p>
          <a:p>
            <a:r>
              <a:rPr lang="en-US" dirty="0" smtClean="0">
                <a:latin typeface="Albertus MT Lt" pitchFamily="2" charset="0"/>
              </a:rPr>
              <a:t>Ohio – Ohio St. § 3965.01</a:t>
            </a:r>
            <a:endParaRPr lang="en-US" dirty="0"/>
          </a:p>
          <a:p>
            <a:r>
              <a:rPr lang="en-US" dirty="0" smtClean="0"/>
              <a:t>Alabama, </a:t>
            </a:r>
            <a:r>
              <a:rPr lang="en-US" dirty="0" smtClean="0">
                <a:latin typeface="Albertus MT Lt" pitchFamily="2" charset="0"/>
              </a:rPr>
              <a:t>Connecticut, </a:t>
            </a:r>
            <a:r>
              <a:rPr lang="en-US" dirty="0" smtClean="0"/>
              <a:t>Delaware, Louisiana, Maine, Mississippi,  New Hampshire, South Carolina, Virginia, Wisconsin</a:t>
            </a:r>
            <a:endParaRPr lang="en-US" dirty="0" smtClean="0">
              <a:latin typeface="Albertus MT Lt" pitchFamily="2" charset="0"/>
            </a:endParaRPr>
          </a:p>
          <a:p>
            <a:r>
              <a:rPr lang="en-US" dirty="0" smtClean="0">
                <a:solidFill>
                  <a:srgbClr val="FF0000">
                    <a:alpha val="70000"/>
                  </a:srgbClr>
                </a:solidFill>
              </a:rPr>
              <a:t>Massachusetts – Mass. </a:t>
            </a:r>
            <a:r>
              <a:rPr lang="en-US" dirty="0" err="1" smtClean="0">
                <a:solidFill>
                  <a:srgbClr val="FF0000">
                    <a:alpha val="70000"/>
                  </a:srgbClr>
                </a:solidFill>
              </a:rPr>
              <a:t>Regs</a:t>
            </a:r>
            <a:r>
              <a:rPr lang="en-US" dirty="0" smtClean="0">
                <a:solidFill>
                  <a:srgbClr val="FF0000">
                    <a:alpha val="70000"/>
                  </a:srgbClr>
                </a:solidFill>
              </a:rPr>
              <a:t>. Code tit. 201, </a:t>
            </a:r>
            <a:r>
              <a:rPr lang="en-US" dirty="0" smtClean="0">
                <a:solidFill>
                  <a:srgbClr val="FF0000">
                    <a:alpha val="70000"/>
                  </a:srgbClr>
                </a:solidFill>
                <a:latin typeface="Albertus MT Lt" pitchFamily="2" charset="0"/>
              </a:rPr>
              <a:t>§ 17.01(1) (detailed)</a:t>
            </a:r>
          </a:p>
        </p:txBody>
      </p:sp>
    </p:spTree>
    <p:extLst>
      <p:ext uri="{BB962C8B-B14F-4D97-AF65-F5344CB8AC3E}">
        <p14:creationId xmlns:p14="http://schemas.microsoft.com/office/powerpoint/2010/main" val="381298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285750" indent="-285750"/>
            <a:r>
              <a:rPr lang="en-US" dirty="0"/>
              <a:t>Ind. Code </a:t>
            </a:r>
            <a:r>
              <a:rPr lang="en-US" dirty="0">
                <a:latin typeface="Albertus MT Lt" pitchFamily="2" charset="0"/>
              </a:rPr>
              <a:t>§ 24-4.9-3-3.5 “A data base owner shall implement and maintain reasonable procedures, including taking any appropriate corrective action, to protect and safeguard from unlawful use or disclosure any personal information of Indiana residents collected or maintained by the data base owner.”</a:t>
            </a:r>
          </a:p>
          <a:p>
            <a:pPr marL="0" indent="0">
              <a:buNone/>
            </a:pPr>
            <a:endParaRPr lang="en-US" dirty="0"/>
          </a:p>
        </p:txBody>
      </p:sp>
    </p:spTree>
    <p:extLst>
      <p:ext uri="{BB962C8B-B14F-4D97-AF65-F5344CB8AC3E}">
        <p14:creationId xmlns:p14="http://schemas.microsoft.com/office/powerpoint/2010/main" val="3582310658"/>
      </p:ext>
    </p:extLst>
  </p:cSld>
  <p:clrMapOvr>
    <a:masterClrMapping/>
  </p:clrMapOvr>
</p:sld>
</file>

<file path=ppt/theme/theme1.xml><?xml version="1.0" encoding="utf-8"?>
<a:theme xmlns:a="http://schemas.openxmlformats.org/drawingml/2006/main" name="PebbleVTI">
  <a:themeElements>
    <a:clrScheme name="AnalogousFromDarkSeedLeftStep">
      <a:dk1>
        <a:srgbClr val="000000"/>
      </a:dk1>
      <a:lt1>
        <a:srgbClr val="FFFFFF"/>
      </a:lt1>
      <a:dk2>
        <a:srgbClr val="1C2B32"/>
      </a:dk2>
      <a:lt2>
        <a:srgbClr val="E2E8E2"/>
      </a:lt2>
      <a:accent1>
        <a:srgbClr val="D838D6"/>
      </a:accent1>
      <a:accent2>
        <a:srgbClr val="8526C6"/>
      </a:accent2>
      <a:accent3>
        <a:srgbClr val="5538D8"/>
      </a:accent3>
      <a:accent4>
        <a:srgbClr val="264CC6"/>
      </a:accent4>
      <a:accent5>
        <a:srgbClr val="38A1D8"/>
      </a:accent5>
      <a:accent6>
        <a:srgbClr val="23B6AC"/>
      </a:accent6>
      <a:hlink>
        <a:srgbClr val="3F7DBF"/>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e5ef9ec-1116-47e0-92d8-125bacbdc24e">
      <Terms xmlns="http://schemas.microsoft.com/office/infopath/2007/PartnerControls"/>
    </lcf76f155ced4ddcb4097134ff3c332f>
    <TaxCatchAll xmlns="e91444b3-2cf2-4632-a3fc-f6f44e353d7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532BE31E2C184982F37F2A684538C7" ma:contentTypeVersion="15" ma:contentTypeDescription="Create a new document." ma:contentTypeScope="" ma:versionID="fc053a3f395fecd4422f49321fe25857">
  <xsd:schema xmlns:xsd="http://www.w3.org/2001/XMLSchema" xmlns:xs="http://www.w3.org/2001/XMLSchema" xmlns:p="http://schemas.microsoft.com/office/2006/metadata/properties" xmlns:ns2="8e5ef9ec-1116-47e0-92d8-125bacbdc24e" xmlns:ns3="e91444b3-2cf2-4632-a3fc-f6f44e353d75" targetNamespace="http://schemas.microsoft.com/office/2006/metadata/properties" ma:root="true" ma:fieldsID="f22f9e8e480a10b05c75fd053f319fc8" ns2:_="" ns3:_="">
    <xsd:import namespace="8e5ef9ec-1116-47e0-92d8-125bacbdc24e"/>
    <xsd:import namespace="e91444b3-2cf2-4632-a3fc-f6f44e353d7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5ef9ec-1116-47e0-92d8-125bacbdc2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ef5f86b-2f38-43ea-b0f4-b7e9eb62def2"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1444b3-2cf2-4632-a3fc-f6f44e353d7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522d750-678d-4848-ac5e-6e4a75ffdb83}" ma:internalName="TaxCatchAll" ma:showField="CatchAllData" ma:web="e91444b3-2cf2-4632-a3fc-f6f44e353d75">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768440-94ED-4325-A904-BC509B3211AD}">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e91444b3-2cf2-4632-a3fc-f6f44e353d75"/>
    <ds:schemaRef ds:uri="http://purl.org/dc/elements/1.1/"/>
    <ds:schemaRef ds:uri="http://schemas.microsoft.com/office/2006/metadata/properties"/>
    <ds:schemaRef ds:uri="8e5ef9ec-1116-47e0-92d8-125bacbdc24e"/>
    <ds:schemaRef ds:uri="http://www.w3.org/XML/1998/namespace"/>
    <ds:schemaRef ds:uri="http://purl.org/dc/dcmitype/"/>
  </ds:schemaRefs>
</ds:datastoreItem>
</file>

<file path=customXml/itemProps2.xml><?xml version="1.0" encoding="utf-8"?>
<ds:datastoreItem xmlns:ds="http://schemas.openxmlformats.org/officeDocument/2006/customXml" ds:itemID="{CF7FBCB7-5278-4A51-AFE9-48EE5008A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5ef9ec-1116-47e0-92d8-125bacbdc24e"/>
    <ds:schemaRef ds:uri="e91444b3-2cf2-4632-a3fc-f6f44e353d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DAD8AA-6946-4E0C-B1AE-A2A03BB8DD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462</TotalTime>
  <Words>1611</Words>
  <Application>Microsoft Office PowerPoint</Application>
  <PresentationFormat>Widescreen</PresentationFormat>
  <Paragraphs>167</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Albertus MT Lt</vt:lpstr>
      <vt:lpstr>Arial</vt:lpstr>
      <vt:lpstr>Avenir Next LT Pro</vt:lpstr>
      <vt:lpstr>Avenir Next LT Pro Light</vt:lpstr>
      <vt:lpstr>Calibri</vt:lpstr>
      <vt:lpstr>Sitka Subheading</vt:lpstr>
      <vt:lpstr>PebbleVTI</vt:lpstr>
      <vt:lpstr> Cyber (Data Breach) Liability; Risk Management; and Insurance.</vt:lpstr>
      <vt:lpstr>Why do I care?</vt:lpstr>
      <vt:lpstr>What is a data security breach?</vt:lpstr>
      <vt:lpstr>What is Personal Information?</vt:lpstr>
      <vt:lpstr>Do I have other sensitive data?</vt:lpstr>
      <vt:lpstr>Causes of Action – developing body of law</vt:lpstr>
      <vt:lpstr>Data Security Breach Notification Laws</vt:lpstr>
      <vt:lpstr>Generally applicable State Laws – “sensitive” Personally Identifiable Information (PII) data</vt:lpstr>
      <vt:lpstr>PowerPoint Presentation</vt:lpstr>
      <vt:lpstr>Duty to provide reasonable non-sensitive data security</vt:lpstr>
      <vt:lpstr>PowerPoint Presentation</vt:lpstr>
      <vt:lpstr>First-Party Damages</vt:lpstr>
      <vt:lpstr>Third-Party Damages</vt:lpstr>
      <vt:lpstr>How do you determine what is reasonable?</vt:lpstr>
      <vt:lpstr>Agency Guidance</vt:lpstr>
      <vt:lpstr>Agency Guidance</vt:lpstr>
      <vt:lpstr>Agency Guidance</vt:lpstr>
      <vt:lpstr>Agency Guidance</vt:lpstr>
      <vt:lpstr>Industry Specific Laws and Regulations</vt:lpstr>
      <vt:lpstr>Non-Governmental Guidance</vt:lpstr>
      <vt:lpstr>“Hope is not a strategy”      - Father Stu</vt:lpstr>
      <vt:lpstr>What is reasonable?</vt:lpstr>
      <vt:lpstr>Baldrige Cybersecurity Excellence Builder</vt:lpstr>
      <vt:lpstr>Commercial General Liability Insurance</vt:lpstr>
      <vt:lpstr>Personal and Advertising Injury Coverage</vt:lpstr>
      <vt:lpstr>Personal and Advertising Injury Coverage</vt:lpstr>
      <vt:lpstr>Directors and Officers Coverage</vt:lpstr>
      <vt:lpstr>Cyber Insurance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SSA Cloud Migration Plan</dc:title>
  <dc:creator>David Ravitch</dc:creator>
  <cp:lastModifiedBy>Lauren N. Baker</cp:lastModifiedBy>
  <cp:revision>39</cp:revision>
  <cp:lastPrinted>2023-03-09T19:56:46Z</cp:lastPrinted>
  <dcterms:created xsi:type="dcterms:W3CDTF">2023-02-03T13:08:55Z</dcterms:created>
  <dcterms:modified xsi:type="dcterms:W3CDTF">2023-03-09T20:38:30Z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0x01010003532BE31E2C184982F37F2A684538C7</vt:lpwstr>
  </property>
</Properties>
</file>