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8" r:id="rId3"/>
    <p:sldId id="494" r:id="rId4"/>
    <p:sldId id="499" r:id="rId5"/>
    <p:sldId id="500" r:id="rId6"/>
    <p:sldId id="501" r:id="rId7"/>
    <p:sldId id="471" r:id="rId8"/>
    <p:sldId id="438" r:id="rId9"/>
    <p:sldId id="441" r:id="rId10"/>
    <p:sldId id="473" r:id="rId11"/>
    <p:sldId id="435" r:id="rId12"/>
    <p:sldId id="440" r:id="rId13"/>
    <p:sldId id="442" r:id="rId14"/>
    <p:sldId id="436" r:id="rId15"/>
    <p:sldId id="437" r:id="rId16"/>
    <p:sldId id="495" r:id="rId17"/>
    <p:sldId id="496" r:id="rId18"/>
    <p:sldId id="497" r:id="rId19"/>
    <p:sldId id="498" r:id="rId20"/>
    <p:sldId id="446" r:id="rId21"/>
    <p:sldId id="447" r:id="rId22"/>
    <p:sldId id="448" r:id="rId23"/>
    <p:sldId id="482" r:id="rId24"/>
    <p:sldId id="491" r:id="rId25"/>
    <p:sldId id="493" r:id="rId26"/>
    <p:sldId id="490"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4" userDrawn="1">
          <p15:clr>
            <a:srgbClr val="A4A3A4"/>
          </p15:clr>
        </p15:guide>
        <p15:guide id="2" pos="3840" userDrawn="1">
          <p15:clr>
            <a:srgbClr val="A4A3A4"/>
          </p15:clr>
        </p15:guide>
        <p15:guide id="3" orient="horz" pos="1728" userDrawn="1">
          <p15:clr>
            <a:srgbClr val="A4A3A4"/>
          </p15:clr>
        </p15:guide>
        <p15:guide id="4" pos="2784" userDrawn="1">
          <p15:clr>
            <a:srgbClr val="A4A3A4"/>
          </p15:clr>
        </p15:guide>
        <p15:guide id="5" orient="horz" pos="10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161"/>
    <a:srgbClr val="C55A11"/>
    <a:srgbClr val="388155"/>
    <a:srgbClr val="F2B800"/>
    <a:srgbClr val="33CC33"/>
    <a:srgbClr val="3366FF"/>
    <a:srgbClr val="FFFF99"/>
    <a:srgbClr val="009900"/>
    <a:srgbClr val="8157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0394" autoAdjust="0"/>
  </p:normalViewPr>
  <p:slideViewPr>
    <p:cSldViewPr snapToGrid="0" showGuides="1">
      <p:cViewPr varScale="1">
        <p:scale>
          <a:sx n="116" d="100"/>
          <a:sy n="116" d="100"/>
        </p:scale>
        <p:origin x="222" y="96"/>
      </p:cViewPr>
      <p:guideLst>
        <p:guide orient="horz" pos="2904"/>
        <p:guide pos="3840"/>
        <p:guide orient="horz" pos="1728"/>
        <p:guide pos="2784"/>
        <p:guide orient="horz" pos="1056"/>
      </p:guideLst>
    </p:cSldViewPr>
  </p:slideViewPr>
  <p:notesTextViewPr>
    <p:cViewPr>
      <p:scale>
        <a:sx n="3" d="2"/>
        <a:sy n="3" d="2"/>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2958" tIns="46479" rIns="92958" bIns="46479" rtlCol="0"/>
          <a:lstStyle>
            <a:lvl1pPr algn="r">
              <a:defRPr sz="1200"/>
            </a:lvl1pPr>
          </a:lstStyle>
          <a:p>
            <a:fld id="{4E56D2CB-951B-4843-A2F9-8764DC80E993}" type="datetimeFigureOut">
              <a:rPr lang="en-US" smtClean="0"/>
              <a:t>4/12/2021</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701040" y="4473895"/>
            <a:ext cx="5608320" cy="3660458"/>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2958" tIns="46479" rIns="92958" bIns="46479" rtlCol="0" anchor="b"/>
          <a:lstStyle>
            <a:lvl1pPr algn="r">
              <a:defRPr sz="1200"/>
            </a:lvl1pPr>
          </a:lstStyle>
          <a:p>
            <a:fld id="{36B2DA7C-CA7C-41BF-A034-38081C6C7E06}" type="slidenum">
              <a:rPr lang="en-US" smtClean="0"/>
              <a:t>‹#›</a:t>
            </a:fld>
            <a:endParaRPr lang="en-US"/>
          </a:p>
        </p:txBody>
      </p:sp>
    </p:spTree>
    <p:extLst>
      <p:ext uri="{BB962C8B-B14F-4D97-AF65-F5344CB8AC3E}">
        <p14:creationId xmlns:p14="http://schemas.microsoft.com/office/powerpoint/2010/main" val="73963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2DA7C-CA7C-41BF-A034-38081C6C7E06}" type="slidenum">
              <a:rPr lang="en-US" smtClean="0"/>
              <a:t>1</a:t>
            </a:fld>
            <a:endParaRPr lang="en-US" dirty="0"/>
          </a:p>
        </p:txBody>
      </p:sp>
    </p:spTree>
    <p:extLst>
      <p:ext uri="{BB962C8B-B14F-4D97-AF65-F5344CB8AC3E}">
        <p14:creationId xmlns:p14="http://schemas.microsoft.com/office/powerpoint/2010/main" val="4078440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2DA7C-CA7C-41BF-A034-38081C6C7E06}" type="slidenum">
              <a:rPr lang="en-US" smtClean="0"/>
              <a:t>14</a:t>
            </a:fld>
            <a:endParaRPr lang="en-US"/>
          </a:p>
        </p:txBody>
      </p:sp>
    </p:spTree>
    <p:extLst>
      <p:ext uri="{BB962C8B-B14F-4D97-AF65-F5344CB8AC3E}">
        <p14:creationId xmlns:p14="http://schemas.microsoft.com/office/powerpoint/2010/main" val="1719041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2DA7C-CA7C-41BF-A034-38081C6C7E06}" type="slidenum">
              <a:rPr lang="en-US" smtClean="0"/>
              <a:t>15</a:t>
            </a:fld>
            <a:endParaRPr lang="en-US"/>
          </a:p>
        </p:txBody>
      </p:sp>
    </p:spTree>
    <p:extLst>
      <p:ext uri="{BB962C8B-B14F-4D97-AF65-F5344CB8AC3E}">
        <p14:creationId xmlns:p14="http://schemas.microsoft.com/office/powerpoint/2010/main" val="289079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2DA7C-CA7C-41BF-A034-38081C6C7E06}" type="slidenum">
              <a:rPr lang="en-US" smtClean="0"/>
              <a:t>20</a:t>
            </a:fld>
            <a:endParaRPr lang="en-US" dirty="0"/>
          </a:p>
        </p:txBody>
      </p:sp>
    </p:spTree>
    <p:extLst>
      <p:ext uri="{BB962C8B-B14F-4D97-AF65-F5344CB8AC3E}">
        <p14:creationId xmlns:p14="http://schemas.microsoft.com/office/powerpoint/2010/main" val="982659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2DA7C-CA7C-41BF-A034-38081C6C7E06}" type="slidenum">
              <a:rPr lang="en-US" smtClean="0"/>
              <a:t>21</a:t>
            </a:fld>
            <a:endParaRPr lang="en-US" dirty="0"/>
          </a:p>
        </p:txBody>
      </p:sp>
    </p:spTree>
    <p:extLst>
      <p:ext uri="{BB962C8B-B14F-4D97-AF65-F5344CB8AC3E}">
        <p14:creationId xmlns:p14="http://schemas.microsoft.com/office/powerpoint/2010/main" val="3038436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2DA7C-CA7C-41BF-A034-38081C6C7E06}" type="slidenum">
              <a:rPr lang="en-US" smtClean="0"/>
              <a:t>22</a:t>
            </a:fld>
            <a:endParaRPr lang="en-US"/>
          </a:p>
        </p:txBody>
      </p:sp>
    </p:spTree>
    <p:extLst>
      <p:ext uri="{BB962C8B-B14F-4D97-AF65-F5344CB8AC3E}">
        <p14:creationId xmlns:p14="http://schemas.microsoft.com/office/powerpoint/2010/main" val="3109792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2DA7C-CA7C-41BF-A034-38081C6C7E06}" type="slidenum">
              <a:rPr lang="en-US" smtClean="0"/>
              <a:t>23</a:t>
            </a:fld>
            <a:endParaRPr lang="en-US"/>
          </a:p>
        </p:txBody>
      </p:sp>
    </p:spTree>
    <p:extLst>
      <p:ext uri="{BB962C8B-B14F-4D97-AF65-F5344CB8AC3E}">
        <p14:creationId xmlns:p14="http://schemas.microsoft.com/office/powerpoint/2010/main" val="820109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2DA7C-CA7C-41BF-A034-38081C6C7E06}" type="slidenum">
              <a:rPr lang="en-US" smtClean="0"/>
              <a:t>24</a:t>
            </a:fld>
            <a:endParaRPr lang="en-US"/>
          </a:p>
        </p:txBody>
      </p:sp>
    </p:spTree>
    <p:extLst>
      <p:ext uri="{BB962C8B-B14F-4D97-AF65-F5344CB8AC3E}">
        <p14:creationId xmlns:p14="http://schemas.microsoft.com/office/powerpoint/2010/main" val="2773655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2DA7C-CA7C-41BF-A034-38081C6C7E06}" type="slidenum">
              <a:rPr lang="en-US" smtClean="0"/>
              <a:t>25</a:t>
            </a:fld>
            <a:endParaRPr lang="en-US"/>
          </a:p>
        </p:txBody>
      </p:sp>
    </p:spTree>
    <p:extLst>
      <p:ext uri="{BB962C8B-B14F-4D97-AF65-F5344CB8AC3E}">
        <p14:creationId xmlns:p14="http://schemas.microsoft.com/office/powerpoint/2010/main" val="977421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2DA7C-CA7C-41BF-A034-38081C6C7E06}" type="slidenum">
              <a:rPr lang="en-US" smtClean="0"/>
              <a:t>26</a:t>
            </a:fld>
            <a:endParaRPr lang="en-US"/>
          </a:p>
        </p:txBody>
      </p:sp>
    </p:spTree>
    <p:extLst>
      <p:ext uri="{BB962C8B-B14F-4D97-AF65-F5344CB8AC3E}">
        <p14:creationId xmlns:p14="http://schemas.microsoft.com/office/powerpoint/2010/main" val="37460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2DA7C-CA7C-41BF-A034-38081C6C7E06}" type="slidenum">
              <a:rPr lang="en-US" smtClean="0"/>
              <a:t>2</a:t>
            </a:fld>
            <a:endParaRPr lang="en-US" dirty="0"/>
          </a:p>
        </p:txBody>
      </p:sp>
    </p:spTree>
    <p:extLst>
      <p:ext uri="{BB962C8B-B14F-4D97-AF65-F5344CB8AC3E}">
        <p14:creationId xmlns:p14="http://schemas.microsoft.com/office/powerpoint/2010/main" val="360683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2DA7C-CA7C-41BF-A034-38081C6C7E06}" type="slidenum">
              <a:rPr lang="en-US" smtClean="0"/>
              <a:t>7</a:t>
            </a:fld>
            <a:endParaRPr lang="en-US" dirty="0"/>
          </a:p>
        </p:txBody>
      </p:sp>
    </p:spTree>
    <p:extLst>
      <p:ext uri="{BB962C8B-B14F-4D97-AF65-F5344CB8AC3E}">
        <p14:creationId xmlns:p14="http://schemas.microsoft.com/office/powerpoint/2010/main" val="349001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2DA7C-CA7C-41BF-A034-38081C6C7E06}" type="slidenum">
              <a:rPr lang="en-US" smtClean="0"/>
              <a:t>8</a:t>
            </a:fld>
            <a:endParaRPr lang="en-US" dirty="0"/>
          </a:p>
        </p:txBody>
      </p:sp>
    </p:spTree>
    <p:extLst>
      <p:ext uri="{BB962C8B-B14F-4D97-AF65-F5344CB8AC3E}">
        <p14:creationId xmlns:p14="http://schemas.microsoft.com/office/powerpoint/2010/main" val="145980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2DA7C-CA7C-41BF-A034-38081C6C7E06}" type="slidenum">
              <a:rPr lang="en-US" smtClean="0"/>
              <a:t>9</a:t>
            </a:fld>
            <a:endParaRPr lang="en-US" dirty="0"/>
          </a:p>
        </p:txBody>
      </p:sp>
    </p:spTree>
    <p:extLst>
      <p:ext uri="{BB962C8B-B14F-4D97-AF65-F5344CB8AC3E}">
        <p14:creationId xmlns:p14="http://schemas.microsoft.com/office/powerpoint/2010/main" val="298409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2DA7C-CA7C-41BF-A034-38081C6C7E06}" type="slidenum">
              <a:rPr lang="en-US" smtClean="0"/>
              <a:t>10</a:t>
            </a:fld>
            <a:endParaRPr lang="en-US" dirty="0"/>
          </a:p>
        </p:txBody>
      </p:sp>
    </p:spTree>
    <p:extLst>
      <p:ext uri="{BB962C8B-B14F-4D97-AF65-F5344CB8AC3E}">
        <p14:creationId xmlns:p14="http://schemas.microsoft.com/office/powerpoint/2010/main" val="1641173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2DA7C-CA7C-41BF-A034-38081C6C7E06}" type="slidenum">
              <a:rPr lang="en-US" smtClean="0"/>
              <a:t>11</a:t>
            </a:fld>
            <a:endParaRPr lang="en-US"/>
          </a:p>
        </p:txBody>
      </p:sp>
    </p:spTree>
    <p:extLst>
      <p:ext uri="{BB962C8B-B14F-4D97-AF65-F5344CB8AC3E}">
        <p14:creationId xmlns:p14="http://schemas.microsoft.com/office/powerpoint/2010/main" val="2440034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2DA7C-CA7C-41BF-A034-38081C6C7E06}" type="slidenum">
              <a:rPr lang="en-US" smtClean="0"/>
              <a:t>12</a:t>
            </a:fld>
            <a:endParaRPr lang="en-US"/>
          </a:p>
        </p:txBody>
      </p:sp>
    </p:spTree>
    <p:extLst>
      <p:ext uri="{BB962C8B-B14F-4D97-AF65-F5344CB8AC3E}">
        <p14:creationId xmlns:p14="http://schemas.microsoft.com/office/powerpoint/2010/main" val="4036077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2DA7C-CA7C-41BF-A034-38081C6C7E06}" type="slidenum">
              <a:rPr lang="en-US" smtClean="0"/>
              <a:t>13</a:t>
            </a:fld>
            <a:endParaRPr lang="en-US"/>
          </a:p>
        </p:txBody>
      </p:sp>
    </p:spTree>
    <p:extLst>
      <p:ext uri="{BB962C8B-B14F-4D97-AF65-F5344CB8AC3E}">
        <p14:creationId xmlns:p14="http://schemas.microsoft.com/office/powerpoint/2010/main" val="4096863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3739" t="48643" r="27420"/>
          <a:stretch/>
        </p:blipFill>
        <p:spPr>
          <a:xfrm>
            <a:off x="-2372" y="3009778"/>
            <a:ext cx="12194371" cy="773781"/>
          </a:xfrm>
          <a:prstGeom prst="rect">
            <a:avLst/>
          </a:prstGeom>
          <a:noFill/>
          <a:ln>
            <a:noFill/>
          </a:ln>
        </p:spPr>
      </p:pic>
      <p:sp>
        <p:nvSpPr>
          <p:cNvPr id="4" name="Date Placeholder 3"/>
          <p:cNvSpPr>
            <a:spLocks noGrp="1"/>
          </p:cNvSpPr>
          <p:nvPr>
            <p:ph type="dt" sz="half" idx="10"/>
          </p:nvPr>
        </p:nvSpPr>
        <p:spPr/>
        <p:txBody>
          <a:bodyPr/>
          <a:lstStyle/>
          <a:p>
            <a:fld id="{EA928E3F-5E6D-4E58-B2D7-E715D0468030}" type="datetime1">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84775-9AC6-4E3B-9F55-1EE20F29D4A2}" type="slidenum">
              <a:rPr lang="en-US" smtClean="0"/>
              <a:t>‹#›</a:t>
            </a:fld>
            <a:endParaRPr lang="en-US"/>
          </a:p>
        </p:txBody>
      </p:sp>
      <p:sp>
        <p:nvSpPr>
          <p:cNvPr id="8" name="Rectangle 7"/>
          <p:cNvSpPr/>
          <p:nvPr userDrawn="1"/>
        </p:nvSpPr>
        <p:spPr>
          <a:xfrm>
            <a:off x="0" y="0"/>
            <a:ext cx="12192000" cy="3017286"/>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12192000" cy="45719"/>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1707101"/>
          </a:xfrm>
        </p:spPr>
        <p:txBody>
          <a:bodyPr anchor="b"/>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485072"/>
            <a:ext cx="9144000" cy="1772728"/>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84508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5063" y="82889"/>
            <a:ext cx="11078737" cy="682827"/>
          </a:xfrm>
        </p:spPr>
        <p:txBody>
          <a:bodyPr>
            <a:normAutofit/>
          </a:bodyPr>
          <a:lstStyle>
            <a:lvl1pPr>
              <a:defRPr sz="3600">
                <a:solidFill>
                  <a:schemeClr val="bg1"/>
                </a:solidFill>
                <a:effectLst>
                  <a:outerShdw blurRad="50800" dist="38100" dir="2700000" algn="tl" rotWithShape="0">
                    <a:prstClr val="black">
                      <a:alpha val="40000"/>
                    </a:prstClr>
                  </a:outerShdw>
                </a:effectLst>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9CA955-324F-419E-A262-EBFF2529BA98}" type="datetime1">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180956" y="6668428"/>
            <a:ext cx="1011044" cy="189571"/>
          </a:xfrm>
        </p:spPr>
        <p:txBody>
          <a:bodyPr/>
          <a:lstStyle>
            <a:lvl1pPr>
              <a:defRPr sz="1000">
                <a:solidFill>
                  <a:schemeClr val="bg1"/>
                </a:solidFill>
              </a:defRPr>
            </a:lvl1pPr>
          </a:lstStyle>
          <a:p>
            <a:fld id="{95D84775-9AC6-4E3B-9F55-1EE20F29D4A2}" type="slidenum">
              <a:rPr lang="en-US" smtClean="0"/>
              <a:pPr/>
              <a:t>‹#›</a:t>
            </a:fld>
            <a:endParaRPr lang="en-US"/>
          </a:p>
        </p:txBody>
      </p:sp>
    </p:spTree>
    <p:extLst>
      <p:ext uri="{BB962C8B-B14F-4D97-AF65-F5344CB8AC3E}">
        <p14:creationId xmlns:p14="http://schemas.microsoft.com/office/powerpoint/2010/main" val="399268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0A1662-14EB-4B03-91BE-8492C4031947}" type="datetime1">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D84775-9AC6-4E3B-9F55-1EE20F29D4A2}" type="slidenum">
              <a:rPr lang="en-US" smtClean="0"/>
              <a:t>‹#›</a:t>
            </a:fld>
            <a:endParaRPr lang="en-US"/>
          </a:p>
        </p:txBody>
      </p:sp>
    </p:spTree>
    <p:extLst>
      <p:ext uri="{BB962C8B-B14F-4D97-AF65-F5344CB8AC3E}">
        <p14:creationId xmlns:p14="http://schemas.microsoft.com/office/powerpoint/2010/main" val="18513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3739" t="48643" r="27420"/>
          <a:stretch/>
        </p:blipFill>
        <p:spPr>
          <a:xfrm>
            <a:off x="-2372" y="960741"/>
            <a:ext cx="12194371" cy="773781"/>
          </a:xfrm>
          <a:prstGeom prst="rect">
            <a:avLst/>
          </a:prstGeom>
          <a:noFill/>
          <a:ln>
            <a:noFill/>
          </a:ln>
        </p:spPr>
      </p:pic>
      <p:sp>
        <p:nvSpPr>
          <p:cNvPr id="7" name="Rectangle 6"/>
          <p:cNvSpPr/>
          <p:nvPr userDrawn="1"/>
        </p:nvSpPr>
        <p:spPr>
          <a:xfrm>
            <a:off x="0" y="43542"/>
            <a:ext cx="12192000" cy="912442"/>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2192000" cy="45719"/>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5063" y="31133"/>
            <a:ext cx="11887200" cy="926399"/>
          </a:xfrm>
        </p:spPr>
        <p:txBody>
          <a:bodyPr anchor="b" anchorCtr="0"/>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8435E76-7148-41E0-9847-FD221CC319E7}" type="datetime1">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D84775-9AC6-4E3B-9F55-1EE20F29D4A2}" type="slidenum">
              <a:rPr lang="en-US" smtClean="0"/>
              <a:t>‹#›</a:t>
            </a:fld>
            <a:endParaRPr lang="en-US"/>
          </a:p>
        </p:txBody>
      </p:sp>
    </p:spTree>
    <p:extLst>
      <p:ext uri="{BB962C8B-B14F-4D97-AF65-F5344CB8AC3E}">
        <p14:creationId xmlns:p14="http://schemas.microsoft.com/office/powerpoint/2010/main" val="36355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796EC-5234-4585-9713-99F00DDF3BBF}" type="datetime1">
              <a:rPr lang="en-US" smtClean="0"/>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D84775-9AC6-4E3B-9F55-1EE20F29D4A2}" type="slidenum">
              <a:rPr lang="en-US" smtClean="0"/>
              <a:t>‹#›</a:t>
            </a:fld>
            <a:endParaRPr lang="en-US"/>
          </a:p>
        </p:txBody>
      </p:sp>
    </p:spTree>
    <p:extLst>
      <p:ext uri="{BB962C8B-B14F-4D97-AF65-F5344CB8AC3E}">
        <p14:creationId xmlns:p14="http://schemas.microsoft.com/office/powerpoint/2010/main" val="113350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EF8865-613C-43B9-9859-8C90A7F3E877}" type="datetime1">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D84775-9AC6-4E3B-9F55-1EE20F29D4A2}" type="slidenum">
              <a:rPr lang="en-US" smtClean="0"/>
              <a:t>‹#›</a:t>
            </a:fld>
            <a:endParaRPr lang="en-US"/>
          </a:p>
        </p:txBody>
      </p:sp>
      <p:sp>
        <p:nvSpPr>
          <p:cNvPr id="6" name="Rectangle 5"/>
          <p:cNvSpPr/>
          <p:nvPr userDrawn="1"/>
        </p:nvSpPr>
        <p:spPr>
          <a:xfrm>
            <a:off x="0" y="0"/>
            <a:ext cx="12192000" cy="1145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12192000" cy="45719"/>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186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8" cstate="print">
            <a:duotone>
              <a:schemeClr val="bg2">
                <a:shade val="45000"/>
                <a:satMod val="135000"/>
              </a:schemeClr>
              <a:prstClr val="white"/>
            </a:duotone>
            <a:extLst>
              <a:ext uri="{28A0092B-C50C-407E-A947-70E740481C1C}">
                <a14:useLocalDpi xmlns:a14="http://schemas.microsoft.com/office/drawing/2010/main" val="0"/>
              </a:ext>
            </a:extLst>
          </a:blip>
          <a:srcRect l="23739" t="48643" r="27420"/>
          <a:stretch/>
        </p:blipFill>
        <p:spPr>
          <a:xfrm>
            <a:off x="-2372" y="669841"/>
            <a:ext cx="12194371" cy="773781"/>
          </a:xfrm>
          <a:prstGeom prst="rect">
            <a:avLst/>
          </a:prstGeom>
          <a:noFill/>
          <a:ln>
            <a:noFill/>
          </a:ln>
        </p:spPr>
      </p:pic>
      <p:sp>
        <p:nvSpPr>
          <p:cNvPr id="8" name="Rectangle 7"/>
          <p:cNvSpPr/>
          <p:nvPr userDrawn="1"/>
        </p:nvSpPr>
        <p:spPr>
          <a:xfrm>
            <a:off x="0" y="0"/>
            <a:ext cx="12192000" cy="706244"/>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12192000" cy="45719"/>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668429"/>
            <a:ext cx="12192000" cy="189571"/>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5063" y="82889"/>
            <a:ext cx="11887200" cy="675879"/>
          </a:xfrm>
          <a:prstGeom prst="rect">
            <a:avLst/>
          </a:prstGeom>
        </p:spPr>
        <p:txBody>
          <a:bodyPr>
            <a:noAutofit/>
          </a:bodyPr>
          <a:lstStyle/>
          <a:p>
            <a:pPr marL="0" lvl="0"/>
            <a:r>
              <a:rPr lang="en-US" dirty="0" smtClean="0"/>
              <a:t>Click to edit Master title style</a:t>
            </a:r>
            <a:endParaRPr lang="en-US" dirty="0"/>
          </a:p>
        </p:txBody>
      </p:sp>
      <p:sp>
        <p:nvSpPr>
          <p:cNvPr id="3" name="Text Placeholder 2"/>
          <p:cNvSpPr>
            <a:spLocks noGrp="1"/>
          </p:cNvSpPr>
          <p:nvPr>
            <p:ph type="body" idx="1"/>
          </p:nvPr>
        </p:nvSpPr>
        <p:spPr>
          <a:xfrm>
            <a:off x="838200" y="1330712"/>
            <a:ext cx="10515600" cy="4846251"/>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4EFD8-A95E-43F2-A89F-5597EDDAC541}" type="datetime1">
              <a:rPr lang="en-US" smtClean="0"/>
              <a:t>4/12/2021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90663" y="6668429"/>
            <a:ext cx="1371600" cy="182562"/>
          </a:xfrm>
          <a:prstGeom prst="rect">
            <a:avLst/>
          </a:prstGeom>
        </p:spPr>
        <p:txBody>
          <a:bodyPr vert="horz" lIns="91440" tIns="45720" rIns="91440" bIns="45720" rtlCol="0" anchor="ctr"/>
          <a:lstStyle>
            <a:lvl1pPr algn="r">
              <a:defRPr sz="1000">
                <a:solidFill>
                  <a:schemeClr val="bg1"/>
                </a:solidFill>
              </a:defRPr>
            </a:lvl1pPr>
          </a:lstStyle>
          <a:p>
            <a:fld id="{95D84775-9AC6-4E3B-9F55-1EE20F29D4A2}" type="slidenum">
              <a:rPr lang="en-US" smtClean="0"/>
              <a:pPr/>
              <a:t>‹#›</a:t>
            </a:fld>
            <a:endParaRPr lang="en-US" dirty="0"/>
          </a:p>
        </p:txBody>
      </p:sp>
    </p:spTree>
    <p:extLst>
      <p:ext uri="{BB962C8B-B14F-4D97-AF65-F5344CB8AC3E}">
        <p14:creationId xmlns:p14="http://schemas.microsoft.com/office/powerpoint/2010/main" val="2402082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55" r:id="rId5"/>
    <p:sldLayoutId id="214748365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lang="en-US" sz="3600" kern="1200" smtClean="0">
          <a:solidFill>
            <a:schemeClr val="bg1"/>
          </a:solidFill>
          <a:effectLst>
            <a:outerShdw blurRad="50800" dist="38100" dir="2700000" algn="tl" rotWithShape="0">
              <a:prstClr val="black">
                <a:alpha val="40000"/>
              </a:prstClr>
            </a:outerShdw>
          </a:effectLst>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800"/>
        </a:spcBef>
        <a:buClr>
          <a:srgbClr val="84BD00"/>
        </a:buClr>
        <a:buFont typeface="Wingdings" panose="05000000000000000000" pitchFamily="2" charset="2"/>
        <a:buChar char="§"/>
        <a:defRPr sz="32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1800"/>
        </a:spcBef>
        <a:buClr>
          <a:srgbClr val="84BD00"/>
        </a:buClr>
        <a:buFont typeface="Wingdings" panose="05000000000000000000" pitchFamily="2" charset="2"/>
        <a:buChar char="§"/>
        <a:defRPr sz="32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1800"/>
        </a:spcBef>
        <a:buClr>
          <a:srgbClr val="84BD00"/>
        </a:buClr>
        <a:buFont typeface="Wingdings" panose="05000000000000000000" pitchFamily="2" charset="2"/>
        <a:buChar char="§"/>
        <a:defRPr sz="32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1800"/>
        </a:spcBef>
        <a:buClr>
          <a:srgbClr val="84BD00"/>
        </a:buClr>
        <a:buFont typeface="Wingdings" panose="05000000000000000000" pitchFamily="2" charset="2"/>
        <a:buChar char="§"/>
        <a:defRPr sz="32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1800"/>
        </a:spcBef>
        <a:buClr>
          <a:srgbClr val="84BD00"/>
        </a:buClr>
        <a:buFont typeface="Wingdings" panose="05000000000000000000" pitchFamily="2" charset="2"/>
        <a:buChar char="§"/>
        <a:defRPr sz="32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0931" y="373225"/>
            <a:ext cx="9287069" cy="1810138"/>
          </a:xfrm>
        </p:spPr>
        <p:txBody>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effectLst/>
              </a:rPr>
              <a:t/>
            </a:r>
            <a:br>
              <a:rPr lang="en-US" dirty="0">
                <a:effectLst/>
              </a:rPr>
            </a:br>
            <a:r>
              <a:rPr lang="en-US" dirty="0" smtClean="0"/>
              <a:t>Defining the Standard of Care and the Best Way to Explain It to Clients</a:t>
            </a:r>
            <a:endParaRPr lang="en-US" dirty="0"/>
          </a:p>
        </p:txBody>
      </p:sp>
      <p:sp>
        <p:nvSpPr>
          <p:cNvPr id="3" name="Slide Number Placeholder 2"/>
          <p:cNvSpPr>
            <a:spLocks noGrp="1"/>
          </p:cNvSpPr>
          <p:nvPr>
            <p:ph type="sldNum" sz="quarter" idx="12"/>
          </p:nvPr>
        </p:nvSpPr>
        <p:spPr/>
        <p:txBody>
          <a:bodyPr/>
          <a:lstStyle/>
          <a:p>
            <a:fld id="{95D84775-9AC6-4E3B-9F55-1EE20F29D4A2}" type="slidenum">
              <a:rPr lang="en-US" smtClean="0"/>
              <a:t>1</a:t>
            </a:fld>
            <a:endParaRPr lang="en-US" dirty="0"/>
          </a:p>
        </p:txBody>
      </p:sp>
      <p:sp>
        <p:nvSpPr>
          <p:cNvPr id="4" name="TextBox 3"/>
          <p:cNvSpPr txBox="1"/>
          <p:nvPr/>
        </p:nvSpPr>
        <p:spPr>
          <a:xfrm>
            <a:off x="3467100" y="3309951"/>
            <a:ext cx="5257800" cy="369332"/>
          </a:xfrm>
          <a:prstGeom prst="rect">
            <a:avLst/>
          </a:prstGeom>
          <a:noFill/>
        </p:spPr>
        <p:txBody>
          <a:bodyPr wrap="square" rtlCol="0">
            <a:spAutoFit/>
          </a:bodyPr>
          <a:lstStyle/>
          <a:p>
            <a:pPr algn="ctr"/>
            <a:r>
              <a:rPr lang="en-US" dirty="0" smtClean="0">
                <a:latin typeface="Cambria" panose="02040503050406030204" pitchFamily="18" charset="0"/>
              </a:rPr>
              <a:t>By: Thomas F. Waggoner, Esq.</a:t>
            </a: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6314" y="5370657"/>
            <a:ext cx="4237990" cy="1085850"/>
          </a:xfrm>
          <a:prstGeom prst="rect">
            <a:avLst/>
          </a:prstGeom>
          <a:noFill/>
          <a:ln>
            <a:noFill/>
          </a:ln>
        </p:spPr>
      </p:pic>
    </p:spTree>
    <p:extLst>
      <p:ext uri="{BB962C8B-B14F-4D97-AF65-F5344CB8AC3E}">
        <p14:creationId xmlns:p14="http://schemas.microsoft.com/office/powerpoint/2010/main" val="935404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Coverage for Breach of Fiduciary Duty</a:t>
            </a:r>
            <a:endParaRPr lang="en-US" dirty="0"/>
          </a:p>
        </p:txBody>
      </p:sp>
      <p:sp>
        <p:nvSpPr>
          <p:cNvPr id="3" name="Slide Number Placeholder 2"/>
          <p:cNvSpPr>
            <a:spLocks noGrp="1"/>
          </p:cNvSpPr>
          <p:nvPr>
            <p:ph type="sldNum" sz="quarter" idx="12"/>
          </p:nvPr>
        </p:nvSpPr>
        <p:spPr/>
        <p:txBody>
          <a:bodyPr/>
          <a:lstStyle/>
          <a:p>
            <a:fld id="{95D84775-9AC6-4E3B-9F55-1EE20F29D4A2}" type="slidenum">
              <a:rPr lang="en-US" smtClean="0"/>
              <a:pPr/>
              <a:t>10</a:t>
            </a:fld>
            <a:endParaRPr lang="en-US" dirty="0"/>
          </a:p>
        </p:txBody>
      </p:sp>
      <p:sp>
        <p:nvSpPr>
          <p:cNvPr id="7" name="TextBox 6"/>
          <p:cNvSpPr txBox="1"/>
          <p:nvPr/>
        </p:nvSpPr>
        <p:spPr>
          <a:xfrm>
            <a:off x="275063" y="905256"/>
            <a:ext cx="11502409" cy="4401205"/>
          </a:xfrm>
          <a:prstGeom prst="rect">
            <a:avLst/>
          </a:prstGeom>
          <a:noFill/>
        </p:spPr>
        <p:txBody>
          <a:bodyPr wrap="square" rtlCol="0">
            <a:spAutoFit/>
          </a:bodyPr>
          <a:lstStyle/>
          <a:p>
            <a:pPr algn="just"/>
            <a:endParaRPr lang="en-US" sz="2800" dirty="0" smtClean="0">
              <a:latin typeface="Cambria" panose="02040503050406030204" pitchFamily="18" charset="0"/>
            </a:endParaRPr>
          </a:p>
          <a:p>
            <a:pPr algn="just"/>
            <a:r>
              <a:rPr lang="en-US" sz="2800" dirty="0" smtClean="0">
                <a:latin typeface="Cambria" panose="02040503050406030204" pitchFamily="18" charset="0"/>
              </a:rPr>
              <a:t>The </a:t>
            </a:r>
            <a:r>
              <a:rPr lang="en-US" sz="2800" dirty="0">
                <a:latin typeface="Cambria" panose="02040503050406030204" pitchFamily="18" charset="0"/>
              </a:rPr>
              <a:t>A/E insuring agreement covers errors and omissions in </a:t>
            </a:r>
            <a:r>
              <a:rPr lang="en-US" sz="2800" dirty="0" smtClean="0">
                <a:latin typeface="Cambria" panose="02040503050406030204" pitchFamily="18" charset="0"/>
              </a:rPr>
              <a:t>the performance </a:t>
            </a:r>
            <a:r>
              <a:rPr lang="en-US" sz="2800" dirty="0">
                <a:latin typeface="Cambria" panose="02040503050406030204" pitchFamily="18" charset="0"/>
              </a:rPr>
              <a:t>of design professional services; any </a:t>
            </a:r>
            <a:r>
              <a:rPr lang="en-US" sz="2800" dirty="0" smtClean="0">
                <a:latin typeface="Cambria" panose="02040503050406030204" pitchFamily="18" charset="0"/>
              </a:rPr>
              <a:t>allegations concerning a </a:t>
            </a:r>
            <a:r>
              <a:rPr lang="en-US" sz="2800" dirty="0">
                <a:latin typeface="Cambria" panose="02040503050406030204" pitchFamily="18" charset="0"/>
              </a:rPr>
              <a:t>violation of trust or confidence would </a:t>
            </a:r>
            <a:r>
              <a:rPr lang="en-US" sz="2800" dirty="0" smtClean="0">
                <a:latin typeface="Cambria" panose="02040503050406030204" pitchFamily="18" charset="0"/>
              </a:rPr>
              <a:t>potentially fall outside the policy’s coverage. </a:t>
            </a:r>
          </a:p>
          <a:p>
            <a:endParaRPr lang="en-US" sz="2800" dirty="0">
              <a:latin typeface="Cambria" panose="02040503050406030204" pitchFamily="18" charset="0"/>
            </a:endParaRPr>
          </a:p>
          <a:p>
            <a:r>
              <a:rPr lang="en-US" sz="2800" dirty="0" smtClean="0">
                <a:latin typeface="Cambria" panose="02040503050406030204" pitchFamily="18" charset="0"/>
              </a:rPr>
              <a:t>A </a:t>
            </a:r>
            <a:r>
              <a:rPr lang="en-US" sz="2800" dirty="0">
                <a:latin typeface="Cambria" panose="02040503050406030204" pitchFamily="18" charset="0"/>
              </a:rPr>
              <a:t>breach of fiduciary duty would </a:t>
            </a:r>
            <a:r>
              <a:rPr lang="en-US" sz="2800" dirty="0" smtClean="0">
                <a:latin typeface="Cambria" panose="02040503050406030204" pitchFamily="18" charset="0"/>
              </a:rPr>
              <a:t>generally not </a:t>
            </a:r>
            <a:r>
              <a:rPr lang="en-US" sz="2800" dirty="0">
                <a:latin typeface="Cambria" panose="02040503050406030204" pitchFamily="18" charset="0"/>
              </a:rPr>
              <a:t>be a covered peril. </a:t>
            </a:r>
            <a:endParaRPr lang="en-US" sz="2800" dirty="0" smtClean="0">
              <a:latin typeface="Cambria" panose="02040503050406030204" pitchFamily="18" charset="0"/>
            </a:endParaRPr>
          </a:p>
          <a:p>
            <a:endParaRPr lang="en-US" sz="2800" dirty="0">
              <a:latin typeface="Cambria" panose="02040503050406030204" pitchFamily="18" charset="0"/>
            </a:endParaRPr>
          </a:p>
          <a:p>
            <a:pPr algn="just"/>
            <a:r>
              <a:rPr lang="en-US" sz="2800" dirty="0" smtClean="0">
                <a:latin typeface="Cambria" panose="02040503050406030204" pitchFamily="18" charset="0"/>
              </a:rPr>
              <a:t>The </a:t>
            </a:r>
            <a:r>
              <a:rPr lang="en-US" sz="2800" dirty="0">
                <a:latin typeface="Cambria" panose="02040503050406030204" pitchFamily="18" charset="0"/>
              </a:rPr>
              <a:t>design professional </a:t>
            </a:r>
            <a:r>
              <a:rPr lang="en-US" sz="2800" dirty="0" smtClean="0">
                <a:latin typeface="Cambria" panose="02040503050406030204" pitchFamily="18" charset="0"/>
              </a:rPr>
              <a:t>may </a:t>
            </a:r>
            <a:r>
              <a:rPr lang="en-US" sz="2800" dirty="0">
                <a:latin typeface="Cambria" panose="02040503050406030204" pitchFamily="18" charset="0"/>
              </a:rPr>
              <a:t>have to </a:t>
            </a:r>
            <a:r>
              <a:rPr lang="en-US" sz="2800" dirty="0" smtClean="0">
                <a:latin typeface="Cambria" panose="02040503050406030204" pitchFamily="18" charset="0"/>
              </a:rPr>
              <a:t>defend </a:t>
            </a:r>
            <a:r>
              <a:rPr lang="en-US" sz="2800" dirty="0">
                <a:latin typeface="Cambria" panose="02040503050406030204" pitchFamily="18" charset="0"/>
              </a:rPr>
              <a:t>a lawsuit alleging breach of </a:t>
            </a:r>
            <a:r>
              <a:rPr lang="en-US" sz="2800" dirty="0" smtClean="0">
                <a:latin typeface="Cambria" panose="02040503050406030204" pitchFamily="18" charset="0"/>
              </a:rPr>
              <a:t>a fiduciary </a:t>
            </a:r>
            <a:r>
              <a:rPr lang="en-US" sz="2800" dirty="0">
                <a:latin typeface="Cambria" panose="02040503050406030204" pitchFamily="18" charset="0"/>
              </a:rPr>
              <a:t>duty as an uninsured risk.</a:t>
            </a:r>
            <a:endParaRPr lang="en-US" sz="2000" dirty="0">
              <a:latin typeface="Cambria" panose="02040503050406030204" pitchFamily="18" charset="0"/>
            </a:endParaRPr>
          </a:p>
        </p:txBody>
      </p:sp>
    </p:spTree>
    <p:extLst>
      <p:ext uri="{BB962C8B-B14F-4D97-AF65-F5344CB8AC3E}">
        <p14:creationId xmlns:p14="http://schemas.microsoft.com/office/powerpoint/2010/main" val="851461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Contract Language Giving Rise to Duty -  “The </a:t>
            </a:r>
            <a:r>
              <a:rPr lang="en-US" dirty="0" smtClean="0">
                <a:effectLst>
                  <a:outerShdw blurRad="38100" dist="38100" dir="2700000" algn="tl">
                    <a:srgbClr val="000000">
                      <a:alpha val="43137"/>
                    </a:srgbClr>
                  </a:outerShdw>
                </a:effectLst>
              </a:rPr>
              <a:t>Ugly”</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95D84775-9AC6-4E3B-9F55-1EE20F29D4A2}" type="slidenum">
              <a:rPr lang="en-US" smtClean="0"/>
              <a:t>11</a:t>
            </a:fld>
            <a:endParaRPr lang="en-US" dirty="0"/>
          </a:p>
        </p:txBody>
      </p:sp>
      <p:sp>
        <p:nvSpPr>
          <p:cNvPr id="7" name="TextBox 6"/>
          <p:cNvSpPr txBox="1"/>
          <p:nvPr/>
        </p:nvSpPr>
        <p:spPr>
          <a:xfrm>
            <a:off x="275063" y="905256"/>
            <a:ext cx="11502409" cy="6001643"/>
          </a:xfrm>
          <a:prstGeom prst="rect">
            <a:avLst/>
          </a:prstGeom>
          <a:noFill/>
        </p:spPr>
        <p:txBody>
          <a:bodyPr wrap="square" rtlCol="0">
            <a:spAutoFit/>
          </a:bodyPr>
          <a:lstStyle/>
          <a:p>
            <a:r>
              <a:rPr lang="en-US" sz="2800" i="1" dirty="0" smtClean="0">
                <a:latin typeface="Cambria" panose="02040503050406030204" pitchFamily="18" charset="0"/>
              </a:rPr>
              <a:t>“Services provided by the design professional under this agreement will be performed to the highest professional standards.”</a:t>
            </a:r>
            <a:r>
              <a:rPr lang="en-US" sz="2800" dirty="0" smtClean="0">
                <a:latin typeface="Cambria" panose="02040503050406030204" pitchFamily="18" charset="0"/>
              </a:rPr>
              <a:t>  </a:t>
            </a:r>
          </a:p>
          <a:p>
            <a:endParaRPr lang="en-US" sz="2800" dirty="0" smtClean="0">
              <a:latin typeface="Cambria" panose="02040503050406030204" pitchFamily="18" charset="0"/>
            </a:endParaRPr>
          </a:p>
          <a:p>
            <a:r>
              <a:rPr lang="en-US" sz="2800" dirty="0" smtClean="0">
                <a:latin typeface="Cambria" panose="02040503050406030204" pitchFamily="18" charset="0"/>
              </a:rPr>
              <a:t>The basic (default) standard does not exact perfection.  Except:</a:t>
            </a:r>
          </a:p>
          <a:p>
            <a:pPr marL="914400" lvl="1" indent="-457200">
              <a:buFont typeface="Arial" panose="020B0604020202020204" pitchFamily="34" charset="0"/>
              <a:buChar char="•"/>
            </a:pPr>
            <a:r>
              <a:rPr lang="en-US" sz="2800" dirty="0" smtClean="0">
                <a:latin typeface="Cambria" panose="02040503050406030204" pitchFamily="18" charset="0"/>
              </a:rPr>
              <a:t>Alabama (implied warranty)</a:t>
            </a:r>
          </a:p>
          <a:p>
            <a:pPr marL="914400" lvl="1" indent="-457200">
              <a:buFont typeface="Arial" panose="020B0604020202020204" pitchFamily="34" charset="0"/>
              <a:buChar char="•"/>
            </a:pPr>
            <a:r>
              <a:rPr lang="en-US" sz="2800" dirty="0" smtClean="0">
                <a:latin typeface="Cambria" panose="02040503050406030204" pitchFamily="18" charset="0"/>
              </a:rPr>
              <a:t>South Carolina (implied warranty)</a:t>
            </a:r>
          </a:p>
          <a:p>
            <a:pPr lvl="1"/>
            <a:endParaRPr lang="en-US" sz="2400" dirty="0" smtClean="0">
              <a:latin typeface="Cambria" panose="02040503050406030204" pitchFamily="18" charset="0"/>
            </a:endParaRPr>
          </a:p>
          <a:p>
            <a:pPr algn="just"/>
            <a:r>
              <a:rPr lang="en-US" sz="2400" i="1" dirty="0" smtClean="0">
                <a:latin typeface="Cambria" panose="02040503050406030204" pitchFamily="18" charset="0"/>
              </a:rPr>
              <a:t>“[D]</a:t>
            </a:r>
            <a:r>
              <a:rPr lang="en-US" sz="2400" i="1" dirty="0" err="1" smtClean="0">
                <a:latin typeface="Cambria" panose="02040503050406030204" pitchFamily="18" charset="0"/>
              </a:rPr>
              <a:t>octors</a:t>
            </a:r>
            <a:r>
              <a:rPr lang="en-US" sz="2400" i="1" dirty="0" smtClean="0">
                <a:latin typeface="Cambria" panose="02040503050406030204" pitchFamily="18" charset="0"/>
              </a:rPr>
              <a:t> cannot promise that every operation will be successful; a lawyer can never be certain that a contract he drafts is without latent ambiguity; and an architect cannot be certain that a structural design will interact with natural forces as anticipated. Because of the inescapable possibility of error which inheres in these services, the law has traditionally required, not perfect results, but rather the exercise of that skill and judgment which can be reasonable expected from similarly situated professionals.”</a:t>
            </a:r>
          </a:p>
          <a:p>
            <a:r>
              <a:rPr lang="en-US" sz="2400" i="1" dirty="0" smtClean="0">
                <a:latin typeface="Cambria" panose="02040503050406030204" pitchFamily="18" charset="0"/>
              </a:rPr>
              <a:t> </a:t>
            </a:r>
            <a:r>
              <a:rPr lang="en-US" sz="2400" dirty="0">
                <a:latin typeface="Cambria" panose="02040503050406030204" pitchFamily="18" charset="0"/>
              </a:rPr>
              <a:t>	</a:t>
            </a:r>
            <a:r>
              <a:rPr lang="en-US" i="1" dirty="0" smtClean="0">
                <a:latin typeface="Cambria" panose="02040503050406030204" pitchFamily="18" charset="0"/>
              </a:rPr>
              <a:t>City of Mounds View v. </a:t>
            </a:r>
            <a:r>
              <a:rPr lang="en-US" i="1" dirty="0" err="1" smtClean="0">
                <a:latin typeface="Cambria" panose="02040503050406030204" pitchFamily="18" charset="0"/>
              </a:rPr>
              <a:t>Walijarvi</a:t>
            </a:r>
            <a:r>
              <a:rPr lang="en-US" dirty="0" smtClean="0">
                <a:latin typeface="Cambria" panose="02040503050406030204" pitchFamily="18" charset="0"/>
              </a:rPr>
              <a:t>, 263 N.W.2d 420 (Minn. 1978)</a:t>
            </a:r>
            <a:endParaRPr lang="en-US" i="1" dirty="0">
              <a:latin typeface="Cambria" panose="02040503050406030204" pitchFamily="18" charset="0"/>
            </a:endParaRPr>
          </a:p>
          <a:p>
            <a:r>
              <a:rPr lang="en-US" sz="2400" dirty="0" smtClean="0">
                <a:latin typeface="Cambria" panose="02040503050406030204" pitchFamily="18" charset="0"/>
              </a:rPr>
              <a:t> </a:t>
            </a:r>
            <a:endParaRPr lang="en-US" sz="2400" dirty="0">
              <a:latin typeface="Cambria" panose="02040503050406030204" pitchFamily="18" charset="0"/>
            </a:endParaRPr>
          </a:p>
        </p:txBody>
      </p:sp>
    </p:spTree>
    <p:extLst>
      <p:ext uri="{BB962C8B-B14F-4D97-AF65-F5344CB8AC3E}">
        <p14:creationId xmlns:p14="http://schemas.microsoft.com/office/powerpoint/2010/main" val="3762392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Insurance Coverage for Breach of </a:t>
            </a:r>
            <a:r>
              <a:rPr lang="en-US" dirty="0" smtClean="0"/>
              <a:t>Higher (Contractual)Duty</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pPr marL="0" indent="0" algn="just">
              <a:buNone/>
            </a:pPr>
            <a:r>
              <a:rPr lang="en-US" dirty="0"/>
              <a:t>The A/E insuring agreement covers errors and omissions in the performance of design professional </a:t>
            </a:r>
            <a:r>
              <a:rPr lang="en-US" dirty="0" smtClean="0"/>
              <a:t>services that amount to negligence; </a:t>
            </a:r>
            <a:r>
              <a:rPr lang="en-US" dirty="0"/>
              <a:t>any allegations concerning a </a:t>
            </a:r>
            <a:r>
              <a:rPr lang="en-US" dirty="0" smtClean="0"/>
              <a:t>violation of a HIGHER contractual duty would </a:t>
            </a:r>
            <a:r>
              <a:rPr lang="en-US" dirty="0"/>
              <a:t>be outside </a:t>
            </a:r>
            <a:r>
              <a:rPr lang="en-US" dirty="0" smtClean="0"/>
              <a:t>of the coverage of most policies. </a:t>
            </a:r>
            <a:endParaRPr lang="en-US" dirty="0"/>
          </a:p>
          <a:p>
            <a:pPr marL="0" indent="0" algn="just">
              <a:buNone/>
            </a:pPr>
            <a:r>
              <a:rPr lang="en-US" dirty="0" smtClean="0"/>
              <a:t>The </a:t>
            </a:r>
            <a:r>
              <a:rPr lang="en-US" dirty="0"/>
              <a:t>design professional </a:t>
            </a:r>
            <a:r>
              <a:rPr lang="en-US" dirty="0" smtClean="0"/>
              <a:t>may have </a:t>
            </a:r>
            <a:r>
              <a:rPr lang="en-US" dirty="0"/>
              <a:t>to </a:t>
            </a:r>
            <a:r>
              <a:rPr lang="en-US" dirty="0" smtClean="0"/>
              <a:t>defend </a:t>
            </a:r>
            <a:r>
              <a:rPr lang="en-US" dirty="0"/>
              <a:t>a lawsuit alleging breach of </a:t>
            </a:r>
            <a:r>
              <a:rPr lang="en-US" dirty="0" smtClean="0"/>
              <a:t>a higher duty </a:t>
            </a:r>
            <a:r>
              <a:rPr lang="en-US" dirty="0"/>
              <a:t>as an uninsured risk.</a:t>
            </a:r>
            <a:endParaRPr lang="en-US" sz="2400" dirty="0"/>
          </a:p>
        </p:txBody>
      </p:sp>
      <p:sp>
        <p:nvSpPr>
          <p:cNvPr id="3" name="Slide Number Placeholder 2"/>
          <p:cNvSpPr>
            <a:spLocks noGrp="1"/>
          </p:cNvSpPr>
          <p:nvPr>
            <p:ph type="sldNum" sz="quarter" idx="12"/>
          </p:nvPr>
        </p:nvSpPr>
        <p:spPr/>
        <p:txBody>
          <a:bodyPr/>
          <a:lstStyle/>
          <a:p>
            <a:fld id="{95D84775-9AC6-4E3B-9F55-1EE20F29D4A2}" type="slidenum">
              <a:rPr lang="en-US" smtClean="0"/>
              <a:t>12</a:t>
            </a:fld>
            <a:endParaRPr lang="en-US"/>
          </a:p>
        </p:txBody>
      </p:sp>
    </p:spTree>
    <p:extLst>
      <p:ext uri="{BB962C8B-B14F-4D97-AF65-F5344CB8AC3E}">
        <p14:creationId xmlns:p14="http://schemas.microsoft.com/office/powerpoint/2010/main" val="1259694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Components of Standard of Care.</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95D84775-9AC6-4E3B-9F55-1EE20F29D4A2}" type="slidenum">
              <a:rPr lang="en-US" smtClean="0"/>
              <a:t>13</a:t>
            </a:fld>
            <a:endParaRPr lang="en-US"/>
          </a:p>
        </p:txBody>
      </p:sp>
      <p:sp>
        <p:nvSpPr>
          <p:cNvPr id="7" name="TextBox 6"/>
          <p:cNvSpPr txBox="1"/>
          <p:nvPr/>
        </p:nvSpPr>
        <p:spPr>
          <a:xfrm>
            <a:off x="275063" y="905256"/>
            <a:ext cx="11502409" cy="6124754"/>
          </a:xfrm>
          <a:prstGeom prst="rect">
            <a:avLst/>
          </a:prstGeom>
          <a:noFill/>
        </p:spPr>
        <p:txBody>
          <a:bodyPr wrap="square" rtlCol="0">
            <a:spAutoFit/>
          </a:bodyPr>
          <a:lstStyle/>
          <a:p>
            <a:r>
              <a:rPr lang="en-US" sz="2800" dirty="0" smtClean="0">
                <a:latin typeface="Cambria" panose="02040503050406030204" pitchFamily="18" charset="0"/>
              </a:rPr>
              <a:t>The standard of care is articulated in various ways, but without exception, the standard includes two components: (1) exercising reasonable diligence or reasonable care; and (2) applying one’s skill without neglect. That is:</a:t>
            </a:r>
          </a:p>
          <a:p>
            <a:endParaRPr lang="en-US" sz="2800" dirty="0" smtClean="0">
              <a:latin typeface="Cambria" panose="02040503050406030204" pitchFamily="18" charset="0"/>
            </a:endParaRPr>
          </a:p>
          <a:p>
            <a:pPr marL="457200" indent="-457200">
              <a:buFont typeface="Arial" panose="020B0604020202020204" pitchFamily="34" charset="0"/>
              <a:buChar char="•"/>
            </a:pPr>
            <a:r>
              <a:rPr lang="en-US" sz="2800" dirty="0" smtClean="0">
                <a:latin typeface="Cambria" panose="02040503050406030204" pitchFamily="18" charset="0"/>
              </a:rPr>
              <a:t>The skill or judgment employed on a given task;</a:t>
            </a:r>
          </a:p>
          <a:p>
            <a:endParaRPr lang="en-US" sz="2800" dirty="0" smtClean="0">
              <a:latin typeface="Cambria" panose="02040503050406030204" pitchFamily="18" charset="0"/>
            </a:endParaRPr>
          </a:p>
          <a:p>
            <a:pPr marL="457200" indent="-457200">
              <a:buFont typeface="Arial" panose="020B0604020202020204" pitchFamily="34" charset="0"/>
              <a:buChar char="•"/>
            </a:pPr>
            <a:r>
              <a:rPr lang="en-US" sz="2800" dirty="0" smtClean="0">
                <a:latin typeface="Cambria" panose="02040503050406030204" pitchFamily="18" charset="0"/>
              </a:rPr>
              <a:t>The thoroughness with which that skill or judgment is applied on a project;</a:t>
            </a:r>
          </a:p>
          <a:p>
            <a:endParaRPr lang="en-US" sz="2800" dirty="0" smtClean="0">
              <a:latin typeface="Cambria" panose="02040503050406030204" pitchFamily="18" charset="0"/>
            </a:endParaRPr>
          </a:p>
          <a:p>
            <a:pPr marL="457200" indent="-457200" algn="just">
              <a:buFont typeface="Arial" panose="020B0604020202020204" pitchFamily="34" charset="0"/>
              <a:buChar char="•"/>
            </a:pPr>
            <a:r>
              <a:rPr lang="en-US" sz="2800" dirty="0" smtClean="0">
                <a:latin typeface="Cambria" panose="02040503050406030204" pitchFamily="18" charset="0"/>
              </a:rPr>
              <a:t>Who decides: typically based on expert testimony, the trier of fact determines: (1) what the standard of care is; and (2) whether the design professional breached the standard.</a:t>
            </a:r>
          </a:p>
          <a:p>
            <a:pPr marL="457200" indent="-457200">
              <a:buFont typeface="Arial" panose="020B0604020202020204" pitchFamily="34" charset="0"/>
              <a:buChar char="•"/>
            </a:pPr>
            <a:endParaRPr lang="en-US" sz="2800" dirty="0">
              <a:latin typeface="Cambria" panose="02040503050406030204" pitchFamily="18" charset="0"/>
            </a:endParaRPr>
          </a:p>
          <a:p>
            <a:endParaRPr lang="en-US" sz="2800" dirty="0">
              <a:latin typeface="Cambria" panose="02040503050406030204" pitchFamily="18" charset="0"/>
            </a:endParaRPr>
          </a:p>
        </p:txBody>
      </p:sp>
    </p:spTree>
    <p:extLst>
      <p:ext uri="{BB962C8B-B14F-4D97-AF65-F5344CB8AC3E}">
        <p14:creationId xmlns:p14="http://schemas.microsoft.com/office/powerpoint/2010/main" val="4197585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Skill/Judgment Component– Item </a:t>
            </a:r>
            <a:r>
              <a:rPr lang="en-US" smtClean="0">
                <a:effectLst>
                  <a:outerShdw blurRad="38100" dist="38100" dir="2700000" algn="tl">
                    <a:srgbClr val="000000">
                      <a:alpha val="43137"/>
                    </a:srgbClr>
                  </a:outerShdw>
                </a:effectLst>
              </a:rPr>
              <a:t>By Item </a:t>
            </a:r>
            <a:r>
              <a:rPr lang="en-US" dirty="0" smtClean="0">
                <a:effectLst>
                  <a:outerShdw blurRad="38100" dist="38100" dir="2700000" algn="tl">
                    <a:srgbClr val="000000">
                      <a:alpha val="43137"/>
                    </a:srgbClr>
                  </a:outerShdw>
                </a:effectLst>
              </a:rPr>
              <a:t>Analysis</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95D84775-9AC6-4E3B-9F55-1EE20F29D4A2}" type="slidenum">
              <a:rPr lang="en-US" smtClean="0"/>
              <a:t>14</a:t>
            </a:fld>
            <a:endParaRPr lang="en-US"/>
          </a:p>
        </p:txBody>
      </p:sp>
      <p:sp>
        <p:nvSpPr>
          <p:cNvPr id="7" name="TextBox 6"/>
          <p:cNvSpPr txBox="1"/>
          <p:nvPr/>
        </p:nvSpPr>
        <p:spPr>
          <a:xfrm>
            <a:off x="275063" y="905256"/>
            <a:ext cx="11502409" cy="5755422"/>
          </a:xfrm>
          <a:prstGeom prst="rect">
            <a:avLst/>
          </a:prstGeom>
          <a:noFill/>
        </p:spPr>
        <p:txBody>
          <a:bodyPr wrap="square" rtlCol="0">
            <a:spAutoFit/>
          </a:bodyPr>
          <a:lstStyle/>
          <a:p>
            <a:endParaRPr lang="en-US" sz="3200" dirty="0" smtClean="0">
              <a:latin typeface="Cambria" panose="02040503050406030204" pitchFamily="18" charset="0"/>
            </a:endParaRPr>
          </a:p>
          <a:p>
            <a:endParaRPr lang="en-US" sz="3200" dirty="0">
              <a:latin typeface="Cambria" panose="02040503050406030204" pitchFamily="18" charset="0"/>
            </a:endParaRPr>
          </a:p>
          <a:p>
            <a:pPr algn="just"/>
            <a:r>
              <a:rPr lang="en-US" sz="3200" dirty="0" smtClean="0">
                <a:latin typeface="Cambria" panose="02040503050406030204" pitchFamily="18" charset="0"/>
              </a:rPr>
              <a:t>The analysis examines errors item-by-item and measures them against the standard of professional skill and judgment. Expert testimony is typically required. The inquiry focuses on a specific result in a matter under the professional’s control, and asks whether the professional displayed the requisite knowledge of the state of the art and had sufficient experience in the activity attempted. </a:t>
            </a:r>
          </a:p>
          <a:p>
            <a:endParaRPr lang="en-US" sz="3200" dirty="0">
              <a:latin typeface="Cambria" panose="02040503050406030204" pitchFamily="18" charset="0"/>
            </a:endParaRPr>
          </a:p>
          <a:p>
            <a:endParaRPr lang="en-US" sz="2800" dirty="0" smtClean="0">
              <a:latin typeface="Cambria" panose="02040503050406030204" pitchFamily="18" charset="0"/>
            </a:endParaRPr>
          </a:p>
          <a:p>
            <a:endParaRPr lang="en-US" sz="2000" dirty="0">
              <a:latin typeface="Cambria" panose="02040503050406030204" pitchFamily="18" charset="0"/>
            </a:endParaRPr>
          </a:p>
        </p:txBody>
      </p:sp>
    </p:spTree>
    <p:extLst>
      <p:ext uri="{BB962C8B-B14F-4D97-AF65-F5344CB8AC3E}">
        <p14:creationId xmlns:p14="http://schemas.microsoft.com/office/powerpoint/2010/main" val="2530424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Skill/Judgment</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95D84775-9AC6-4E3B-9F55-1EE20F29D4A2}" type="slidenum">
              <a:rPr lang="en-US" smtClean="0"/>
              <a:t>15</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373871162"/>
              </p:ext>
            </p:extLst>
          </p:nvPr>
        </p:nvGraphicFramePr>
        <p:xfrm>
          <a:off x="2516623" y="1080235"/>
          <a:ext cx="6878230" cy="5092050"/>
        </p:xfrm>
        <a:graphic>
          <a:graphicData uri="http://schemas.openxmlformats.org/presentationml/2006/ole">
            <mc:AlternateContent xmlns:mc="http://schemas.openxmlformats.org/markup-compatibility/2006">
              <mc:Choice xmlns:v="urn:schemas-microsoft-com:vml" Requires="v">
                <p:oleObj spid="_x0000_s1039" name="Acrobat Document" r:id="rId4" imgW="7553156" imgH="5810250" progId="Acrobat.Document.DC">
                  <p:embed/>
                </p:oleObj>
              </mc:Choice>
              <mc:Fallback>
                <p:oleObj name="Acrobat Document" r:id="rId4" imgW="7553156" imgH="5810250" progId="Acrobat.Document.DC">
                  <p:embed/>
                  <p:pic>
                    <p:nvPicPr>
                      <p:cNvPr id="0" name=""/>
                      <p:cNvPicPr/>
                      <p:nvPr/>
                    </p:nvPicPr>
                    <p:blipFill>
                      <a:blip r:embed="rId5"/>
                      <a:stretch>
                        <a:fillRect/>
                      </a:stretch>
                    </p:blipFill>
                    <p:spPr>
                      <a:xfrm>
                        <a:off x="2516623" y="1080235"/>
                        <a:ext cx="6878230" cy="5092050"/>
                      </a:xfrm>
                      <a:prstGeom prst="rect">
                        <a:avLst/>
                      </a:prstGeom>
                    </p:spPr>
                  </p:pic>
                </p:oleObj>
              </mc:Fallback>
            </mc:AlternateContent>
          </a:graphicData>
        </a:graphic>
      </p:graphicFrame>
    </p:spTree>
    <p:extLst>
      <p:ext uri="{BB962C8B-B14F-4D97-AF65-F5344CB8AC3E}">
        <p14:creationId xmlns:p14="http://schemas.microsoft.com/office/powerpoint/2010/main" val="16094292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Skill/Judgment</a:t>
            </a:r>
            <a:endParaRPr lang="en-US" dirty="0"/>
          </a:p>
        </p:txBody>
      </p:sp>
      <p:sp>
        <p:nvSpPr>
          <p:cNvPr id="3" name="Slide Number Placeholder 2"/>
          <p:cNvSpPr>
            <a:spLocks noGrp="1"/>
          </p:cNvSpPr>
          <p:nvPr>
            <p:ph type="sldNum" sz="quarter" idx="12"/>
          </p:nvPr>
        </p:nvSpPr>
        <p:spPr/>
        <p:txBody>
          <a:bodyPr/>
          <a:lstStyle/>
          <a:p>
            <a:fld id="{95D84775-9AC6-4E3B-9F55-1EE20F29D4A2}" type="slidenum">
              <a:rPr lang="en-US" smtClean="0"/>
              <a:t>16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32469076"/>
              </p:ext>
            </p:extLst>
          </p:nvPr>
        </p:nvGraphicFramePr>
        <p:xfrm>
          <a:off x="2314575" y="1157161"/>
          <a:ext cx="7562850" cy="5172202"/>
        </p:xfrm>
        <a:graphic>
          <a:graphicData uri="http://schemas.openxmlformats.org/presentationml/2006/ole">
            <mc:AlternateContent xmlns:mc="http://schemas.openxmlformats.org/markup-compatibility/2006">
              <mc:Choice xmlns:v="urn:schemas-microsoft-com:vml" Requires="v">
                <p:oleObj spid="_x0000_s2063" name="Acrobat Document" r:id="rId3" imgW="7562688" imgH="5800725" progId="Acrobat.Document.DC">
                  <p:embed/>
                </p:oleObj>
              </mc:Choice>
              <mc:Fallback>
                <p:oleObj name="Acrobat Document" r:id="rId3" imgW="7562688" imgH="5800725" progId="Acrobat.Document.DC">
                  <p:embed/>
                  <p:pic>
                    <p:nvPicPr>
                      <p:cNvPr id="0" name=""/>
                      <p:cNvPicPr/>
                      <p:nvPr/>
                    </p:nvPicPr>
                    <p:blipFill>
                      <a:blip r:embed="rId4"/>
                      <a:stretch>
                        <a:fillRect/>
                      </a:stretch>
                    </p:blipFill>
                    <p:spPr>
                      <a:xfrm>
                        <a:off x="2314575" y="1157161"/>
                        <a:ext cx="7562850" cy="5172202"/>
                      </a:xfrm>
                      <a:prstGeom prst="rect">
                        <a:avLst/>
                      </a:prstGeom>
                    </p:spPr>
                  </p:pic>
                </p:oleObj>
              </mc:Fallback>
            </mc:AlternateContent>
          </a:graphicData>
        </a:graphic>
      </p:graphicFrame>
    </p:spTree>
    <p:extLst>
      <p:ext uri="{BB962C8B-B14F-4D97-AF65-F5344CB8AC3E}">
        <p14:creationId xmlns:p14="http://schemas.microsoft.com/office/powerpoint/2010/main" val="390791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Skill/Judgment</a:t>
            </a:r>
            <a:endParaRPr lang="en-US" dirty="0"/>
          </a:p>
        </p:txBody>
      </p:sp>
      <p:sp>
        <p:nvSpPr>
          <p:cNvPr id="3" name="Slide Number Placeholder 2"/>
          <p:cNvSpPr>
            <a:spLocks noGrp="1"/>
          </p:cNvSpPr>
          <p:nvPr>
            <p:ph type="sldNum" sz="quarter" idx="12"/>
          </p:nvPr>
        </p:nvSpPr>
        <p:spPr/>
        <p:txBody>
          <a:bodyPr/>
          <a:lstStyle/>
          <a:p>
            <a:fld id="{95D84775-9AC6-4E3B-9F55-1EE20F29D4A2}" type="slidenum">
              <a:rPr lang="en-US" smtClean="0"/>
              <a:t>17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210963369"/>
              </p:ext>
            </p:extLst>
          </p:nvPr>
        </p:nvGraphicFramePr>
        <p:xfrm>
          <a:off x="4017963" y="1043873"/>
          <a:ext cx="4156075" cy="5235546"/>
        </p:xfrm>
        <a:graphic>
          <a:graphicData uri="http://schemas.openxmlformats.org/presentationml/2006/ole">
            <mc:AlternateContent xmlns:mc="http://schemas.openxmlformats.org/markup-compatibility/2006">
              <mc:Choice xmlns:v="urn:schemas-microsoft-com:vml" Requires="v">
                <p:oleObj spid="_x0000_s3087" name="Acrobat Document" r:id="rId3" imgW="5800615" imgH="7562850" progId="Acrobat.Document.DC">
                  <p:embed/>
                </p:oleObj>
              </mc:Choice>
              <mc:Fallback>
                <p:oleObj name="Acrobat Document" r:id="rId3" imgW="5800615" imgH="7562850" progId="Acrobat.Document.DC">
                  <p:embed/>
                  <p:pic>
                    <p:nvPicPr>
                      <p:cNvPr id="0" name=""/>
                      <p:cNvPicPr/>
                      <p:nvPr/>
                    </p:nvPicPr>
                    <p:blipFill>
                      <a:blip r:embed="rId4"/>
                      <a:stretch>
                        <a:fillRect/>
                      </a:stretch>
                    </p:blipFill>
                    <p:spPr>
                      <a:xfrm>
                        <a:off x="4017963" y="1043873"/>
                        <a:ext cx="4156075" cy="5235546"/>
                      </a:xfrm>
                      <a:prstGeom prst="rect">
                        <a:avLst/>
                      </a:prstGeom>
                    </p:spPr>
                  </p:pic>
                </p:oleObj>
              </mc:Fallback>
            </mc:AlternateContent>
          </a:graphicData>
        </a:graphic>
      </p:graphicFrame>
    </p:spTree>
    <p:extLst>
      <p:ext uri="{BB962C8B-B14F-4D97-AF65-F5344CB8AC3E}">
        <p14:creationId xmlns:p14="http://schemas.microsoft.com/office/powerpoint/2010/main" val="193530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Skill/Judgment</a:t>
            </a:r>
            <a:endParaRPr lang="en-US" dirty="0"/>
          </a:p>
        </p:txBody>
      </p:sp>
      <p:sp>
        <p:nvSpPr>
          <p:cNvPr id="3" name="Slide Number Placeholder 2"/>
          <p:cNvSpPr>
            <a:spLocks noGrp="1"/>
          </p:cNvSpPr>
          <p:nvPr>
            <p:ph type="sldNum" sz="quarter" idx="12"/>
          </p:nvPr>
        </p:nvSpPr>
        <p:spPr/>
        <p:txBody>
          <a:bodyPr/>
          <a:lstStyle/>
          <a:p>
            <a:fld id="{95D84775-9AC6-4E3B-9F55-1EE20F29D4A2}" type="slidenum">
              <a:rPr lang="en-US" smtClean="0"/>
              <a:t>18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6344042"/>
              </p:ext>
            </p:extLst>
          </p:nvPr>
        </p:nvGraphicFramePr>
        <p:xfrm>
          <a:off x="2314575" y="873940"/>
          <a:ext cx="7562850" cy="5455423"/>
        </p:xfrm>
        <a:graphic>
          <a:graphicData uri="http://schemas.openxmlformats.org/presentationml/2006/ole">
            <mc:AlternateContent xmlns:mc="http://schemas.openxmlformats.org/markup-compatibility/2006">
              <mc:Choice xmlns:v="urn:schemas-microsoft-com:vml" Requires="v">
                <p:oleObj spid="_x0000_s4111" name="Acrobat Document" r:id="rId3" imgW="7562688" imgH="5800725" progId="Acrobat.Document.DC">
                  <p:embed/>
                </p:oleObj>
              </mc:Choice>
              <mc:Fallback>
                <p:oleObj name="Acrobat Document" r:id="rId3" imgW="7562688" imgH="5800725" progId="Acrobat.Document.DC">
                  <p:embed/>
                  <p:pic>
                    <p:nvPicPr>
                      <p:cNvPr id="0" name=""/>
                      <p:cNvPicPr/>
                      <p:nvPr/>
                    </p:nvPicPr>
                    <p:blipFill>
                      <a:blip r:embed="rId4"/>
                      <a:stretch>
                        <a:fillRect/>
                      </a:stretch>
                    </p:blipFill>
                    <p:spPr>
                      <a:xfrm>
                        <a:off x="2314575" y="873940"/>
                        <a:ext cx="7562850" cy="5455423"/>
                      </a:xfrm>
                      <a:prstGeom prst="rect">
                        <a:avLst/>
                      </a:prstGeom>
                    </p:spPr>
                  </p:pic>
                </p:oleObj>
              </mc:Fallback>
            </mc:AlternateContent>
          </a:graphicData>
        </a:graphic>
      </p:graphicFrame>
    </p:spTree>
    <p:extLst>
      <p:ext uri="{BB962C8B-B14F-4D97-AF65-F5344CB8AC3E}">
        <p14:creationId xmlns:p14="http://schemas.microsoft.com/office/powerpoint/2010/main" val="127010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Skill/Judgment</a:t>
            </a:r>
            <a:endParaRPr lang="en-US" dirty="0"/>
          </a:p>
        </p:txBody>
      </p:sp>
      <p:sp>
        <p:nvSpPr>
          <p:cNvPr id="3" name="Slide Number Placeholder 2"/>
          <p:cNvSpPr>
            <a:spLocks noGrp="1"/>
          </p:cNvSpPr>
          <p:nvPr>
            <p:ph type="sldNum" sz="quarter" idx="12"/>
          </p:nvPr>
        </p:nvSpPr>
        <p:spPr/>
        <p:txBody>
          <a:bodyPr/>
          <a:lstStyle/>
          <a:p>
            <a:fld id="{95D84775-9AC6-4E3B-9F55-1EE20F29D4A2}" type="slidenum">
              <a:rPr lang="en-US" smtClean="0"/>
              <a:t>19</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641587002"/>
              </p:ext>
            </p:extLst>
          </p:nvPr>
        </p:nvGraphicFramePr>
        <p:xfrm>
          <a:off x="1918066" y="1057276"/>
          <a:ext cx="7562850" cy="5205960"/>
        </p:xfrm>
        <a:graphic>
          <a:graphicData uri="http://schemas.openxmlformats.org/presentationml/2006/ole">
            <mc:AlternateContent xmlns:mc="http://schemas.openxmlformats.org/markup-compatibility/2006">
              <mc:Choice xmlns:v="urn:schemas-microsoft-com:vml" Requires="v">
                <p:oleObj spid="_x0000_s6155" name="Acrobat Document" r:id="rId3" imgW="7562688" imgH="5800725" progId="Acrobat.Document.DC">
                  <p:embed/>
                </p:oleObj>
              </mc:Choice>
              <mc:Fallback>
                <p:oleObj name="Acrobat Document" r:id="rId3" imgW="7562688" imgH="5800725" progId="Acrobat.Document.DC">
                  <p:embed/>
                  <p:pic>
                    <p:nvPicPr>
                      <p:cNvPr id="0" name=""/>
                      <p:cNvPicPr/>
                      <p:nvPr/>
                    </p:nvPicPr>
                    <p:blipFill>
                      <a:blip r:embed="rId4"/>
                      <a:stretch>
                        <a:fillRect/>
                      </a:stretch>
                    </p:blipFill>
                    <p:spPr>
                      <a:xfrm>
                        <a:off x="1918066" y="1057276"/>
                        <a:ext cx="7562850" cy="5205960"/>
                      </a:xfrm>
                      <a:prstGeom prst="rect">
                        <a:avLst/>
                      </a:prstGeom>
                    </p:spPr>
                  </p:pic>
                </p:oleObj>
              </mc:Fallback>
            </mc:AlternateContent>
          </a:graphicData>
        </a:graphic>
      </p:graphicFrame>
    </p:spTree>
    <p:extLst>
      <p:ext uri="{BB962C8B-B14F-4D97-AF65-F5344CB8AC3E}">
        <p14:creationId xmlns:p14="http://schemas.microsoft.com/office/powerpoint/2010/main" val="345222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Introduction</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95D84775-9AC6-4E3B-9F55-1EE20F29D4A2}" type="slidenum">
              <a:rPr lang="en-US" smtClean="0"/>
              <a:t>2</a:t>
            </a:fld>
            <a:endParaRPr lang="en-US" dirty="0"/>
          </a:p>
        </p:txBody>
      </p:sp>
      <p:sp>
        <p:nvSpPr>
          <p:cNvPr id="7" name="TextBox 6"/>
          <p:cNvSpPr txBox="1"/>
          <p:nvPr/>
        </p:nvSpPr>
        <p:spPr>
          <a:xfrm>
            <a:off x="275063" y="905256"/>
            <a:ext cx="11502409" cy="8710077"/>
          </a:xfrm>
          <a:prstGeom prst="rect">
            <a:avLst/>
          </a:prstGeom>
          <a:noFill/>
        </p:spPr>
        <p:txBody>
          <a:bodyPr wrap="square" rtlCol="0">
            <a:spAutoFit/>
          </a:bodyPr>
          <a:lstStyle/>
          <a:p>
            <a:r>
              <a:rPr lang="en-US" sz="2400" dirty="0" smtClean="0">
                <a:latin typeface="Cambria" panose="02040503050406030204" pitchFamily="18" charset="0"/>
              </a:rPr>
              <a:t>A Tort denotes a breach of duty imposed by law.</a:t>
            </a:r>
          </a:p>
          <a:p>
            <a:endParaRPr lang="en-US" sz="2400" dirty="0" smtClean="0">
              <a:latin typeface="Cambria" panose="02040503050406030204" pitchFamily="18" charset="0"/>
            </a:endParaRPr>
          </a:p>
          <a:p>
            <a:r>
              <a:rPr lang="en-US" sz="2400" dirty="0" smtClean="0">
                <a:latin typeface="Cambria" panose="02040503050406030204" pitchFamily="18" charset="0"/>
              </a:rPr>
              <a:t>The duty is owed under tort could be to the other party in a contractual relationship, as well as to any third party who, it is reasonably foreseeable, would be affected by the actions of a person.</a:t>
            </a:r>
          </a:p>
          <a:p>
            <a:endParaRPr lang="en-US" sz="2400" dirty="0">
              <a:latin typeface="Cambria" panose="02040503050406030204" pitchFamily="18" charset="0"/>
            </a:endParaRPr>
          </a:p>
          <a:p>
            <a:r>
              <a:rPr lang="en-US" sz="2400" dirty="0" smtClean="0">
                <a:latin typeface="Cambria" panose="02040503050406030204" pitchFamily="18" charset="0"/>
              </a:rPr>
              <a:t>Design </a:t>
            </a:r>
            <a:r>
              <a:rPr lang="en-US" sz="2400" dirty="0">
                <a:latin typeface="Cambria" panose="02040503050406030204" pitchFamily="18" charset="0"/>
              </a:rPr>
              <a:t>professionals </a:t>
            </a:r>
            <a:r>
              <a:rPr lang="en-US" sz="2400" dirty="0" smtClean="0">
                <a:latin typeface="Cambria" panose="02040503050406030204" pitchFamily="18" charset="0"/>
              </a:rPr>
              <a:t>typically owe </a:t>
            </a:r>
            <a:r>
              <a:rPr lang="en-US" sz="2400" dirty="0">
                <a:latin typeface="Cambria" panose="02040503050406030204" pitchFamily="18" charset="0"/>
              </a:rPr>
              <a:t>their clients a professional duty of care, </a:t>
            </a:r>
            <a:r>
              <a:rPr lang="en-US" sz="2400" i="1" dirty="0">
                <a:latin typeface="Cambria" panose="02040503050406030204" pitchFamily="18" charset="0"/>
              </a:rPr>
              <a:t>i.e.</a:t>
            </a:r>
            <a:r>
              <a:rPr lang="en-US" sz="2400" dirty="0">
                <a:latin typeface="Cambria" panose="02040503050406030204" pitchFamily="18" charset="0"/>
              </a:rPr>
              <a:t>, to apply </a:t>
            </a:r>
            <a:r>
              <a:rPr lang="en-US" sz="2400" dirty="0" smtClean="0">
                <a:latin typeface="Cambria" panose="02040503050406030204" pitchFamily="18" charset="0"/>
              </a:rPr>
              <a:t>the degree </a:t>
            </a:r>
            <a:r>
              <a:rPr lang="en-US" sz="2400" dirty="0">
                <a:latin typeface="Cambria" panose="02040503050406030204" pitchFamily="18" charset="0"/>
              </a:rPr>
              <a:t>of care and skill normally exercised by members of the community for the subject engagement. </a:t>
            </a:r>
            <a:endParaRPr lang="en-US" sz="2400" dirty="0" smtClean="0">
              <a:latin typeface="Cambria" panose="02040503050406030204" pitchFamily="18" charset="0"/>
            </a:endParaRPr>
          </a:p>
          <a:p>
            <a:endParaRPr lang="en-US" sz="2400" dirty="0" smtClean="0">
              <a:latin typeface="Cambria" panose="02040503050406030204" pitchFamily="18" charset="0"/>
            </a:endParaRPr>
          </a:p>
          <a:p>
            <a:r>
              <a:rPr lang="en-US" sz="2400" dirty="0" smtClean="0">
                <a:latin typeface="Cambria" panose="02040503050406030204" pitchFamily="18" charset="0"/>
              </a:rPr>
              <a:t>This basic standard, requiring care, skill and diligence, is the rule in most jurisdictions.</a:t>
            </a:r>
          </a:p>
          <a:p>
            <a:endParaRPr lang="en-US" sz="2400" dirty="0">
              <a:latin typeface="Cambria" panose="02040503050406030204" pitchFamily="18" charset="0"/>
            </a:endParaRPr>
          </a:p>
          <a:p>
            <a:pPr algn="just"/>
            <a:r>
              <a:rPr lang="en-US" sz="2400" dirty="0" smtClean="0">
                <a:latin typeface="Cambria" panose="02040503050406030204" pitchFamily="18" charset="0"/>
              </a:rPr>
              <a:t>If the duty is breached then the wrongdoer would be liable to pay damages to the victim. </a:t>
            </a:r>
          </a:p>
          <a:p>
            <a:endParaRPr lang="en-US" sz="2800" dirty="0">
              <a:latin typeface="Cambria" panose="02040503050406030204" pitchFamily="18" charset="0"/>
            </a:endParaRPr>
          </a:p>
          <a:p>
            <a:endParaRPr lang="en-US" sz="2800" dirty="0" smtClean="0">
              <a:latin typeface="Cambria" panose="02040503050406030204" pitchFamily="18" charset="0"/>
            </a:endParaRPr>
          </a:p>
          <a:p>
            <a:endParaRPr lang="en-US" sz="2800" dirty="0">
              <a:latin typeface="Cambria" panose="02040503050406030204" pitchFamily="18" charset="0"/>
            </a:endParaRPr>
          </a:p>
          <a:p>
            <a:endParaRPr lang="en-US" sz="2800" dirty="0" smtClean="0">
              <a:latin typeface="Cambria" panose="02040503050406030204" pitchFamily="18" charset="0"/>
            </a:endParaRPr>
          </a:p>
          <a:p>
            <a:endParaRPr lang="en-US" sz="2800" dirty="0" smtClean="0">
              <a:latin typeface="Cambria" panose="02040503050406030204" pitchFamily="18" charset="0"/>
            </a:endParaRPr>
          </a:p>
          <a:p>
            <a:endParaRPr lang="en-US" sz="2800" dirty="0" smtClean="0">
              <a:latin typeface="Cambria" panose="02040503050406030204" pitchFamily="18" charset="0"/>
            </a:endParaRPr>
          </a:p>
          <a:p>
            <a:r>
              <a:rPr lang="en-US" sz="2800" dirty="0" smtClean="0">
                <a:latin typeface="Cambria" panose="02040503050406030204" pitchFamily="18" charset="0"/>
              </a:rPr>
              <a:t> </a:t>
            </a:r>
          </a:p>
          <a:p>
            <a:endParaRPr lang="en-US" sz="2000" dirty="0" smtClean="0">
              <a:latin typeface="Cambria" panose="02040503050406030204" pitchFamily="18" charset="0"/>
            </a:endParaRPr>
          </a:p>
        </p:txBody>
      </p:sp>
    </p:spTree>
    <p:extLst>
      <p:ext uri="{BB962C8B-B14F-4D97-AF65-F5344CB8AC3E}">
        <p14:creationId xmlns:p14="http://schemas.microsoft.com/office/powerpoint/2010/main" val="1210623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Application/Diligence Component – Perfection? </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95D84775-9AC6-4E3B-9F55-1EE20F29D4A2}" type="slidenum">
              <a:rPr lang="en-US" smtClean="0"/>
              <a:t>20</a:t>
            </a:fld>
            <a:endParaRPr lang="en-US"/>
          </a:p>
        </p:txBody>
      </p:sp>
      <p:sp>
        <p:nvSpPr>
          <p:cNvPr id="7" name="TextBox 6"/>
          <p:cNvSpPr txBox="1"/>
          <p:nvPr/>
        </p:nvSpPr>
        <p:spPr>
          <a:xfrm>
            <a:off x="275063" y="896020"/>
            <a:ext cx="11502409" cy="3600986"/>
          </a:xfrm>
          <a:prstGeom prst="rect">
            <a:avLst/>
          </a:prstGeom>
          <a:noFill/>
        </p:spPr>
        <p:txBody>
          <a:bodyPr wrap="square" rtlCol="0">
            <a:spAutoFit/>
          </a:bodyPr>
          <a:lstStyle/>
          <a:p>
            <a:endParaRPr lang="en-US" sz="2000" dirty="0" smtClean="0">
              <a:latin typeface="Cambria" panose="02040503050406030204" pitchFamily="18" charset="0"/>
            </a:endParaRPr>
          </a:p>
          <a:p>
            <a:endParaRPr lang="en-US" sz="2000" dirty="0" smtClean="0">
              <a:latin typeface="Cambria" panose="02040503050406030204" pitchFamily="18" charset="0"/>
            </a:endParaRPr>
          </a:p>
          <a:p>
            <a:pPr marL="457200" indent="-457200">
              <a:buFont typeface="Arial" panose="020B0604020202020204" pitchFamily="34" charset="0"/>
              <a:buChar char="•"/>
            </a:pPr>
            <a:r>
              <a:rPr lang="en-US" sz="2800" dirty="0" smtClean="0">
                <a:latin typeface="Cambria" panose="02040503050406030204" pitchFamily="18" charset="0"/>
              </a:rPr>
              <a:t>Coordination of plan sheets</a:t>
            </a:r>
          </a:p>
          <a:p>
            <a:pPr marL="457200" indent="-457200">
              <a:buFont typeface="Arial" panose="020B0604020202020204" pitchFamily="34" charset="0"/>
              <a:buChar char="•"/>
            </a:pPr>
            <a:r>
              <a:rPr lang="en-US" sz="2800" dirty="0" smtClean="0">
                <a:latin typeface="Cambria" panose="02040503050406030204" pitchFamily="18" charset="0"/>
              </a:rPr>
              <a:t>Omissions</a:t>
            </a:r>
          </a:p>
          <a:p>
            <a:pPr marL="457200" indent="-457200">
              <a:buFont typeface="Arial" panose="020B0604020202020204" pitchFamily="34" charset="0"/>
              <a:buChar char="•"/>
            </a:pPr>
            <a:r>
              <a:rPr lang="en-US" sz="2800" dirty="0" smtClean="0">
                <a:latin typeface="Cambria" panose="02040503050406030204" pitchFamily="18" charset="0"/>
              </a:rPr>
              <a:t>Typographical errors</a:t>
            </a:r>
          </a:p>
          <a:p>
            <a:pPr marL="457200" indent="-457200">
              <a:buFont typeface="Arial" panose="020B0604020202020204" pitchFamily="34" charset="0"/>
              <a:buChar char="•"/>
            </a:pPr>
            <a:r>
              <a:rPr lang="en-US" sz="2800" dirty="0" smtClean="0">
                <a:latin typeface="Cambria" panose="02040503050406030204" pitchFamily="18" charset="0"/>
              </a:rPr>
              <a:t>Ambiguities</a:t>
            </a:r>
          </a:p>
          <a:p>
            <a:pPr marL="457200" indent="-457200">
              <a:buFont typeface="Arial" panose="020B0604020202020204" pitchFamily="34" charset="0"/>
              <a:buChar char="•"/>
            </a:pPr>
            <a:r>
              <a:rPr lang="en-US" sz="2800" dirty="0" smtClean="0">
                <a:latin typeface="Cambria" panose="02040503050406030204" pitchFamily="18" charset="0"/>
              </a:rPr>
              <a:t>Delays</a:t>
            </a:r>
          </a:p>
          <a:p>
            <a:pPr marL="457200" indent="-457200">
              <a:buFont typeface="Arial" panose="020B0604020202020204" pitchFamily="34" charset="0"/>
              <a:buChar char="•"/>
            </a:pPr>
            <a:r>
              <a:rPr lang="en-US" sz="2800" dirty="0" smtClean="0">
                <a:latin typeface="Cambria" panose="02040503050406030204" pitchFamily="18" charset="0"/>
              </a:rPr>
              <a:t>Any error, other than one of skill or judgment</a:t>
            </a:r>
          </a:p>
          <a:p>
            <a:endParaRPr lang="en-US" sz="2000" dirty="0" smtClean="0">
              <a:latin typeface="Cambria" panose="02040503050406030204" pitchFamily="18" charset="0"/>
            </a:endParaRPr>
          </a:p>
        </p:txBody>
      </p:sp>
    </p:spTree>
    <p:extLst>
      <p:ext uri="{BB962C8B-B14F-4D97-AF65-F5344CB8AC3E}">
        <p14:creationId xmlns:p14="http://schemas.microsoft.com/office/powerpoint/2010/main" val="2595195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Application/Diligence Component – Perfection? </a:t>
            </a:r>
          </a:p>
        </p:txBody>
      </p:sp>
      <p:sp>
        <p:nvSpPr>
          <p:cNvPr id="3" name="Slide Number Placeholder 2"/>
          <p:cNvSpPr>
            <a:spLocks noGrp="1"/>
          </p:cNvSpPr>
          <p:nvPr>
            <p:ph type="sldNum" sz="quarter" idx="12"/>
          </p:nvPr>
        </p:nvSpPr>
        <p:spPr/>
        <p:txBody>
          <a:bodyPr/>
          <a:lstStyle/>
          <a:p>
            <a:fld id="{95D84775-9AC6-4E3B-9F55-1EE20F29D4A2}" type="slidenum">
              <a:rPr lang="en-US" smtClean="0"/>
              <a:t>21</a:t>
            </a:fld>
            <a:endParaRPr lang="en-US" dirty="0"/>
          </a:p>
        </p:txBody>
      </p:sp>
      <p:sp>
        <p:nvSpPr>
          <p:cNvPr id="7" name="TextBox 6"/>
          <p:cNvSpPr txBox="1"/>
          <p:nvPr/>
        </p:nvSpPr>
        <p:spPr>
          <a:xfrm>
            <a:off x="275063" y="905256"/>
            <a:ext cx="11502409" cy="5632311"/>
          </a:xfrm>
          <a:prstGeom prst="rect">
            <a:avLst/>
          </a:prstGeom>
          <a:noFill/>
        </p:spPr>
        <p:txBody>
          <a:bodyPr wrap="square" rtlCol="0">
            <a:spAutoFit/>
          </a:bodyPr>
          <a:lstStyle/>
          <a:p>
            <a:endParaRPr lang="en-US" sz="2800" dirty="0" smtClean="0">
              <a:latin typeface="Cambria" panose="02040503050406030204" pitchFamily="18" charset="0"/>
            </a:endParaRPr>
          </a:p>
          <a:p>
            <a:r>
              <a:rPr lang="en-US" sz="2800" dirty="0" smtClean="0">
                <a:latin typeface="Cambria" panose="02040503050406030204" pitchFamily="18" charset="0"/>
              </a:rPr>
              <a:t>Problem: Under an item-by-item analysis, any error, other than one of skill or judgment (i.e. misjudgment), will by definition fall below the required level of skill.</a:t>
            </a:r>
          </a:p>
          <a:p>
            <a:endParaRPr lang="en-US" sz="2800" dirty="0">
              <a:latin typeface="Cambria" panose="02040503050406030204" pitchFamily="18" charset="0"/>
            </a:endParaRPr>
          </a:p>
          <a:p>
            <a:r>
              <a:rPr lang="en-US" sz="2800" dirty="0" smtClean="0">
                <a:latin typeface="Cambria" panose="02040503050406030204" pitchFamily="18" charset="0"/>
              </a:rPr>
              <a:t>Courts:	Other than </a:t>
            </a:r>
            <a:r>
              <a:rPr lang="en-US" sz="2800" i="1" dirty="0" smtClean="0">
                <a:latin typeface="Cambria" panose="02040503050406030204" pitchFamily="18" charset="0"/>
              </a:rPr>
              <a:t>maybe</a:t>
            </a:r>
            <a:r>
              <a:rPr lang="en-US" sz="2800" dirty="0" smtClean="0">
                <a:latin typeface="Cambria" panose="02040503050406030204" pitchFamily="18" charset="0"/>
              </a:rPr>
              <a:t> Arizona and Colorado, courts recite the mantra that the standard does not require perfection:</a:t>
            </a:r>
          </a:p>
          <a:p>
            <a:endParaRPr lang="en-US" sz="2800" dirty="0">
              <a:latin typeface="Cambria" panose="02040503050406030204" pitchFamily="18" charset="0"/>
            </a:endParaRPr>
          </a:p>
          <a:p>
            <a:r>
              <a:rPr lang="en-US" sz="2000" i="1" dirty="0">
                <a:latin typeface="Cambria" panose="02040503050406030204" pitchFamily="18" charset="0"/>
              </a:rPr>
              <a:t>“[W]e recognize[e] that design professionals . . . Have a duty to use ordinary skill, care and diligence in rendering their professional services and must use their skill, care and diligence to provide sufficient and adequate plans. An architect’s work can be inaccurate or imperfect without being an actionable deviation from the standard of care observed by design professionals. . . .”</a:t>
            </a:r>
          </a:p>
          <a:p>
            <a:endParaRPr lang="en-US" sz="2000" i="1" dirty="0">
              <a:latin typeface="Cambria" panose="02040503050406030204" pitchFamily="18" charset="0"/>
            </a:endParaRPr>
          </a:p>
          <a:p>
            <a:r>
              <a:rPr lang="en-US" sz="1600" i="1" dirty="0">
                <a:latin typeface="Cambria" panose="02040503050406030204" pitchFamily="18" charset="0"/>
              </a:rPr>
              <a:t>	Donnelly Constr. Co. v. Oberg/Hunt/</a:t>
            </a:r>
            <a:r>
              <a:rPr lang="en-US" sz="1600" i="1" dirty="0" err="1">
                <a:latin typeface="Cambria" panose="02040503050406030204" pitchFamily="18" charset="0"/>
              </a:rPr>
              <a:t>Gilleland</a:t>
            </a:r>
            <a:r>
              <a:rPr lang="en-US" sz="1600" dirty="0">
                <a:latin typeface="Cambria" panose="02040503050406030204" pitchFamily="18" charset="0"/>
              </a:rPr>
              <a:t>, 677 P.2d 1292 (</a:t>
            </a:r>
            <a:r>
              <a:rPr lang="en-US" sz="1600" dirty="0" err="1">
                <a:latin typeface="Cambria" panose="02040503050406030204" pitchFamily="18" charset="0"/>
              </a:rPr>
              <a:t>Ariz</a:t>
            </a:r>
            <a:r>
              <a:rPr lang="en-US" sz="1600" dirty="0">
                <a:latin typeface="Cambria" panose="02040503050406030204" pitchFamily="18" charset="0"/>
              </a:rPr>
              <a:t>)</a:t>
            </a:r>
            <a:r>
              <a:rPr lang="en-US" sz="1600" i="1" dirty="0">
                <a:latin typeface="Cambria" panose="02040503050406030204" pitchFamily="18" charset="0"/>
              </a:rPr>
              <a:t>	</a:t>
            </a:r>
          </a:p>
          <a:p>
            <a:endParaRPr lang="en-US" sz="2000" dirty="0">
              <a:latin typeface="Cambria" panose="02040503050406030204" pitchFamily="18" charset="0"/>
            </a:endParaRPr>
          </a:p>
        </p:txBody>
      </p:sp>
    </p:spTree>
    <p:extLst>
      <p:ext uri="{BB962C8B-B14F-4D97-AF65-F5344CB8AC3E}">
        <p14:creationId xmlns:p14="http://schemas.microsoft.com/office/powerpoint/2010/main" val="4108770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Application/Diligence Component – Perfection? </a:t>
            </a:r>
          </a:p>
        </p:txBody>
      </p:sp>
      <p:sp>
        <p:nvSpPr>
          <p:cNvPr id="3" name="Slide Number Placeholder 2"/>
          <p:cNvSpPr>
            <a:spLocks noGrp="1"/>
          </p:cNvSpPr>
          <p:nvPr>
            <p:ph type="sldNum" sz="quarter" idx="12"/>
          </p:nvPr>
        </p:nvSpPr>
        <p:spPr/>
        <p:txBody>
          <a:bodyPr/>
          <a:lstStyle/>
          <a:p>
            <a:fld id="{95D84775-9AC6-4E3B-9F55-1EE20F29D4A2}" type="slidenum">
              <a:rPr lang="en-US" smtClean="0"/>
              <a:t>22</a:t>
            </a:fld>
            <a:endParaRPr lang="en-US" dirty="0"/>
          </a:p>
        </p:txBody>
      </p:sp>
      <p:sp>
        <p:nvSpPr>
          <p:cNvPr id="7" name="TextBox 6"/>
          <p:cNvSpPr txBox="1"/>
          <p:nvPr/>
        </p:nvSpPr>
        <p:spPr>
          <a:xfrm>
            <a:off x="275063" y="905256"/>
            <a:ext cx="11502409" cy="4832092"/>
          </a:xfrm>
          <a:prstGeom prst="rect">
            <a:avLst/>
          </a:prstGeom>
          <a:noFill/>
        </p:spPr>
        <p:txBody>
          <a:bodyPr wrap="square" rtlCol="0">
            <a:spAutoFit/>
          </a:bodyPr>
          <a:lstStyle/>
          <a:p>
            <a:endParaRPr lang="en-US" sz="2800" dirty="0" smtClean="0">
              <a:latin typeface="Cambria" panose="02040503050406030204" pitchFamily="18" charset="0"/>
            </a:endParaRPr>
          </a:p>
          <a:p>
            <a:endParaRPr lang="en-US" sz="2800" dirty="0" smtClean="0">
              <a:latin typeface="Cambria" panose="02040503050406030204" pitchFamily="18" charset="0"/>
            </a:endParaRPr>
          </a:p>
          <a:p>
            <a:endParaRPr lang="en-US" sz="2800" dirty="0">
              <a:latin typeface="Cambria" panose="02040503050406030204" pitchFamily="18" charset="0"/>
            </a:endParaRPr>
          </a:p>
          <a:p>
            <a:r>
              <a:rPr lang="en-US" sz="2800" dirty="0" smtClean="0">
                <a:latin typeface="Cambria" panose="02040503050406030204" pitchFamily="18" charset="0"/>
              </a:rPr>
              <a:t>In practice, courts routinely allow an item-by-item approach.</a:t>
            </a:r>
          </a:p>
          <a:p>
            <a:endParaRPr lang="en-US" sz="2800" dirty="0">
              <a:latin typeface="Cambria" panose="02040503050406030204" pitchFamily="18" charset="0"/>
            </a:endParaRPr>
          </a:p>
          <a:p>
            <a:r>
              <a:rPr lang="en-US" sz="2800" dirty="0" smtClean="0">
                <a:latin typeface="Cambria" panose="02040503050406030204" pitchFamily="18" charset="0"/>
              </a:rPr>
              <a:t>Correct application of the standard of care would be to consider the magnitude of the defects in relation to the entire project.</a:t>
            </a:r>
          </a:p>
          <a:p>
            <a:endParaRPr lang="en-US" sz="2800" dirty="0">
              <a:latin typeface="Cambria" panose="02040503050406030204" pitchFamily="18" charset="0"/>
            </a:endParaRPr>
          </a:p>
          <a:p>
            <a:r>
              <a:rPr lang="en-US" sz="2800" dirty="0" smtClean="0">
                <a:latin typeface="Cambria" panose="02040503050406030204" pitchFamily="18" charset="0"/>
              </a:rPr>
              <a:t>Think in terms of fast track projects.</a:t>
            </a:r>
          </a:p>
          <a:p>
            <a:endParaRPr lang="en-US" sz="2800" dirty="0" smtClean="0">
              <a:latin typeface="Cambria" panose="02040503050406030204" pitchFamily="18" charset="0"/>
            </a:endParaRPr>
          </a:p>
          <a:p>
            <a:r>
              <a:rPr lang="en-US" sz="2800" dirty="0">
                <a:latin typeface="Cambria" panose="02040503050406030204" pitchFamily="18" charset="0"/>
              </a:rPr>
              <a:t>	</a:t>
            </a:r>
            <a:r>
              <a:rPr lang="en-US" sz="2800" dirty="0" smtClean="0">
                <a:latin typeface="Cambria" panose="02040503050406030204" pitchFamily="18" charset="0"/>
              </a:rPr>
              <a:t>a. 	What is the trade-off on a fast track project</a:t>
            </a:r>
            <a:endParaRPr lang="en-US" sz="2800" dirty="0">
              <a:latin typeface="Cambria" panose="02040503050406030204" pitchFamily="18" charset="0"/>
            </a:endParaRPr>
          </a:p>
        </p:txBody>
      </p:sp>
    </p:spTree>
    <p:extLst>
      <p:ext uri="{BB962C8B-B14F-4D97-AF65-F5344CB8AC3E}">
        <p14:creationId xmlns:p14="http://schemas.microsoft.com/office/powerpoint/2010/main" val="15358773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Steps to Protect Self</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95D84775-9AC6-4E3B-9F55-1EE20F29D4A2}" type="slidenum">
              <a:rPr lang="en-US" smtClean="0"/>
              <a:t>23</a:t>
            </a:fld>
            <a:endParaRPr lang="en-US"/>
          </a:p>
        </p:txBody>
      </p:sp>
      <p:sp>
        <p:nvSpPr>
          <p:cNvPr id="7" name="TextBox 6"/>
          <p:cNvSpPr txBox="1"/>
          <p:nvPr/>
        </p:nvSpPr>
        <p:spPr>
          <a:xfrm>
            <a:off x="275063" y="905256"/>
            <a:ext cx="11502409" cy="7417415"/>
          </a:xfrm>
          <a:prstGeom prst="rect">
            <a:avLst/>
          </a:prstGeom>
          <a:noFill/>
        </p:spPr>
        <p:txBody>
          <a:bodyPr wrap="square" rtlCol="0">
            <a:spAutoFit/>
          </a:bodyPr>
          <a:lstStyle/>
          <a:p>
            <a:r>
              <a:rPr lang="en-US" sz="2800" dirty="0">
                <a:latin typeface="Cambria" panose="02040503050406030204" pitchFamily="18" charset="0"/>
              </a:rPr>
              <a:t>Design professionals can take several </a:t>
            </a:r>
            <a:r>
              <a:rPr lang="en-US" sz="2800" dirty="0" smtClean="0">
                <a:latin typeface="Cambria" panose="02040503050406030204" pitchFamily="18" charset="0"/>
              </a:rPr>
              <a:t>affirmative </a:t>
            </a:r>
            <a:r>
              <a:rPr lang="en-US" sz="2800" dirty="0">
                <a:latin typeface="Cambria" panose="02040503050406030204" pitchFamily="18" charset="0"/>
              </a:rPr>
              <a:t>steps to avoid the risk of </a:t>
            </a:r>
            <a:r>
              <a:rPr lang="en-US" sz="2800" dirty="0" smtClean="0">
                <a:latin typeface="Cambria" panose="02040503050406030204" pitchFamily="18" charset="0"/>
              </a:rPr>
              <a:t>liability</a:t>
            </a:r>
            <a:r>
              <a:rPr lang="en-US" sz="2800" dirty="0">
                <a:latin typeface="Cambria" panose="02040503050406030204" pitchFamily="18" charset="0"/>
              </a:rPr>
              <a:t>, particularly in drafting </a:t>
            </a:r>
            <a:r>
              <a:rPr lang="en-US" sz="2800" dirty="0" smtClean="0">
                <a:latin typeface="Cambria" panose="02040503050406030204" pitchFamily="18" charset="0"/>
              </a:rPr>
              <a:t>contracts.</a:t>
            </a:r>
          </a:p>
          <a:p>
            <a:endParaRPr lang="en-US" sz="2800" dirty="0">
              <a:latin typeface="Cambria" panose="02040503050406030204" pitchFamily="18" charset="0"/>
            </a:endParaRPr>
          </a:p>
          <a:p>
            <a:r>
              <a:rPr lang="en-US" sz="2800" dirty="0" smtClean="0">
                <a:latin typeface="Cambria" panose="02040503050406030204" pitchFamily="18" charset="0"/>
              </a:rPr>
              <a:t>1. 	Discuss with client </a:t>
            </a:r>
            <a:r>
              <a:rPr lang="en-US" sz="2800" u="sng" dirty="0" smtClean="0">
                <a:latin typeface="Cambria" panose="02040503050406030204" pitchFamily="18" charset="0"/>
              </a:rPr>
              <a:t>before</a:t>
            </a:r>
            <a:r>
              <a:rPr lang="en-US" sz="2800" dirty="0" smtClean="0">
                <a:latin typeface="Cambria" panose="02040503050406030204" pitchFamily="18" charset="0"/>
              </a:rPr>
              <a:t> signing contract. Part of negotiations.</a:t>
            </a:r>
          </a:p>
          <a:p>
            <a:pPr algn="just"/>
            <a:endParaRPr lang="en-US" sz="2800" dirty="0" smtClean="0">
              <a:latin typeface="Cambria" panose="02040503050406030204" pitchFamily="18" charset="0"/>
            </a:endParaRPr>
          </a:p>
          <a:p>
            <a:pPr algn="just"/>
            <a:r>
              <a:rPr lang="en-US" sz="2800" dirty="0" smtClean="0">
                <a:latin typeface="Cambria" panose="02040503050406030204" pitchFamily="18" charset="0"/>
              </a:rPr>
              <a:t>2.	The </a:t>
            </a:r>
            <a:r>
              <a:rPr lang="en-US" sz="2800" dirty="0">
                <a:latin typeface="Cambria" panose="02040503050406030204" pitchFamily="18" charset="0"/>
              </a:rPr>
              <a:t>professional services agreement should reflect the </a:t>
            </a:r>
            <a:r>
              <a:rPr lang="en-US" sz="2800" dirty="0" smtClean="0">
                <a:latin typeface="Cambria" panose="02040503050406030204" pitchFamily="18" charset="0"/>
              </a:rPr>
              <a:t>basic, default 	standard of care. Negate </a:t>
            </a:r>
            <a:r>
              <a:rPr lang="en-US" sz="2800" dirty="0">
                <a:latin typeface="Cambria" panose="02040503050406030204" pitchFamily="18" charset="0"/>
              </a:rPr>
              <a:t>any suggestion of </a:t>
            </a:r>
            <a:r>
              <a:rPr lang="en-US" sz="2800" dirty="0" smtClean="0">
                <a:latin typeface="Cambria" panose="02040503050406030204" pitchFamily="18" charset="0"/>
              </a:rPr>
              <a:t>a higher standard, or 	“trust</a:t>
            </a:r>
            <a:r>
              <a:rPr lang="en-US" sz="2800" dirty="0">
                <a:latin typeface="Cambria" panose="02040503050406030204" pitchFamily="18" charset="0"/>
              </a:rPr>
              <a:t>,” “confidence” or “superior knowledge” qualifiers</a:t>
            </a:r>
            <a:r>
              <a:rPr lang="en-US" sz="2800" dirty="0" smtClean="0">
                <a:latin typeface="Cambria" panose="02040503050406030204" pitchFamily="18" charset="0"/>
              </a:rPr>
              <a:t>.</a:t>
            </a:r>
          </a:p>
          <a:p>
            <a:pPr marL="514350" indent="-514350">
              <a:buAutoNum type="arabicPeriod"/>
            </a:pPr>
            <a:endParaRPr lang="en-US" sz="2800" dirty="0" smtClean="0">
              <a:latin typeface="Cambria" panose="02040503050406030204" pitchFamily="18" charset="0"/>
            </a:endParaRPr>
          </a:p>
          <a:p>
            <a:pPr algn="just"/>
            <a:r>
              <a:rPr lang="en-US" sz="2800" dirty="0" smtClean="0">
                <a:latin typeface="Cambria" panose="02040503050406030204" pitchFamily="18" charset="0"/>
              </a:rPr>
              <a:t>3.	The professional services agreement and construction contracts 	should include contingency funds:</a:t>
            </a:r>
          </a:p>
          <a:p>
            <a:pPr marL="1943100" lvl="3" indent="-571500" algn="just">
              <a:buAutoNum type="romanLcPeriod"/>
            </a:pPr>
            <a:r>
              <a:rPr lang="en-US" sz="2800" dirty="0" smtClean="0">
                <a:latin typeface="Cambria" panose="02040503050406030204" pitchFamily="18" charset="0"/>
              </a:rPr>
              <a:t>What is the norm 2%, 2.5%, . . . 5%</a:t>
            </a:r>
          </a:p>
          <a:p>
            <a:pPr marL="1943100" lvl="3" indent="-571500" algn="just">
              <a:buAutoNum type="romanLcPeriod"/>
            </a:pPr>
            <a:r>
              <a:rPr lang="en-US" sz="2800" dirty="0" smtClean="0">
                <a:latin typeface="Cambria" panose="02040503050406030204" pitchFamily="18" charset="0"/>
              </a:rPr>
              <a:t>Fast track? 10% . . . 25%</a:t>
            </a:r>
          </a:p>
          <a:p>
            <a:endParaRPr lang="en-US" sz="2800" dirty="0" smtClean="0">
              <a:latin typeface="Cambria" panose="02040503050406030204" pitchFamily="18" charset="0"/>
            </a:endParaRPr>
          </a:p>
          <a:p>
            <a:pPr algn="just"/>
            <a:endParaRPr lang="en-US" sz="2800" dirty="0">
              <a:latin typeface="Cambria" panose="02040503050406030204" pitchFamily="18" charset="0"/>
            </a:endParaRPr>
          </a:p>
          <a:p>
            <a:pPr marL="514350" indent="-514350">
              <a:buAutoNum type="arabicPeriod"/>
            </a:pPr>
            <a:endParaRPr lang="en-US" sz="2800" dirty="0">
              <a:latin typeface="Cambria" panose="02040503050406030204" pitchFamily="18" charset="0"/>
            </a:endParaRPr>
          </a:p>
          <a:p>
            <a:endParaRPr lang="en-US" sz="2800" dirty="0">
              <a:latin typeface="Cambria" panose="02040503050406030204" pitchFamily="18" charset="0"/>
            </a:endParaRPr>
          </a:p>
        </p:txBody>
      </p:sp>
    </p:spTree>
    <p:extLst>
      <p:ext uri="{BB962C8B-B14F-4D97-AF65-F5344CB8AC3E}">
        <p14:creationId xmlns:p14="http://schemas.microsoft.com/office/powerpoint/2010/main" val="2014815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Other Steps Continued . . . </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95D84775-9AC6-4E3B-9F55-1EE20F29D4A2}" type="slidenum">
              <a:rPr lang="en-US" smtClean="0"/>
              <a:t>24</a:t>
            </a:fld>
            <a:endParaRPr lang="en-US"/>
          </a:p>
        </p:txBody>
      </p:sp>
      <p:sp>
        <p:nvSpPr>
          <p:cNvPr id="7" name="TextBox 6"/>
          <p:cNvSpPr txBox="1"/>
          <p:nvPr/>
        </p:nvSpPr>
        <p:spPr>
          <a:xfrm>
            <a:off x="358190" y="758768"/>
            <a:ext cx="11502409" cy="6555641"/>
          </a:xfrm>
          <a:prstGeom prst="rect">
            <a:avLst/>
          </a:prstGeom>
          <a:noFill/>
        </p:spPr>
        <p:txBody>
          <a:bodyPr wrap="square" rtlCol="0">
            <a:spAutoFit/>
          </a:bodyPr>
          <a:lstStyle/>
          <a:p>
            <a:pPr marL="514350" indent="-514350">
              <a:buAutoNum type="arabicPeriod" startAt="3"/>
            </a:pPr>
            <a:r>
              <a:rPr lang="en-US" sz="2800" dirty="0" smtClean="0">
                <a:latin typeface="Cambria" panose="02040503050406030204" pitchFamily="18" charset="0"/>
              </a:rPr>
              <a:t> 	The </a:t>
            </a:r>
            <a:r>
              <a:rPr lang="en-US" sz="2800" dirty="0">
                <a:latin typeface="Cambria" panose="02040503050406030204" pitchFamily="18" charset="0"/>
              </a:rPr>
              <a:t>professional services agreement should include a limitation of    	liability provision linked to the insurance coverage and </a:t>
            </a:r>
            <a:r>
              <a:rPr lang="en-US" sz="2800" dirty="0" smtClean="0">
                <a:latin typeface="Cambria" panose="02040503050406030204" pitchFamily="18" charset="0"/>
              </a:rPr>
              <a:t>limits.</a:t>
            </a:r>
          </a:p>
          <a:p>
            <a:endParaRPr lang="en-US" sz="2800" dirty="0" smtClean="0">
              <a:latin typeface="Cambria" panose="02040503050406030204" pitchFamily="18" charset="0"/>
            </a:endParaRPr>
          </a:p>
          <a:p>
            <a:r>
              <a:rPr lang="en-US" sz="2800" dirty="0" smtClean="0">
                <a:latin typeface="Cambria" panose="02040503050406030204" pitchFamily="18" charset="0"/>
              </a:rPr>
              <a:t>4. 	Discuss/Explain terms with client</a:t>
            </a:r>
          </a:p>
          <a:p>
            <a:pPr marL="514350" indent="-514350">
              <a:buAutoNum type="arabicPeriod" startAt="4"/>
            </a:pPr>
            <a:endParaRPr lang="en-US" sz="2800" dirty="0">
              <a:latin typeface="Cambria" panose="02040503050406030204" pitchFamily="18" charset="0"/>
            </a:endParaRPr>
          </a:p>
          <a:p>
            <a:pPr marL="1428750" lvl="2" indent="-514350">
              <a:buAutoNum type="alphaLcPeriod"/>
            </a:pPr>
            <a:r>
              <a:rPr lang="en-US" sz="2800" i="1" dirty="0" smtClean="0">
                <a:latin typeface="Cambria" panose="02040503050406030204" pitchFamily="18" charset="0"/>
              </a:rPr>
              <a:t>“Perfection is not attainable, but if we chase perfection we can catch excellence.”  - Vince Lombardi</a:t>
            </a:r>
          </a:p>
          <a:p>
            <a:pPr lvl="1"/>
            <a:endParaRPr lang="en-US" sz="2800" i="1" dirty="0" smtClean="0">
              <a:latin typeface="Cambria" panose="02040503050406030204" pitchFamily="18" charset="0"/>
            </a:endParaRPr>
          </a:p>
          <a:p>
            <a:pPr marL="1428750" lvl="2" indent="-514350">
              <a:buAutoNum type="alphaLcPeriod" startAt="2"/>
            </a:pPr>
            <a:r>
              <a:rPr lang="en-US" sz="2800" dirty="0" smtClean="0">
                <a:latin typeface="Cambria" panose="02040503050406030204" pitchFamily="18" charset="0"/>
              </a:rPr>
              <a:t>How much </a:t>
            </a:r>
            <a:r>
              <a:rPr lang="en-US" sz="2800" i="1" dirty="0" smtClean="0">
                <a:latin typeface="Cambria" panose="02040503050406030204" pitchFamily="18" charset="0"/>
              </a:rPr>
              <a:t>chasing </a:t>
            </a:r>
            <a:r>
              <a:rPr lang="en-US" sz="2800" dirty="0" smtClean="0">
                <a:latin typeface="Cambria" panose="02040503050406030204" pitchFamily="18" charset="0"/>
              </a:rPr>
              <a:t> do you want to pay for?</a:t>
            </a:r>
          </a:p>
          <a:p>
            <a:pPr lvl="1"/>
            <a:endParaRPr lang="en-US" sz="2800" dirty="0" smtClean="0">
              <a:latin typeface="Cambria" panose="02040503050406030204" pitchFamily="18" charset="0"/>
            </a:endParaRPr>
          </a:p>
          <a:p>
            <a:pPr marL="1943100" lvl="3" indent="-571500">
              <a:buAutoNum type="romanLcPeriod"/>
            </a:pPr>
            <a:r>
              <a:rPr lang="en-US" sz="2800" dirty="0" smtClean="0">
                <a:latin typeface="Cambria" panose="02040503050406030204" pitchFamily="18" charset="0"/>
              </a:rPr>
              <a:t>Negotiate in terms of insurance coverage.</a:t>
            </a:r>
          </a:p>
          <a:p>
            <a:pPr lvl="2"/>
            <a:endParaRPr lang="en-US" sz="2800" dirty="0" smtClean="0">
              <a:latin typeface="Cambria" panose="02040503050406030204" pitchFamily="18" charset="0"/>
            </a:endParaRPr>
          </a:p>
          <a:p>
            <a:pPr marL="1943100" lvl="3" indent="-571500">
              <a:buAutoNum type="romanLcPeriod"/>
            </a:pPr>
            <a:r>
              <a:rPr lang="en-US" sz="2800" dirty="0" smtClean="0">
                <a:latin typeface="Cambria" panose="02040503050406030204" pitchFamily="18" charset="0"/>
              </a:rPr>
              <a:t>Judgment – do you want worthless piece of paper or money?</a:t>
            </a:r>
          </a:p>
          <a:p>
            <a:endParaRPr lang="en-US" sz="2800" dirty="0">
              <a:latin typeface="Cambria" panose="02040503050406030204" pitchFamily="18" charset="0"/>
            </a:endParaRPr>
          </a:p>
          <a:p>
            <a:endParaRPr lang="en-US" sz="2800" dirty="0" smtClean="0">
              <a:latin typeface="Cambria" panose="02040503050406030204" pitchFamily="18" charset="0"/>
            </a:endParaRPr>
          </a:p>
        </p:txBody>
      </p:sp>
    </p:spTree>
    <p:extLst>
      <p:ext uri="{BB962C8B-B14F-4D97-AF65-F5344CB8AC3E}">
        <p14:creationId xmlns:p14="http://schemas.microsoft.com/office/powerpoint/2010/main" val="1386015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Other Steps Continued . . . </a:t>
            </a:r>
          </a:p>
        </p:txBody>
      </p:sp>
      <p:sp>
        <p:nvSpPr>
          <p:cNvPr id="3" name="Slide Number Placeholder 2"/>
          <p:cNvSpPr>
            <a:spLocks noGrp="1"/>
          </p:cNvSpPr>
          <p:nvPr>
            <p:ph type="sldNum" sz="quarter" idx="12"/>
          </p:nvPr>
        </p:nvSpPr>
        <p:spPr/>
        <p:txBody>
          <a:bodyPr/>
          <a:lstStyle/>
          <a:p>
            <a:fld id="{95D84775-9AC6-4E3B-9F55-1EE20F29D4A2}" type="slidenum">
              <a:rPr lang="en-US" smtClean="0"/>
              <a:t>25</a:t>
            </a:fld>
            <a:endParaRPr lang="en-US"/>
          </a:p>
        </p:txBody>
      </p:sp>
      <p:sp>
        <p:nvSpPr>
          <p:cNvPr id="7" name="TextBox 6"/>
          <p:cNvSpPr txBox="1"/>
          <p:nvPr/>
        </p:nvSpPr>
        <p:spPr>
          <a:xfrm>
            <a:off x="275063" y="905256"/>
            <a:ext cx="11502409" cy="523220"/>
          </a:xfrm>
          <a:prstGeom prst="rect">
            <a:avLst/>
          </a:prstGeom>
          <a:noFill/>
        </p:spPr>
        <p:txBody>
          <a:bodyPr wrap="square" rtlCol="0">
            <a:spAutoFit/>
          </a:bodyPr>
          <a:lstStyle/>
          <a:p>
            <a:pPr marL="514350" indent="-514350">
              <a:buAutoNum type="arabicPeriod" startAt="5"/>
            </a:pPr>
            <a:r>
              <a:rPr lang="en-US" sz="2800" dirty="0" smtClean="0">
                <a:latin typeface="Cambria" panose="02040503050406030204" pitchFamily="18" charset="0"/>
              </a:rPr>
              <a:t>Have </a:t>
            </a:r>
            <a:r>
              <a:rPr lang="en-US" sz="2800" dirty="0">
                <a:latin typeface="Cambria" panose="02040503050406030204" pitchFamily="18" charset="0"/>
              </a:rPr>
              <a:t>the contract reviewed by an </a:t>
            </a:r>
            <a:r>
              <a:rPr lang="en-US" sz="2800" dirty="0" smtClean="0">
                <a:latin typeface="Cambria" panose="02040503050406030204" pitchFamily="18" charset="0"/>
              </a:rPr>
              <a:t>attorney</a:t>
            </a:r>
          </a:p>
        </p:txBody>
      </p:sp>
    </p:spTree>
    <p:extLst>
      <p:ext uri="{BB962C8B-B14F-4D97-AF65-F5344CB8AC3E}">
        <p14:creationId xmlns:p14="http://schemas.microsoft.com/office/powerpoint/2010/main" val="4089574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Q&amp;A</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95D84775-9AC6-4E3B-9F55-1EE20F29D4A2}" type="slidenum">
              <a:rPr lang="en-US" smtClean="0"/>
              <a:t>26</a:t>
            </a:fld>
            <a:endParaRPr lang="en-US"/>
          </a:p>
        </p:txBody>
      </p:sp>
      <p:sp>
        <p:nvSpPr>
          <p:cNvPr id="7" name="TextBox 6"/>
          <p:cNvSpPr txBox="1"/>
          <p:nvPr/>
        </p:nvSpPr>
        <p:spPr>
          <a:xfrm>
            <a:off x="275063" y="905256"/>
            <a:ext cx="11502409" cy="523220"/>
          </a:xfrm>
          <a:prstGeom prst="rect">
            <a:avLst/>
          </a:prstGeom>
          <a:noFill/>
        </p:spPr>
        <p:txBody>
          <a:bodyPr wrap="square" rtlCol="0">
            <a:spAutoFit/>
          </a:bodyPr>
          <a:lstStyle/>
          <a:p>
            <a:r>
              <a:rPr lang="en-US" sz="2800" dirty="0" smtClean="0">
                <a:latin typeface="Cambria" panose="02040503050406030204" pitchFamily="18" charset="0"/>
              </a:rPr>
              <a:t>I welcome your questions and comments.</a:t>
            </a:r>
            <a:endParaRPr lang="en-US" sz="2800" dirty="0">
              <a:latin typeface="Cambria" panose="02040503050406030204" pitchFamily="18" charset="0"/>
            </a:endParaRPr>
          </a:p>
        </p:txBody>
      </p:sp>
    </p:spTree>
    <p:extLst>
      <p:ext uri="{BB962C8B-B14F-4D97-AF65-F5344CB8AC3E}">
        <p14:creationId xmlns:p14="http://schemas.microsoft.com/office/powerpoint/2010/main" val="1616790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Contract Language Giving Rise to </a:t>
            </a:r>
            <a:r>
              <a:rPr lang="en-US" dirty="0" smtClean="0">
                <a:effectLst>
                  <a:outerShdw blurRad="38100" dist="38100" dir="2700000" algn="tl">
                    <a:srgbClr val="000000">
                      <a:alpha val="43137"/>
                    </a:srgbClr>
                  </a:outerShdw>
                </a:effectLst>
              </a:rPr>
              <a:t>Duty -  “The Good”</a:t>
            </a:r>
            <a:endParaRPr lang="en-US" dirty="0"/>
          </a:p>
        </p:txBody>
      </p:sp>
      <p:sp>
        <p:nvSpPr>
          <p:cNvPr id="5" name="Content Placeholder 4"/>
          <p:cNvSpPr>
            <a:spLocks noGrp="1"/>
          </p:cNvSpPr>
          <p:nvPr>
            <p:ph idx="1"/>
          </p:nvPr>
        </p:nvSpPr>
        <p:spPr>
          <a:xfrm>
            <a:off x="101600" y="877456"/>
            <a:ext cx="11252200" cy="5634180"/>
          </a:xfrm>
        </p:spPr>
        <p:txBody>
          <a:bodyPr/>
          <a:lstStyle/>
          <a:p>
            <a:pPr marL="0" indent="0" algn="just">
              <a:buNone/>
            </a:pPr>
            <a:r>
              <a:rPr lang="en-US" dirty="0"/>
              <a:t>Implicit in every contract for professional services is the architect’s obligation to exercise skill and care which are commensurate with the services required under the contract. </a:t>
            </a:r>
            <a:endParaRPr lang="en-US" dirty="0" smtClean="0"/>
          </a:p>
          <a:p>
            <a:pPr marL="0" indent="0" algn="just">
              <a:buNone/>
            </a:pPr>
            <a:r>
              <a:rPr lang="en-US" dirty="0"/>
              <a:t>The American Institute of Architects Standard Form of Agreement between Owner and Architect (AIA B101-2007) requires that the design professional:</a:t>
            </a:r>
          </a:p>
          <a:p>
            <a:pPr marL="0" indent="0">
              <a:buNone/>
            </a:pPr>
            <a:r>
              <a:rPr lang="en-US" dirty="0"/>
              <a:t>	</a:t>
            </a:r>
            <a:r>
              <a:rPr lang="en-US" i="1" dirty="0"/>
              <a:t>“perform its services consistent with the professional skill </a:t>
            </a:r>
            <a:r>
              <a:rPr lang="en-US" i="1" dirty="0" smtClean="0"/>
              <a:t>	and </a:t>
            </a:r>
            <a:r>
              <a:rPr lang="en-US" i="1" dirty="0"/>
              <a:t>care 	provided by architects practicing in the same or </a:t>
            </a:r>
            <a:r>
              <a:rPr lang="en-US" i="1" dirty="0" smtClean="0"/>
              <a:t>	similar </a:t>
            </a:r>
            <a:r>
              <a:rPr lang="en-US" i="1" dirty="0"/>
              <a:t>locality 	under the same or similar circumstances.”  </a:t>
            </a:r>
            <a:r>
              <a:rPr lang="en-US" i="1" dirty="0" smtClean="0"/>
              <a:t>	</a:t>
            </a:r>
            <a:r>
              <a:rPr lang="en-US" sz="2400" dirty="0" smtClean="0"/>
              <a:t>AIA </a:t>
            </a:r>
            <a:r>
              <a:rPr lang="en-US" sz="2400" dirty="0"/>
              <a:t>B101-2007 ¶</a:t>
            </a:r>
            <a:r>
              <a:rPr lang="en-US" sz="2400" dirty="0" smtClean="0"/>
              <a:t>2.2. </a:t>
            </a:r>
            <a:endParaRPr lang="en-US" sz="2400" dirty="0"/>
          </a:p>
          <a:p>
            <a:pPr marL="0" lvl="0" indent="0">
              <a:buNone/>
            </a:pPr>
            <a:r>
              <a:rPr lang="en-US" dirty="0" smtClean="0">
                <a:solidFill>
                  <a:prstClr val="black"/>
                </a:solidFill>
              </a:rPr>
              <a:t>Such </a:t>
            </a:r>
            <a:r>
              <a:rPr lang="en-US" dirty="0">
                <a:solidFill>
                  <a:prstClr val="black"/>
                </a:solidFill>
              </a:rPr>
              <a:t>a provision is the typical, professional standard of care.</a:t>
            </a:r>
          </a:p>
          <a:p>
            <a:pPr marL="0" indent="0" algn="just">
              <a:buNone/>
            </a:pPr>
            <a:endParaRPr lang="en-US" dirty="0"/>
          </a:p>
          <a:p>
            <a:pPr marL="0" indent="0" algn="just">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95D84775-9AC6-4E3B-9F55-1EE20F29D4A2}" type="slidenum">
              <a:rPr lang="en-US" smtClean="0"/>
              <a:t>3</a:t>
            </a:fld>
            <a:endParaRPr lang="en-US" dirty="0"/>
          </a:p>
        </p:txBody>
      </p:sp>
    </p:spTree>
    <p:extLst>
      <p:ext uri="{BB962C8B-B14F-4D97-AF65-F5344CB8AC3E}">
        <p14:creationId xmlns:p14="http://schemas.microsoft.com/office/powerpoint/2010/main" val="385106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Standard of Care - Michigan</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a:t>responsibility of an architect is similar to that of a lawyer or a physician. The law requires the exercise of ordinary skill and care common to the profession</a:t>
            </a:r>
            <a:r>
              <a:rPr lang="en-US" dirty="0" smtClean="0"/>
              <a:t>.”</a:t>
            </a:r>
            <a:r>
              <a:rPr lang="en-US" dirty="0"/>
              <a:t> </a:t>
            </a:r>
            <a:r>
              <a:rPr lang="en-US" dirty="0" smtClean="0"/>
              <a:t> </a:t>
            </a:r>
          </a:p>
          <a:p>
            <a:pPr marL="0" indent="0">
              <a:buNone/>
            </a:pPr>
            <a:r>
              <a:rPr lang="en-US" sz="2400" i="1" dirty="0" smtClean="0"/>
              <a:t>Chapel v. Clark ( 1898), 117 Mich. 639, 76 N.W. 62</a:t>
            </a:r>
            <a:endParaRPr lang="en-US" sz="24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5D84775-9AC6-4E3B-9F55-1EE20F29D4A2}" type="slidenum">
              <a:rPr lang="en-US" smtClean="0"/>
              <a:pPr/>
              <a:t>4</a:t>
            </a:fld>
            <a:endParaRPr lang="en-US"/>
          </a:p>
        </p:txBody>
      </p:sp>
    </p:spTree>
    <p:extLst>
      <p:ext uri="{BB962C8B-B14F-4D97-AF65-F5344CB8AC3E}">
        <p14:creationId xmlns:p14="http://schemas.microsoft.com/office/powerpoint/2010/main" val="420754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Standard of Care - Colorado</a:t>
            </a:r>
            <a:endParaRPr lang="en-US" dirty="0"/>
          </a:p>
        </p:txBody>
      </p:sp>
      <p:sp>
        <p:nvSpPr>
          <p:cNvPr id="3" name="Content Placeholder 2"/>
          <p:cNvSpPr>
            <a:spLocks noGrp="1"/>
          </p:cNvSpPr>
          <p:nvPr>
            <p:ph idx="1"/>
          </p:nvPr>
        </p:nvSpPr>
        <p:spPr/>
        <p:txBody>
          <a:bodyPr/>
          <a:lstStyle/>
          <a:p>
            <a:pPr marL="0" indent="0">
              <a:buNone/>
            </a:pPr>
            <a:r>
              <a:rPr lang="en-US" dirty="0"/>
              <a:t>“. . . to perform this service ‘in accordance with the standards of care, skill and diligence provided by competent professionals who perform work ... of a similar nature.’”  </a:t>
            </a:r>
            <a:endParaRPr lang="en-US" dirty="0" smtClean="0"/>
          </a:p>
          <a:p>
            <a:pPr marL="0" indent="0">
              <a:buNone/>
            </a:pPr>
            <a:r>
              <a:rPr lang="en-US" sz="2400" i="1" dirty="0" smtClean="0"/>
              <a:t>BRW</a:t>
            </a:r>
            <a:r>
              <a:rPr lang="en-US" sz="2400" i="1" dirty="0"/>
              <a:t>, Inc. </a:t>
            </a:r>
            <a:r>
              <a:rPr lang="en-US" sz="2400" i="1" dirty="0" err="1"/>
              <a:t>Dufficy</a:t>
            </a:r>
            <a:r>
              <a:rPr lang="en-US" sz="2400" i="1" dirty="0"/>
              <a:t> &amp; Sons, Inc.</a:t>
            </a:r>
            <a:r>
              <a:rPr lang="en-US" sz="2400" dirty="0"/>
              <a:t>,  99 P.3d 66 (Colo. 2004)</a:t>
            </a:r>
          </a:p>
          <a:p>
            <a:endParaRPr lang="en-US" dirty="0"/>
          </a:p>
        </p:txBody>
      </p:sp>
      <p:sp>
        <p:nvSpPr>
          <p:cNvPr id="4" name="Slide Number Placeholder 3"/>
          <p:cNvSpPr>
            <a:spLocks noGrp="1"/>
          </p:cNvSpPr>
          <p:nvPr>
            <p:ph type="sldNum" sz="quarter" idx="12"/>
          </p:nvPr>
        </p:nvSpPr>
        <p:spPr/>
        <p:txBody>
          <a:bodyPr/>
          <a:lstStyle/>
          <a:p>
            <a:fld id="{95D84775-9AC6-4E3B-9F55-1EE20F29D4A2}" type="slidenum">
              <a:rPr lang="en-US" smtClean="0"/>
              <a:pPr/>
              <a:t>5</a:t>
            </a:fld>
            <a:endParaRPr lang="en-US"/>
          </a:p>
        </p:txBody>
      </p:sp>
    </p:spTree>
    <p:extLst>
      <p:ext uri="{BB962C8B-B14F-4D97-AF65-F5344CB8AC3E}">
        <p14:creationId xmlns:p14="http://schemas.microsoft.com/office/powerpoint/2010/main" val="368193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Standard of Care - Arizona</a:t>
            </a:r>
            <a:endParaRPr lang="en-US" dirty="0"/>
          </a:p>
        </p:txBody>
      </p:sp>
      <p:sp>
        <p:nvSpPr>
          <p:cNvPr id="3" name="Content Placeholder 2"/>
          <p:cNvSpPr>
            <a:spLocks noGrp="1"/>
          </p:cNvSpPr>
          <p:nvPr>
            <p:ph idx="1"/>
          </p:nvPr>
        </p:nvSpPr>
        <p:spPr/>
        <p:txBody>
          <a:bodyPr/>
          <a:lstStyle/>
          <a:p>
            <a:pPr marL="0" indent="0">
              <a:buNone/>
            </a:pPr>
            <a:r>
              <a:rPr lang="en-US" dirty="0" smtClean="0"/>
              <a:t>“Design </a:t>
            </a:r>
            <a:r>
              <a:rPr lang="en-US" dirty="0"/>
              <a:t>professionals have a duty to use ordinary skill, care, and diligence in rendering their professional services</a:t>
            </a:r>
            <a:r>
              <a:rPr lang="en-US" dirty="0" smtClean="0"/>
              <a:t>.”</a:t>
            </a:r>
          </a:p>
          <a:p>
            <a:pPr marL="0" indent="0">
              <a:buNone/>
            </a:pPr>
            <a:r>
              <a:rPr lang="en-US" sz="2400" i="1" dirty="0" smtClean="0"/>
              <a:t>National Housing Industries, Inc. v. E.L. Jones Development Co., </a:t>
            </a:r>
            <a:r>
              <a:rPr lang="en-US" sz="2400" dirty="0" smtClean="0"/>
              <a:t> 118 Ariz. 374, 576 P.2d 1374 (App. 1978)</a:t>
            </a:r>
            <a:endParaRPr lang="en-US" sz="2400" dirty="0"/>
          </a:p>
        </p:txBody>
      </p:sp>
      <p:sp>
        <p:nvSpPr>
          <p:cNvPr id="4" name="Slide Number Placeholder 3"/>
          <p:cNvSpPr>
            <a:spLocks noGrp="1"/>
          </p:cNvSpPr>
          <p:nvPr>
            <p:ph type="sldNum" sz="quarter" idx="12"/>
          </p:nvPr>
        </p:nvSpPr>
        <p:spPr/>
        <p:txBody>
          <a:bodyPr/>
          <a:lstStyle/>
          <a:p>
            <a:fld id="{95D84775-9AC6-4E3B-9F55-1EE20F29D4A2}" type="slidenum">
              <a:rPr lang="en-US" smtClean="0"/>
              <a:pPr/>
              <a:t>6</a:t>
            </a:fld>
            <a:endParaRPr lang="en-US"/>
          </a:p>
        </p:txBody>
      </p:sp>
    </p:spTree>
    <p:extLst>
      <p:ext uri="{BB962C8B-B14F-4D97-AF65-F5344CB8AC3E}">
        <p14:creationId xmlns:p14="http://schemas.microsoft.com/office/powerpoint/2010/main" val="79885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Coverage for Breach of Duty</a:t>
            </a:r>
            <a:endParaRPr lang="en-US" dirty="0"/>
          </a:p>
        </p:txBody>
      </p:sp>
      <p:sp>
        <p:nvSpPr>
          <p:cNvPr id="3" name="Slide Number Placeholder 2"/>
          <p:cNvSpPr>
            <a:spLocks noGrp="1"/>
          </p:cNvSpPr>
          <p:nvPr>
            <p:ph type="sldNum" sz="quarter" idx="12"/>
          </p:nvPr>
        </p:nvSpPr>
        <p:spPr/>
        <p:txBody>
          <a:bodyPr/>
          <a:lstStyle/>
          <a:p>
            <a:fld id="{95D84775-9AC6-4E3B-9F55-1EE20F29D4A2}" type="slidenum">
              <a:rPr lang="en-US" smtClean="0"/>
              <a:pPr/>
              <a:t>7</a:t>
            </a:fld>
            <a:endParaRPr lang="en-US" dirty="0"/>
          </a:p>
        </p:txBody>
      </p:sp>
      <p:sp>
        <p:nvSpPr>
          <p:cNvPr id="7" name="TextBox 6"/>
          <p:cNvSpPr txBox="1"/>
          <p:nvPr/>
        </p:nvSpPr>
        <p:spPr>
          <a:xfrm>
            <a:off x="275063" y="905256"/>
            <a:ext cx="11502409" cy="3108543"/>
          </a:xfrm>
          <a:prstGeom prst="rect">
            <a:avLst/>
          </a:prstGeom>
          <a:noFill/>
        </p:spPr>
        <p:txBody>
          <a:bodyPr wrap="square" rtlCol="0">
            <a:spAutoFit/>
          </a:bodyPr>
          <a:lstStyle/>
          <a:p>
            <a:endParaRPr lang="en-US" sz="2800" dirty="0" smtClean="0">
              <a:latin typeface="Cambria" panose="02040503050406030204" pitchFamily="18" charset="0"/>
            </a:endParaRPr>
          </a:p>
          <a:p>
            <a:endParaRPr lang="en-US" sz="2800" dirty="0">
              <a:latin typeface="Cambria" panose="02040503050406030204" pitchFamily="18" charset="0"/>
            </a:endParaRPr>
          </a:p>
          <a:p>
            <a:endParaRPr lang="en-US" sz="2800" dirty="0" smtClean="0">
              <a:latin typeface="Cambria" panose="02040503050406030204" pitchFamily="18" charset="0"/>
            </a:endParaRPr>
          </a:p>
          <a:p>
            <a:r>
              <a:rPr lang="en-US" sz="2800" dirty="0" smtClean="0">
                <a:latin typeface="Cambria" panose="02040503050406030204" pitchFamily="18" charset="0"/>
              </a:rPr>
              <a:t>Under </a:t>
            </a:r>
            <a:r>
              <a:rPr lang="en-US" sz="2800" dirty="0">
                <a:latin typeface="Cambria" panose="02040503050406030204" pitchFamily="18" charset="0"/>
              </a:rPr>
              <a:t>a standard A/E professional liability (PL) policy, the carrier agrees to defend and indemnify the design professional from its alleged or actual negligence where damage results from the design professionals’ deviation from </a:t>
            </a:r>
            <a:r>
              <a:rPr lang="en-US" sz="2800" dirty="0" smtClean="0">
                <a:latin typeface="Cambria" panose="02040503050406030204" pitchFamily="18" charset="0"/>
              </a:rPr>
              <a:t>the standard </a:t>
            </a:r>
            <a:r>
              <a:rPr lang="en-US" sz="2800" dirty="0">
                <a:latin typeface="Cambria" panose="02040503050406030204" pitchFamily="18" charset="0"/>
              </a:rPr>
              <a:t>of care. </a:t>
            </a:r>
          </a:p>
        </p:txBody>
      </p:sp>
    </p:spTree>
    <p:extLst>
      <p:ext uri="{BB962C8B-B14F-4D97-AF65-F5344CB8AC3E}">
        <p14:creationId xmlns:p14="http://schemas.microsoft.com/office/powerpoint/2010/main" val="35967292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Contract </a:t>
            </a:r>
            <a:r>
              <a:rPr lang="en-US" dirty="0">
                <a:effectLst>
                  <a:outerShdw blurRad="38100" dist="38100" dir="2700000" algn="tl">
                    <a:srgbClr val="000000">
                      <a:alpha val="43137"/>
                    </a:srgbClr>
                  </a:outerShdw>
                </a:effectLst>
              </a:rPr>
              <a:t>Language Giving Rise to </a:t>
            </a:r>
            <a:r>
              <a:rPr lang="en-US" dirty="0" smtClean="0">
                <a:effectLst>
                  <a:outerShdw blurRad="38100" dist="38100" dir="2700000" algn="tl">
                    <a:srgbClr val="000000">
                      <a:alpha val="43137"/>
                    </a:srgbClr>
                  </a:outerShdw>
                </a:effectLst>
              </a:rPr>
              <a:t>Duty – “The Bad”</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09600" y="905164"/>
            <a:ext cx="10744200" cy="5271799"/>
          </a:xfrm>
        </p:spPr>
        <p:txBody>
          <a:bodyPr/>
          <a:lstStyle/>
          <a:p>
            <a:pPr marL="0" indent="0" algn="just">
              <a:buNone/>
            </a:pPr>
            <a:r>
              <a:rPr lang="en-US" dirty="0"/>
              <a:t>The Associated General Contractors of America’s Consensus DOCS 240, Standard Form of Agreement Between Owner and Architect/Engineer, provides: </a:t>
            </a:r>
          </a:p>
          <a:p>
            <a:pPr marL="0" indent="0" algn="just">
              <a:buNone/>
            </a:pPr>
            <a:r>
              <a:rPr lang="en-US" sz="2400" i="1" dirty="0" smtClean="0"/>
              <a:t>	“[</a:t>
            </a:r>
            <a:r>
              <a:rPr lang="en-US" sz="2400" i="1" dirty="0"/>
              <a:t>t]he Architect/Engineer accepts the relationship of trust and </a:t>
            </a:r>
            <a:r>
              <a:rPr lang="en-US" sz="2400" i="1" dirty="0" smtClean="0"/>
              <a:t>confidence 	established </a:t>
            </a:r>
            <a:r>
              <a:rPr lang="en-US" sz="2400" i="1" dirty="0"/>
              <a:t>by this Agreement and covenants with the Owner to cooperate </a:t>
            </a:r>
            <a:r>
              <a:rPr lang="en-US" sz="2400" i="1" dirty="0" smtClean="0"/>
              <a:t>	and </a:t>
            </a:r>
            <a:r>
              <a:rPr lang="en-US" sz="2400" i="1" dirty="0"/>
              <a:t>exercise the Architect/Engineer’s skill and judgment in furthering the </a:t>
            </a:r>
            <a:r>
              <a:rPr lang="en-US" sz="2400" i="1" dirty="0" smtClean="0"/>
              <a:t>	interests </a:t>
            </a:r>
            <a:r>
              <a:rPr lang="en-US" sz="2400" i="1" dirty="0"/>
              <a:t>of the Owner. The Architect/Engineer represents that it possesses </a:t>
            </a:r>
            <a:r>
              <a:rPr lang="en-US" sz="2400" i="1" dirty="0" smtClean="0"/>
              <a:t>	the </a:t>
            </a:r>
            <a:r>
              <a:rPr lang="en-US" sz="2400" i="1" dirty="0"/>
              <a:t>requisite skill, expertise, and licensing to perform the required services. </a:t>
            </a:r>
            <a:r>
              <a:rPr lang="en-US" sz="2400" i="1" dirty="0" smtClean="0"/>
              <a:t>	The </a:t>
            </a:r>
            <a:r>
              <a:rPr lang="en-US" sz="2400" i="1" dirty="0"/>
              <a:t>Owner and Architect/Engineer agree to work together on the basis of </a:t>
            </a:r>
            <a:r>
              <a:rPr lang="en-US" sz="2400" i="1" dirty="0" smtClean="0"/>
              <a:t>	mutual </a:t>
            </a:r>
            <a:r>
              <a:rPr lang="en-US" sz="2400" i="1" dirty="0"/>
              <a:t>trust, good faith and fair dealing and shall take actions reasonably </a:t>
            </a:r>
            <a:r>
              <a:rPr lang="en-US" sz="2400" i="1" dirty="0" smtClean="0"/>
              <a:t>	necessary </a:t>
            </a:r>
            <a:r>
              <a:rPr lang="en-US" sz="2400" i="1" dirty="0"/>
              <a:t>to enable each other to perform the Agreement in a timely, </a:t>
            </a:r>
            <a:r>
              <a:rPr lang="en-US" sz="2400" i="1" dirty="0" smtClean="0"/>
              <a:t>	efficient </a:t>
            </a:r>
            <a:r>
              <a:rPr lang="en-US" sz="2400" i="1" dirty="0"/>
              <a:t>and economical matter.”  </a:t>
            </a:r>
            <a:endParaRPr lang="en-US" sz="2400" i="1" dirty="0" smtClean="0"/>
          </a:p>
          <a:p>
            <a:pPr marL="0" indent="0" algn="just">
              <a:buNone/>
            </a:pPr>
            <a:r>
              <a:rPr lang="en-US" sz="2400" dirty="0" smtClean="0"/>
              <a:t>Consensus DOCS </a:t>
            </a:r>
            <a:r>
              <a:rPr lang="en-US" sz="2400" dirty="0"/>
              <a:t>240 ¶ 2.2.</a:t>
            </a:r>
          </a:p>
        </p:txBody>
      </p:sp>
      <p:sp>
        <p:nvSpPr>
          <p:cNvPr id="3" name="Slide Number Placeholder 2"/>
          <p:cNvSpPr>
            <a:spLocks noGrp="1"/>
          </p:cNvSpPr>
          <p:nvPr>
            <p:ph type="sldNum" sz="quarter" idx="12"/>
          </p:nvPr>
        </p:nvSpPr>
        <p:spPr/>
        <p:txBody>
          <a:bodyPr/>
          <a:lstStyle/>
          <a:p>
            <a:fld id="{95D84775-9AC6-4E3B-9F55-1EE20F29D4A2}" type="slidenum">
              <a:rPr lang="en-US" smtClean="0"/>
              <a:t>8</a:t>
            </a:fld>
            <a:endParaRPr lang="en-US" dirty="0"/>
          </a:p>
        </p:txBody>
      </p:sp>
    </p:spTree>
    <p:extLst>
      <p:ext uri="{BB962C8B-B14F-4D97-AF65-F5344CB8AC3E}">
        <p14:creationId xmlns:p14="http://schemas.microsoft.com/office/powerpoint/2010/main" val="42610539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Fiduciary?</a:t>
            </a:r>
            <a:endParaRPr lang="en-US" dirty="0"/>
          </a:p>
        </p:txBody>
      </p:sp>
      <p:sp>
        <p:nvSpPr>
          <p:cNvPr id="3" name="Slide Number Placeholder 2"/>
          <p:cNvSpPr>
            <a:spLocks noGrp="1"/>
          </p:cNvSpPr>
          <p:nvPr>
            <p:ph type="sldNum" sz="quarter" idx="12"/>
          </p:nvPr>
        </p:nvSpPr>
        <p:spPr/>
        <p:txBody>
          <a:bodyPr/>
          <a:lstStyle/>
          <a:p>
            <a:fld id="{95D84775-9AC6-4E3B-9F55-1EE20F29D4A2}" type="slidenum">
              <a:rPr lang="en-US" smtClean="0"/>
              <a:pPr/>
              <a:t>9</a:t>
            </a:fld>
            <a:endParaRPr lang="en-US" dirty="0"/>
          </a:p>
        </p:txBody>
      </p:sp>
      <p:sp>
        <p:nvSpPr>
          <p:cNvPr id="7" name="TextBox 6"/>
          <p:cNvSpPr txBox="1"/>
          <p:nvPr/>
        </p:nvSpPr>
        <p:spPr>
          <a:xfrm>
            <a:off x="275063" y="905256"/>
            <a:ext cx="11502409" cy="5139869"/>
          </a:xfrm>
          <a:prstGeom prst="rect">
            <a:avLst/>
          </a:prstGeom>
          <a:noFill/>
        </p:spPr>
        <p:txBody>
          <a:bodyPr wrap="square" rtlCol="0">
            <a:spAutoFit/>
          </a:bodyPr>
          <a:lstStyle/>
          <a:p>
            <a:pPr algn="just"/>
            <a:r>
              <a:rPr lang="en-US" sz="2800" dirty="0">
                <a:latin typeface="Cambria" panose="02040503050406030204" pitchFamily="18" charset="0"/>
              </a:rPr>
              <a:t>Fiduciary obligations constitute the </a:t>
            </a:r>
            <a:r>
              <a:rPr lang="en-US" sz="2800" u="sng" dirty="0">
                <a:latin typeface="Cambria" panose="02040503050406030204" pitchFamily="18" charset="0"/>
              </a:rPr>
              <a:t>highest</a:t>
            </a:r>
            <a:r>
              <a:rPr lang="en-US" sz="2800" dirty="0">
                <a:latin typeface="Cambria" panose="02040503050406030204" pitchFamily="18" charset="0"/>
              </a:rPr>
              <a:t> standard of duty implied by law. In simplest terms, the fiduciary acts for another’s benefit. </a:t>
            </a:r>
          </a:p>
          <a:p>
            <a:pPr algn="just"/>
            <a:endParaRPr lang="en-US" sz="2000" dirty="0">
              <a:latin typeface="Cambria" panose="02040503050406030204" pitchFamily="18" charset="0"/>
            </a:endParaRPr>
          </a:p>
          <a:p>
            <a:pPr algn="just"/>
            <a:endParaRPr lang="en-US" sz="2800" dirty="0" smtClean="0">
              <a:latin typeface="Cambria" panose="02040503050406030204" pitchFamily="18" charset="0"/>
            </a:endParaRPr>
          </a:p>
          <a:p>
            <a:pPr algn="just"/>
            <a:r>
              <a:rPr lang="en-US" sz="2800" dirty="0" smtClean="0">
                <a:latin typeface="Cambria" panose="02040503050406030204" pitchFamily="18" charset="0"/>
              </a:rPr>
              <a:t>Unlike </a:t>
            </a:r>
            <a:r>
              <a:rPr lang="en-US" sz="2800" dirty="0">
                <a:latin typeface="Cambria" panose="02040503050406030204" pitchFamily="18" charset="0"/>
              </a:rPr>
              <a:t>the AIA form, the </a:t>
            </a:r>
            <a:r>
              <a:rPr lang="en-US" sz="2800" dirty="0" smtClean="0">
                <a:latin typeface="Cambria" panose="02040503050406030204" pitchFamily="18" charset="0"/>
              </a:rPr>
              <a:t>Consensus DOCS </a:t>
            </a:r>
            <a:r>
              <a:rPr lang="en-US" sz="2800" dirty="0">
                <a:latin typeface="Cambria" panose="02040503050406030204" pitchFamily="18" charset="0"/>
              </a:rPr>
              <a:t>240 form discusses a relationship of </a:t>
            </a:r>
            <a:r>
              <a:rPr lang="en-US" sz="2800" i="1" dirty="0">
                <a:latin typeface="Cambria" panose="02040503050406030204" pitchFamily="18" charset="0"/>
              </a:rPr>
              <a:t>“trust and confidence” </a:t>
            </a:r>
            <a:r>
              <a:rPr lang="en-US" sz="2800" dirty="0">
                <a:latin typeface="Cambria" panose="02040503050406030204" pitchFamily="18" charset="0"/>
              </a:rPr>
              <a:t>and </a:t>
            </a:r>
            <a:r>
              <a:rPr lang="en-US" sz="2800" i="1" dirty="0">
                <a:latin typeface="Cambria" panose="02040503050406030204" pitchFamily="18" charset="0"/>
              </a:rPr>
              <a:t>“mutual trust, good faith and fair dealing.” </a:t>
            </a:r>
          </a:p>
          <a:p>
            <a:endParaRPr lang="en-US" sz="2800" dirty="0" smtClean="0">
              <a:latin typeface="Cambria" panose="02040503050406030204" pitchFamily="18" charset="0"/>
            </a:endParaRPr>
          </a:p>
          <a:p>
            <a:r>
              <a:rPr lang="en-US" sz="2800" dirty="0" smtClean="0">
                <a:latin typeface="Cambria" panose="02040503050406030204" pitchFamily="18" charset="0"/>
              </a:rPr>
              <a:t>These </a:t>
            </a:r>
            <a:r>
              <a:rPr lang="en-US" sz="2800" dirty="0">
                <a:latin typeface="Cambria" panose="02040503050406030204" pitchFamily="18" charset="0"/>
              </a:rPr>
              <a:t>terms could lead a reviewing court to find a fiduciary relationship, exposing the design professional to risk different than that existing under standard of care obligations.  </a:t>
            </a:r>
          </a:p>
          <a:p>
            <a:endParaRPr lang="en-US" sz="2800" dirty="0" smtClean="0">
              <a:latin typeface="Cambria" panose="02040503050406030204" pitchFamily="18" charset="0"/>
            </a:endParaRPr>
          </a:p>
        </p:txBody>
      </p:sp>
    </p:spTree>
    <p:extLst>
      <p:ext uri="{BB962C8B-B14F-4D97-AF65-F5344CB8AC3E}">
        <p14:creationId xmlns:p14="http://schemas.microsoft.com/office/powerpoint/2010/main" val="3907309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10013</TotalTime>
  <Words>1108</Words>
  <Application>Microsoft Office PowerPoint</Application>
  <PresentationFormat>Widescreen</PresentationFormat>
  <Paragraphs>189</Paragraphs>
  <Slides>26</Slides>
  <Notes>18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Cambria</vt:lpstr>
      <vt:lpstr>Wingdings</vt:lpstr>
      <vt:lpstr>Office Theme</vt:lpstr>
      <vt:lpstr>Acrobat Document</vt:lpstr>
      <vt:lpstr>     Defining the Standard of Care and the Best Way to Explain It to Clients</vt:lpstr>
      <vt:lpstr>Introduction</vt:lpstr>
      <vt:lpstr>Contract Language Giving Rise to Duty -  “The Good”</vt:lpstr>
      <vt:lpstr>Default Standard of Care - Michigan</vt:lpstr>
      <vt:lpstr>Default Standard of Care - Colorado</vt:lpstr>
      <vt:lpstr>Default Standard of Care - Arizona</vt:lpstr>
      <vt:lpstr>Insurance Coverage for Breach of Duty</vt:lpstr>
      <vt:lpstr>Contract Language Giving Rise to Duty – “The Bad”</vt:lpstr>
      <vt:lpstr>What is a Fiduciary?</vt:lpstr>
      <vt:lpstr>Insurance Coverage for Breach of Fiduciary Duty</vt:lpstr>
      <vt:lpstr>Contract Language Giving Rise to Duty -  “The Ugly”</vt:lpstr>
      <vt:lpstr>Insurance Coverage for Breach of Higher (Contractual)Duty</vt:lpstr>
      <vt:lpstr>Components of Standard of Care.</vt:lpstr>
      <vt:lpstr>Skill/Judgment Component– Item By Item Analysis</vt:lpstr>
      <vt:lpstr>Skill/Judgment</vt:lpstr>
      <vt:lpstr>Skill/Judgment</vt:lpstr>
      <vt:lpstr>Skill/Judgment</vt:lpstr>
      <vt:lpstr>Skill/Judgment</vt:lpstr>
      <vt:lpstr>Skill/Judgment</vt:lpstr>
      <vt:lpstr>Application/Diligence Component – Perfection? </vt:lpstr>
      <vt:lpstr>Application/Diligence Component – Perfection? </vt:lpstr>
      <vt:lpstr>Application/Diligence Component – Perfection? </vt:lpstr>
      <vt:lpstr>Steps to Protect Self</vt:lpstr>
      <vt:lpstr>Other Steps Continued . . . </vt:lpstr>
      <vt:lpstr>Other Steps Continued . . . </vt:lpstr>
      <vt:lpstr>Q&amp;A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Honda</dc:creator>
  <cp:lastModifiedBy>Michelle Kubitski</cp:lastModifiedBy>
  <cp:revision>637</cp:revision>
  <cp:lastPrinted>2021-03-30T19:53:49Z</cp:lastPrinted>
  <dcterms:created xsi:type="dcterms:W3CDTF">2015-06-17T21:05:24Z</dcterms:created>
  <dcterms:modified xsi:type="dcterms:W3CDTF">2021-04-12T13:03:18Z</dcterms:modified>
</cp:coreProperties>
</file>