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76" r:id="rId6"/>
    <p:sldId id="277" r:id="rId7"/>
    <p:sldId id="273" r:id="rId8"/>
    <p:sldId id="274" r:id="rId9"/>
    <p:sldId id="275" r:id="rId10"/>
    <p:sldId id="294" r:id="rId11"/>
    <p:sldId id="295" r:id="rId12"/>
    <p:sldId id="296" r:id="rId13"/>
    <p:sldId id="278" r:id="rId14"/>
    <p:sldId id="279" r:id="rId15"/>
    <p:sldId id="280" r:id="rId16"/>
    <p:sldId id="284" r:id="rId17"/>
    <p:sldId id="285" r:id="rId18"/>
    <p:sldId id="286" r:id="rId19"/>
    <p:sldId id="287" r:id="rId20"/>
    <p:sldId id="288" r:id="rId21"/>
    <p:sldId id="289" r:id="rId22"/>
    <p:sldId id="291" r:id="rId23"/>
    <p:sldId id="292" r:id="rId24"/>
    <p:sldId id="293" r:id="rId25"/>
    <p:sldId id="297" r:id="rId26"/>
    <p:sldId id="29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9FA8"/>
    <a:srgbClr val="5B9D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8" autoAdjust="0"/>
    <p:restoredTop sz="94660"/>
  </p:normalViewPr>
  <p:slideViewPr>
    <p:cSldViewPr snapToGrid="0" snapToObjects="1">
      <p:cViewPr varScale="1">
        <p:scale>
          <a:sx n="115" d="100"/>
          <a:sy n="115" d="100"/>
        </p:scale>
        <p:origin x="146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0085-19E5-E3B7-4F72-4A2420C0AA5D}"/>
              </a:ext>
            </a:extLst>
          </p:cNvPr>
          <p:cNvSpPr>
            <a:spLocks noGrp="1"/>
          </p:cNvSpPr>
          <p:nvPr>
            <p:ph type="title"/>
          </p:nvPr>
        </p:nvSpPr>
        <p:spPr>
          <a:xfrm>
            <a:off x="628650" y="188844"/>
            <a:ext cx="7886700" cy="983029"/>
          </a:xfrm>
        </p:spPr>
        <p:txBody>
          <a:bodyPr lIns="0" rIns="0" bIns="0" anchor="b">
            <a:noAutofit/>
          </a:bodyPr>
          <a:lstStyle>
            <a:lvl1pPr>
              <a:defRPr sz="2700"/>
            </a:lvl1pPr>
          </a:lstStyle>
          <a:p>
            <a:r>
              <a:rPr lang="en-US"/>
              <a:t>Click to edit Master title style</a:t>
            </a:r>
          </a:p>
        </p:txBody>
      </p:sp>
      <p:sp>
        <p:nvSpPr>
          <p:cNvPr id="4" name="Rectangle 3">
            <a:extLst>
              <a:ext uri="{FF2B5EF4-FFF2-40B4-BE49-F238E27FC236}">
                <a16:creationId xmlns:a16="http://schemas.microsoft.com/office/drawing/2014/main" id="{ADE619F9-E9C4-70C8-E33C-683203469464}"/>
              </a:ext>
            </a:extLst>
          </p:cNvPr>
          <p:cNvSpPr/>
          <p:nvPr userDrawn="1"/>
        </p:nvSpPr>
        <p:spPr>
          <a:xfrm>
            <a:off x="1" y="1"/>
            <a:ext cx="9144000" cy="188843"/>
          </a:xfrm>
          <a:prstGeom prst="rect">
            <a:avLst/>
          </a:prstGeom>
          <a:solidFill>
            <a:srgbClr val="5B9D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7">
            <a:extLst>
              <a:ext uri="{FF2B5EF4-FFF2-40B4-BE49-F238E27FC236}">
                <a16:creationId xmlns:a16="http://schemas.microsoft.com/office/drawing/2014/main" id="{FE0547FD-6D49-5AB7-846A-76FFF96D3CEC}"/>
              </a:ext>
            </a:extLst>
          </p:cNvPr>
          <p:cNvSpPr>
            <a:spLocks noGrp="1"/>
          </p:cNvSpPr>
          <p:nvPr>
            <p:ph sz="quarter" idx="13"/>
          </p:nvPr>
        </p:nvSpPr>
        <p:spPr>
          <a:xfrm>
            <a:off x="628650" y="1453662"/>
            <a:ext cx="7886700" cy="463122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FA34C700-722F-0970-D70B-0E7C6498699A}"/>
              </a:ext>
            </a:extLst>
          </p:cNvPr>
          <p:cNvSpPr>
            <a:spLocks noGrp="1"/>
          </p:cNvSpPr>
          <p:nvPr>
            <p:ph type="sldNum" sz="quarter" idx="12"/>
          </p:nvPr>
        </p:nvSpPr>
        <p:spPr>
          <a:xfrm>
            <a:off x="8408383" y="6555558"/>
            <a:ext cx="520908" cy="246206"/>
          </a:xfrm>
          <a:prstGeom prst="rect">
            <a:avLst/>
          </a:prstGeom>
        </p:spPr>
        <p:txBody>
          <a:bodyPr lIns="0" rIns="0" anchor="ctr"/>
          <a:lstStyle>
            <a:lvl1pPr algn="r">
              <a:defRPr sz="825"/>
            </a:lvl1pPr>
          </a:lstStyle>
          <a:p>
            <a:fld id="{993FDCB1-0C40-8B44-94D1-0289EC83AF2E}" type="slidenum">
              <a:rPr lang="en-US"/>
              <a:pPr/>
              <a:t>‹#›</a:t>
            </a:fld>
            <a:endParaRPr lang="en-US"/>
          </a:p>
        </p:txBody>
      </p:sp>
      <p:cxnSp>
        <p:nvCxnSpPr>
          <p:cNvPr id="5" name="Straight Connector 4">
            <a:extLst>
              <a:ext uri="{FF2B5EF4-FFF2-40B4-BE49-F238E27FC236}">
                <a16:creationId xmlns:a16="http://schemas.microsoft.com/office/drawing/2014/main" id="{E000A4A6-858F-7B87-18D6-775EBDD4B45D}"/>
              </a:ext>
            </a:extLst>
          </p:cNvPr>
          <p:cNvCxnSpPr>
            <a:cxnSpLocks/>
          </p:cNvCxnSpPr>
          <p:nvPr userDrawn="1"/>
        </p:nvCxnSpPr>
        <p:spPr>
          <a:xfrm flipH="1" flipV="1">
            <a:off x="216176" y="6460762"/>
            <a:ext cx="8718533" cy="1458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6E3FF296-65A7-1631-0BA2-A72F7E1964F4}"/>
              </a:ext>
            </a:extLst>
          </p:cNvPr>
          <p:cNvSpPr txBox="1"/>
          <p:nvPr userDrawn="1"/>
        </p:nvSpPr>
        <p:spPr>
          <a:xfrm>
            <a:off x="138578" y="6555559"/>
            <a:ext cx="2990537" cy="207749"/>
          </a:xfrm>
          <a:prstGeom prst="rect">
            <a:avLst/>
          </a:prstGeom>
          <a:noFill/>
        </p:spPr>
        <p:txBody>
          <a:bodyPr wrap="square" rtlCol="0">
            <a:spAutoFit/>
          </a:bodyPr>
          <a:lstStyle/>
          <a:p>
            <a:r>
              <a:rPr lang="en-US" sz="750" b="1" spc="105" baseline="0">
                <a:latin typeface="+mn-lt"/>
              </a:rPr>
              <a:t>GREAT AMERICAN INSURANCE GROUP</a:t>
            </a:r>
          </a:p>
        </p:txBody>
      </p:sp>
    </p:spTree>
    <p:extLst>
      <p:ext uri="{BB962C8B-B14F-4D97-AF65-F5344CB8AC3E}">
        <p14:creationId xmlns:p14="http://schemas.microsoft.com/office/powerpoint/2010/main" val="38245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621722-CE56-EDBC-E1D4-92A09585D2D3}"/>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B11471EC-4A5E-EE1D-87C9-FE4495419584}"/>
              </a:ext>
            </a:extLst>
          </p:cNvPr>
          <p:cNvSpPr txBox="1"/>
          <p:nvPr/>
        </p:nvSpPr>
        <p:spPr>
          <a:xfrm>
            <a:off x="1362088" y="5154284"/>
            <a:ext cx="7290125" cy="369332"/>
          </a:xfrm>
          <a:prstGeom prst="rect">
            <a:avLst/>
          </a:prstGeom>
          <a:noFill/>
        </p:spPr>
        <p:txBody>
          <a:bodyPr wrap="square" rtlCol="0">
            <a:spAutoFit/>
          </a:bodyPr>
          <a:lstStyle/>
          <a:p>
            <a:r>
              <a:rPr lang="en-US" dirty="0">
                <a:solidFill>
                  <a:schemeClr val="bg2"/>
                </a:solidFill>
                <a:latin typeface="Trade Gothic Inline" panose="020B0504030203020204" pitchFamily="34" charset="0"/>
                <a:ea typeface="Microsoft GothicNeo" panose="020B0500000101010101" pitchFamily="34" charset="-127"/>
                <a:cs typeface="Microsoft GothicNeo" panose="020B0500000101010101" pitchFamily="34" charset="-127"/>
              </a:rPr>
              <a:t>Risk Prevention Through Claim Analysis: Lessons Learned </a:t>
            </a:r>
          </a:p>
        </p:txBody>
      </p:sp>
      <p:sp>
        <p:nvSpPr>
          <p:cNvPr id="5" name="TextBox 4">
            <a:extLst>
              <a:ext uri="{FF2B5EF4-FFF2-40B4-BE49-F238E27FC236}">
                <a16:creationId xmlns:a16="http://schemas.microsoft.com/office/drawing/2014/main" id="{6FE6CFD9-6A91-39D7-1E46-E9D89C73B909}"/>
              </a:ext>
            </a:extLst>
          </p:cNvPr>
          <p:cNvSpPr txBox="1"/>
          <p:nvPr/>
        </p:nvSpPr>
        <p:spPr>
          <a:xfrm>
            <a:off x="2649435" y="5523616"/>
            <a:ext cx="4438185" cy="1200329"/>
          </a:xfrm>
          <a:prstGeom prst="rect">
            <a:avLst/>
          </a:prstGeom>
          <a:noFill/>
        </p:spPr>
        <p:txBody>
          <a:bodyPr wrap="square" rtlCol="0">
            <a:spAutoFit/>
          </a:bodyPr>
          <a:lstStyle/>
          <a:p>
            <a:pPr algn="ctr"/>
            <a:r>
              <a:rPr lang="en-US" dirty="0">
                <a:solidFill>
                  <a:schemeClr val="bg2"/>
                </a:solidFill>
                <a:latin typeface="Trade Gothic Inline" panose="020B0504030203020204" pitchFamily="34" charset="0"/>
                <a:ea typeface="KaiTi" panose="02010609060101010101" pitchFamily="49" charset="-122"/>
              </a:rPr>
              <a:t>Millie Koppean, Claims Examiner </a:t>
            </a:r>
          </a:p>
          <a:p>
            <a:pPr algn="ctr"/>
            <a:r>
              <a:rPr lang="en-US" dirty="0">
                <a:solidFill>
                  <a:schemeClr val="bg2"/>
                </a:solidFill>
                <a:latin typeface="Trade Gothic Inline" panose="020B0504030203020204" pitchFamily="34" charset="0"/>
                <a:ea typeface="KaiTi" panose="02010609060101010101" pitchFamily="49" charset="-122"/>
              </a:rPr>
              <a:t>Great American Insurance Group</a:t>
            </a:r>
          </a:p>
          <a:p>
            <a:pPr algn="ctr"/>
            <a:r>
              <a:rPr lang="en-US" dirty="0">
                <a:solidFill>
                  <a:schemeClr val="bg2"/>
                </a:solidFill>
                <a:latin typeface="Trade Gothic Inline" panose="020B0504030203020204" pitchFamily="34" charset="0"/>
                <a:ea typeface="KaiTi" panose="02010609060101010101" pitchFamily="49" charset="-122"/>
              </a:rPr>
              <a:t>Professional Liability DIVISION</a:t>
            </a:r>
          </a:p>
          <a:p>
            <a:pPr algn="ctr"/>
            <a:r>
              <a:rPr lang="en-US" dirty="0">
                <a:solidFill>
                  <a:schemeClr val="bg2"/>
                </a:solidFill>
                <a:latin typeface="Trade Gothic Inline" panose="020B0504030203020204" pitchFamily="34" charset="0"/>
                <a:ea typeface="KaiTi" panose="02010609060101010101" pitchFamily="49" charset="-122"/>
              </a:rPr>
              <a:t>Design Professionals Liability </a:t>
            </a:r>
          </a:p>
        </p:txBody>
      </p:sp>
      <p:pic>
        <p:nvPicPr>
          <p:cNvPr id="7" name="Picture 6">
            <a:extLst>
              <a:ext uri="{FF2B5EF4-FFF2-40B4-BE49-F238E27FC236}">
                <a16:creationId xmlns:a16="http://schemas.microsoft.com/office/drawing/2014/main" id="{A7856F67-B596-E555-832B-7A843FE616F1}"/>
              </a:ext>
            </a:extLst>
          </p:cNvPr>
          <p:cNvPicPr>
            <a:picLocks noChangeAspect="1"/>
          </p:cNvPicPr>
          <p:nvPr/>
        </p:nvPicPr>
        <p:blipFill>
          <a:blip r:embed="rId3"/>
          <a:stretch>
            <a:fillRect/>
          </a:stretch>
        </p:blipFill>
        <p:spPr>
          <a:xfrm>
            <a:off x="-107577" y="-179709"/>
            <a:ext cx="3327107" cy="2291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5E7A-D15C-9AAE-2E40-B94F04DC012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778CFE5-5A8E-129D-BD30-E9EDFB494899}"/>
              </a:ext>
            </a:extLst>
          </p:cNvPr>
          <p:cNvSpPr>
            <a:spLocks noGrp="1"/>
          </p:cNvSpPr>
          <p:nvPr>
            <p:ph type="title"/>
          </p:nvPr>
        </p:nvSpPr>
        <p:spPr/>
        <p:txBody>
          <a:bodyPr/>
          <a:lstStyle/>
          <a:p>
            <a:r>
              <a:rPr lang="en-US" b="1" u="sng" dirty="0">
                <a:latin typeface="UD Digi Kyokasho N-R" panose="02020400000000000000" pitchFamily="17" charset="-128"/>
                <a:ea typeface="UD Digi Kyokasho N-R" panose="02020400000000000000" pitchFamily="17" charset="-128"/>
              </a:rPr>
              <a:t>Gas Service Claim</a:t>
            </a:r>
            <a:br>
              <a:rPr lang="en-US" dirty="0"/>
            </a:br>
            <a:endParaRPr lang="en-US" dirty="0"/>
          </a:p>
        </p:txBody>
      </p:sp>
      <p:sp>
        <p:nvSpPr>
          <p:cNvPr id="3" name="Content Placeholder 2">
            <a:extLst>
              <a:ext uri="{FF2B5EF4-FFF2-40B4-BE49-F238E27FC236}">
                <a16:creationId xmlns:a16="http://schemas.microsoft.com/office/drawing/2014/main" id="{07E74D2A-560B-5B41-6D03-F04FCE55EF6B}"/>
              </a:ext>
            </a:extLst>
          </p:cNvPr>
          <p:cNvSpPr>
            <a:spLocks noGrp="1"/>
          </p:cNvSpPr>
          <p:nvPr>
            <p:ph sz="quarter" idx="13"/>
          </p:nvPr>
        </p:nvSpPr>
        <p:spPr>
          <a:xfrm>
            <a:off x="628650" y="836341"/>
            <a:ext cx="7886700" cy="5248547"/>
          </a:xfrm>
        </p:spPr>
        <p:txBody>
          <a:bodyPr>
            <a:normAutofit fontScale="62500" lnSpcReduction="20000"/>
          </a:bodyPr>
          <a:lstStyle/>
          <a:p>
            <a:pPr marL="0" indent="0">
              <a:buNone/>
            </a:pPr>
            <a:endParaRPr lang="en-US" b="1"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Project</a:t>
            </a:r>
            <a:r>
              <a:rPr lang="en-US" dirty="0">
                <a:latin typeface="UD Digi Kyokasho N-R" panose="02020400000000000000" pitchFamily="17" charset="-128"/>
                <a:ea typeface="UD Digi Kyokasho N-R" panose="02020400000000000000" pitchFamily="17" charset="-128"/>
              </a:rPr>
              <a:t>: Ground-Up Commercial Development</a:t>
            </a:r>
            <a:br>
              <a:rPr lang="en-US" b="1" dirty="0">
                <a:latin typeface="UD Digi Kyokasho N-R" panose="02020400000000000000" pitchFamily="17" charset="-128"/>
                <a:ea typeface="UD Digi Kyokasho N-R" panose="02020400000000000000" pitchFamily="17" charset="-128"/>
              </a:rPr>
            </a:br>
            <a:endParaRPr lang="en-US" b="1"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Discipline</a:t>
            </a:r>
            <a:r>
              <a:rPr lang="en-US" dirty="0">
                <a:latin typeface="UD Digi Kyokasho N-R" panose="02020400000000000000" pitchFamily="17" charset="-128"/>
                <a:ea typeface="UD Digi Kyokasho N-R" panose="02020400000000000000" pitchFamily="17" charset="-128"/>
              </a:rPr>
              <a:t>: MEP Engineer </a:t>
            </a:r>
          </a:p>
          <a:p>
            <a:pPr marL="0" indent="0">
              <a:buNone/>
            </a:pPr>
            <a:endParaRPr lang="en-US" b="1"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Claim Details</a:t>
            </a:r>
            <a:r>
              <a:rPr lang="en-US" dirty="0">
                <a:latin typeface="UD Digi Kyokasho N-R" panose="02020400000000000000" pitchFamily="17" charset="-128"/>
                <a:ea typeface="UD Digi Kyokasho N-R" panose="02020400000000000000" pitchFamily="17" charset="-128"/>
              </a:rPr>
              <a:t>: The Insured was engaged directly by the Owner, who acted as his own GC. The Insured designed the fuel gas system assuming 2 PSI service. Before utility confirmation was received, the Owner installed the interior gas piping based on the permit drawings. Subsequent utility confirmation indicated only 14”WC would be available, eliminating the intended pressure regulation strategy and altering appliance input conditions.</a:t>
            </a:r>
          </a:p>
          <a:p>
            <a:pPr marL="0" indent="0" algn="just">
              <a:buNone/>
            </a:pP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Damages</a:t>
            </a:r>
            <a:r>
              <a:rPr lang="en-US" dirty="0">
                <a:latin typeface="UD Digi Kyokasho N-R" panose="02020400000000000000" pitchFamily="17" charset="-128"/>
                <a:ea typeface="UD Digi Kyokasho N-R" panose="02020400000000000000" pitchFamily="17" charset="-128"/>
              </a:rPr>
              <a:t>: Owner demanded reimbursement for piping revisions ($45K) and claimed six-figure delay damages.</a:t>
            </a:r>
          </a:p>
          <a:p>
            <a:pPr marL="0" indent="0" algn="just">
              <a:buNone/>
            </a:pPr>
            <a:endParaRPr lang="en-US" dirty="0">
              <a:latin typeface="UD Digi Kyokasho N-R" panose="02020400000000000000" pitchFamily="17" charset="-128"/>
              <a:ea typeface="UD Digi Kyokasho N-R" panose="02020400000000000000" pitchFamily="17" charset="-128"/>
            </a:endParaRPr>
          </a:p>
          <a:p>
            <a:pPr marL="0" indent="0" algn="just">
              <a:buNone/>
            </a:pPr>
            <a:r>
              <a:rPr lang="en-US" b="1" dirty="0">
                <a:latin typeface="UD Digi Kyokasho N-R" panose="02020400000000000000" pitchFamily="17" charset="-128"/>
                <a:ea typeface="UD Digi Kyokasho N-R" panose="02020400000000000000" pitchFamily="17" charset="-128"/>
              </a:rPr>
              <a:t>Resolution</a:t>
            </a:r>
            <a:r>
              <a:rPr lang="en-US" dirty="0">
                <a:latin typeface="UD Digi Kyokasho N-R" panose="02020400000000000000" pitchFamily="17" charset="-128"/>
                <a:ea typeface="UD Digi Kyokasho N-R" panose="02020400000000000000" pitchFamily="17" charset="-128"/>
              </a:rPr>
              <a:t>: The claim was settled pre-suit for less than $10K, leveraging the engineer’s contractual protections. </a:t>
            </a:r>
          </a:p>
        </p:txBody>
      </p:sp>
      <p:sp>
        <p:nvSpPr>
          <p:cNvPr id="2" name="Slide Number Placeholder 1">
            <a:extLst>
              <a:ext uri="{FF2B5EF4-FFF2-40B4-BE49-F238E27FC236}">
                <a16:creationId xmlns:a16="http://schemas.microsoft.com/office/drawing/2014/main" id="{55A467F6-D78A-19B6-FCF4-A79A2247D440}"/>
              </a:ext>
            </a:extLst>
          </p:cNvPr>
          <p:cNvSpPr>
            <a:spLocks noGrp="1"/>
          </p:cNvSpPr>
          <p:nvPr>
            <p:ph type="sldNum" sz="quarter" idx="12"/>
          </p:nvPr>
        </p:nvSpPr>
        <p:spPr>
          <a:prstGeom prst="rect">
            <a:avLst/>
          </a:prstGeom>
        </p:spPr>
        <p:txBody>
          <a:bodyPr/>
          <a:lstStyle/>
          <a:p>
            <a:fld id="{993FDCB1-0C40-8B44-94D1-0289EC83AF2E}" type="slidenum">
              <a:rPr lang="en-US"/>
              <a:t>10</a:t>
            </a:fld>
            <a:endParaRPr lang="en-US"/>
          </a:p>
        </p:txBody>
      </p:sp>
    </p:spTree>
    <p:extLst>
      <p:ext uri="{BB962C8B-B14F-4D97-AF65-F5344CB8AC3E}">
        <p14:creationId xmlns:p14="http://schemas.microsoft.com/office/powerpoint/2010/main" val="377467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240AA-33FA-42AC-DA74-5767F529081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A14D109-8D10-E076-2B3C-61E33699DF7D}"/>
              </a:ext>
            </a:extLst>
          </p:cNvPr>
          <p:cNvSpPr>
            <a:spLocks noGrp="1"/>
          </p:cNvSpPr>
          <p:nvPr>
            <p:ph type="title"/>
          </p:nvPr>
        </p:nvSpPr>
        <p:spPr>
          <a:xfrm>
            <a:off x="628650" y="726813"/>
            <a:ext cx="7886700" cy="983029"/>
          </a:xfrm>
        </p:spPr>
        <p:txBody>
          <a:bodyPr/>
          <a:lstStyle/>
          <a:p>
            <a:r>
              <a:rPr lang="en-US" b="1" dirty="0">
                <a:latin typeface="UD Digi Kyokasho N-R" panose="02020400000000000000" pitchFamily="17" charset="-128"/>
                <a:ea typeface="UD Digi Kyokasho N-R" panose="02020400000000000000" pitchFamily="17" charset="-128"/>
              </a:rPr>
              <a:t>Gas Service Claim</a:t>
            </a: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TECHNICAL COMPONENT</a:t>
            </a:r>
            <a:r>
              <a:rPr lang="en-US" b="1" dirty="0"/>
              <a:t> </a:t>
            </a:r>
            <a:br>
              <a:rPr lang="en-US" dirty="0"/>
            </a:br>
            <a:endParaRPr lang="en-US" dirty="0"/>
          </a:p>
        </p:txBody>
      </p:sp>
      <p:sp>
        <p:nvSpPr>
          <p:cNvPr id="3" name="Content Placeholder 2">
            <a:extLst>
              <a:ext uri="{FF2B5EF4-FFF2-40B4-BE49-F238E27FC236}">
                <a16:creationId xmlns:a16="http://schemas.microsoft.com/office/drawing/2014/main" id="{F2F0EE76-5895-3738-FF50-921C91603698}"/>
              </a:ext>
            </a:extLst>
          </p:cNvPr>
          <p:cNvSpPr>
            <a:spLocks noGrp="1"/>
          </p:cNvSpPr>
          <p:nvPr>
            <p:ph sz="quarter" idx="13"/>
          </p:nvPr>
        </p:nvSpPr>
        <p:spPr/>
        <p:txBody>
          <a:bodyPr>
            <a:normAutofit/>
          </a:bodyPr>
          <a:lstStyle/>
          <a:p>
            <a:pPr marL="0" indent="0">
              <a:buNone/>
            </a:pPr>
            <a:r>
              <a:rPr lang="en-US" b="1" dirty="0">
                <a:latin typeface="UD Digi Kyokasho N-R" panose="02020400000000000000" pitchFamily="17" charset="-128"/>
                <a:ea typeface="UD Digi Kyokasho N-R" panose="02020400000000000000" pitchFamily="17" charset="-128"/>
              </a:rPr>
              <a:t>Criticisms</a:t>
            </a:r>
            <a:r>
              <a:rPr lang="en-US" dirty="0">
                <a:latin typeface="UD Digi Kyokasho N-R" panose="02020400000000000000" pitchFamily="17" charset="-128"/>
                <a:ea typeface="UD Digi Kyokasho N-R" panose="02020400000000000000" pitchFamily="17" charset="-128"/>
              </a:rPr>
              <a:t> </a:t>
            </a: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Insured could have done more to confirm available service pressure</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Insured should have expressly warned the Owner against proceeding without utility confirmation </a:t>
            </a:r>
          </a:p>
          <a:p>
            <a:pPr marL="0" indent="0">
              <a:buNone/>
            </a:pPr>
            <a:endParaRPr lang="en-US" dirty="0">
              <a:latin typeface="UD Digi Kyokasho N-R" panose="02020400000000000000" pitchFamily="17" charset="-128"/>
              <a:ea typeface="UD Digi Kyokasho N-R" panose="02020400000000000000" pitchFamily="17" charset="-128"/>
            </a:endParaRPr>
          </a:p>
        </p:txBody>
      </p:sp>
      <p:sp>
        <p:nvSpPr>
          <p:cNvPr id="2" name="Slide Number Placeholder 1">
            <a:extLst>
              <a:ext uri="{FF2B5EF4-FFF2-40B4-BE49-F238E27FC236}">
                <a16:creationId xmlns:a16="http://schemas.microsoft.com/office/drawing/2014/main" id="{AF3284DB-8DBD-C186-D1CF-20DA68686DB3}"/>
              </a:ext>
            </a:extLst>
          </p:cNvPr>
          <p:cNvSpPr>
            <a:spLocks noGrp="1"/>
          </p:cNvSpPr>
          <p:nvPr>
            <p:ph type="sldNum" sz="quarter" idx="12"/>
          </p:nvPr>
        </p:nvSpPr>
        <p:spPr>
          <a:prstGeom prst="rect">
            <a:avLst/>
          </a:prstGeom>
        </p:spPr>
        <p:txBody>
          <a:bodyPr/>
          <a:lstStyle/>
          <a:p>
            <a:fld id="{993FDCB1-0C40-8B44-94D1-0289EC83AF2E}" type="slidenum">
              <a:rPr lang="en-US"/>
              <a:t>11</a:t>
            </a:fld>
            <a:endParaRPr lang="en-US"/>
          </a:p>
        </p:txBody>
      </p:sp>
    </p:spTree>
    <p:extLst>
      <p:ext uri="{BB962C8B-B14F-4D97-AF65-F5344CB8AC3E}">
        <p14:creationId xmlns:p14="http://schemas.microsoft.com/office/powerpoint/2010/main" val="75224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F2704-D42D-A046-7D87-D42F3146093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6211AA4-32FD-7A54-0BAB-DB9644B61939}"/>
              </a:ext>
            </a:extLst>
          </p:cNvPr>
          <p:cNvSpPr>
            <a:spLocks noGrp="1"/>
          </p:cNvSpPr>
          <p:nvPr>
            <p:ph type="title"/>
          </p:nvPr>
        </p:nvSpPr>
        <p:spPr>
          <a:xfrm>
            <a:off x="521683" y="680358"/>
            <a:ext cx="7886700" cy="983029"/>
          </a:xfrm>
        </p:spPr>
        <p:txBody>
          <a:bodyPr/>
          <a:lstStyle/>
          <a:p>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Gas Service Claim</a:t>
            </a: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RISK MANAGEMENT COMPONENT </a:t>
            </a:r>
            <a:br>
              <a:rPr lang="en-US" dirty="0"/>
            </a:br>
            <a:endParaRPr lang="en-US" dirty="0"/>
          </a:p>
        </p:txBody>
      </p:sp>
      <p:sp>
        <p:nvSpPr>
          <p:cNvPr id="3" name="Content Placeholder 2">
            <a:extLst>
              <a:ext uri="{FF2B5EF4-FFF2-40B4-BE49-F238E27FC236}">
                <a16:creationId xmlns:a16="http://schemas.microsoft.com/office/drawing/2014/main" id="{C0E1A63B-2ADC-951A-0AB5-7C57040F1A96}"/>
              </a:ext>
            </a:extLst>
          </p:cNvPr>
          <p:cNvSpPr>
            <a:spLocks noGrp="1"/>
          </p:cNvSpPr>
          <p:nvPr>
            <p:ph sz="quarter" idx="13"/>
          </p:nvPr>
        </p:nvSpPr>
        <p:spPr/>
        <p:txBody>
          <a:bodyPr>
            <a:normAutofit/>
          </a:bodyPr>
          <a:lstStyle/>
          <a:p>
            <a:pPr>
              <a:buFont typeface="Wingdings" panose="05000000000000000000" pitchFamily="2" charset="2"/>
              <a:buChar char="§"/>
            </a:pPr>
            <a:r>
              <a:rPr lang="en-US" sz="3000" dirty="0">
                <a:latin typeface="UD Digi Kyokasho N-R" panose="02020400000000000000" pitchFamily="17" charset="-128"/>
                <a:ea typeface="UD Digi Kyokasho N-R" panose="02020400000000000000" pitchFamily="17" charset="-128"/>
              </a:rPr>
              <a:t>Client Selection –trust your instincts</a:t>
            </a:r>
          </a:p>
          <a:p>
            <a:pPr>
              <a:buFont typeface="Wingdings" panose="05000000000000000000" pitchFamily="2" charset="2"/>
              <a:buChar char="§"/>
            </a:pPr>
            <a:endParaRPr lang="en-US" sz="3000"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sz="3000" dirty="0">
                <a:latin typeface="UD Digi Kyokasho N-R" panose="02020400000000000000" pitchFamily="17" charset="-128"/>
                <a:ea typeface="UD Digi Kyokasho N-R" panose="02020400000000000000" pitchFamily="17" charset="-128"/>
              </a:rPr>
              <a:t>Written directives and documented warnings are critical</a:t>
            </a:r>
          </a:p>
          <a:p>
            <a:pPr>
              <a:buFont typeface="Wingdings" panose="05000000000000000000" pitchFamily="2" charset="2"/>
              <a:buChar char="§"/>
            </a:pPr>
            <a:endParaRPr lang="en-US" sz="3000" b="1" dirty="0">
              <a:latin typeface="UD Digi Kyokasho N-R" panose="02020400000000000000" pitchFamily="17" charset="-128"/>
              <a:ea typeface="UD Digi Kyokasho N-R" panose="02020400000000000000" pitchFamily="17" charset="-128"/>
            </a:endParaRPr>
          </a:p>
          <a:p>
            <a:pPr marL="0" indent="0">
              <a:buNone/>
            </a:pPr>
            <a:r>
              <a:rPr lang="en-US" sz="3000" b="1" dirty="0">
                <a:latin typeface="UD Digi Kyokasho N-R" panose="02020400000000000000" pitchFamily="17" charset="-128"/>
                <a:ea typeface="UD Digi Kyokasho N-R" panose="02020400000000000000" pitchFamily="17" charset="-128"/>
              </a:rPr>
              <a:t>CONTRACTUAL RISK REDEMPTION</a:t>
            </a:r>
          </a:p>
          <a:p>
            <a:pPr marL="800100" lvl="2" indent="0">
              <a:buNone/>
            </a:pPr>
            <a:r>
              <a:rPr lang="en-US" dirty="0">
                <a:latin typeface="UD Digi Kyokasho N-R" panose="02020400000000000000" pitchFamily="17" charset="-128"/>
                <a:ea typeface="UD Digi Kyokasho N-R" panose="02020400000000000000" pitchFamily="17" charset="-128"/>
              </a:rPr>
              <a:t>Limitation of Liability </a:t>
            </a:r>
          </a:p>
          <a:p>
            <a:pPr marL="800100" lvl="2" indent="0">
              <a:buNone/>
            </a:pPr>
            <a:r>
              <a:rPr lang="en-US" dirty="0">
                <a:latin typeface="UD Digi Kyokasho N-R" panose="02020400000000000000" pitchFamily="17" charset="-128"/>
                <a:ea typeface="UD Digi Kyokasho N-R" panose="02020400000000000000" pitchFamily="17" charset="-128"/>
              </a:rPr>
              <a:t>Waiver of Consequential Damages</a:t>
            </a:r>
          </a:p>
        </p:txBody>
      </p:sp>
      <p:sp>
        <p:nvSpPr>
          <p:cNvPr id="2" name="Slide Number Placeholder 1">
            <a:extLst>
              <a:ext uri="{FF2B5EF4-FFF2-40B4-BE49-F238E27FC236}">
                <a16:creationId xmlns:a16="http://schemas.microsoft.com/office/drawing/2014/main" id="{244DEF00-4C29-00CA-03C9-C1619A689AAF}"/>
              </a:ext>
            </a:extLst>
          </p:cNvPr>
          <p:cNvSpPr>
            <a:spLocks noGrp="1"/>
          </p:cNvSpPr>
          <p:nvPr>
            <p:ph type="sldNum" sz="quarter" idx="12"/>
          </p:nvPr>
        </p:nvSpPr>
        <p:spPr>
          <a:prstGeom prst="rect">
            <a:avLst/>
          </a:prstGeom>
        </p:spPr>
        <p:txBody>
          <a:bodyPr/>
          <a:lstStyle/>
          <a:p>
            <a:fld id="{993FDCB1-0C40-8B44-94D1-0289EC83AF2E}" type="slidenum">
              <a:rPr lang="en-US"/>
              <a:t>12</a:t>
            </a:fld>
            <a:endParaRPr lang="en-US"/>
          </a:p>
        </p:txBody>
      </p:sp>
    </p:spTree>
    <p:extLst>
      <p:ext uri="{BB962C8B-B14F-4D97-AF65-F5344CB8AC3E}">
        <p14:creationId xmlns:p14="http://schemas.microsoft.com/office/powerpoint/2010/main" val="139998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EA2C9-282F-5177-3D6E-56AC2AF6B95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594E9CE-902C-A0B0-91DD-2EAEB342F1E0}"/>
              </a:ext>
            </a:extLst>
          </p:cNvPr>
          <p:cNvSpPr>
            <a:spLocks noGrp="1"/>
          </p:cNvSpPr>
          <p:nvPr>
            <p:ph type="title"/>
          </p:nvPr>
        </p:nvSpPr>
        <p:spPr>
          <a:xfrm>
            <a:off x="521683" y="773112"/>
            <a:ext cx="7886700" cy="983029"/>
          </a:xfrm>
        </p:spPr>
        <p:txBody>
          <a:bodyPr/>
          <a:lstStyle/>
          <a:p>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b="1" u="sng" dirty="0">
                <a:latin typeface="UD Digi Kyokasho N-R" panose="02020400000000000000" pitchFamily="17" charset="-128"/>
                <a:ea typeface="UD Digi Kyokasho N-R" panose="02020400000000000000" pitchFamily="17" charset="-128"/>
              </a:rPr>
              <a:t>Structural Claim</a:t>
            </a:r>
            <a:br>
              <a:rPr lang="en-US" dirty="0">
                <a:latin typeface="UD Digi Kyokasho N-R" panose="02020400000000000000" pitchFamily="17" charset="-128"/>
                <a:ea typeface="UD Digi Kyokasho N-R" panose="02020400000000000000" pitchFamily="17" charset="-128"/>
              </a:rPr>
            </a:br>
            <a:br>
              <a:rPr lang="en-US" dirty="0"/>
            </a:br>
            <a:endParaRPr lang="en-US" dirty="0"/>
          </a:p>
        </p:txBody>
      </p:sp>
      <p:sp>
        <p:nvSpPr>
          <p:cNvPr id="3" name="Content Placeholder 2">
            <a:extLst>
              <a:ext uri="{FF2B5EF4-FFF2-40B4-BE49-F238E27FC236}">
                <a16:creationId xmlns:a16="http://schemas.microsoft.com/office/drawing/2014/main" id="{79404CBC-874B-CA5F-9543-0E7F349AD3EF}"/>
              </a:ext>
            </a:extLst>
          </p:cNvPr>
          <p:cNvSpPr>
            <a:spLocks noGrp="1"/>
          </p:cNvSpPr>
          <p:nvPr>
            <p:ph sz="quarter" idx="13"/>
          </p:nvPr>
        </p:nvSpPr>
        <p:spPr/>
        <p:txBody>
          <a:bodyPr>
            <a:normAutofit fontScale="62500" lnSpcReduction="20000"/>
          </a:bodyPr>
          <a:lstStyle/>
          <a:p>
            <a:pPr marL="0" indent="0">
              <a:buNone/>
            </a:pPr>
            <a:r>
              <a:rPr lang="en-US" b="1" dirty="0">
                <a:latin typeface="UD Digi Kyokasho N-R" panose="02020400000000000000" pitchFamily="17" charset="-128"/>
                <a:ea typeface="UD Digi Kyokasho N-R" panose="02020400000000000000" pitchFamily="17" charset="-128"/>
              </a:rPr>
              <a:t>Project</a:t>
            </a:r>
            <a:r>
              <a:rPr lang="en-US" dirty="0">
                <a:latin typeface="UD Digi Kyokasho N-R" panose="02020400000000000000" pitchFamily="17" charset="-128"/>
                <a:ea typeface="UD Digi Kyokasho N-R" panose="02020400000000000000" pitchFamily="17" charset="-128"/>
              </a:rPr>
              <a:t>: Multi-Family Residential Building</a:t>
            </a:r>
          </a:p>
          <a:p>
            <a:pPr marL="0" indent="0">
              <a:buNone/>
            </a:pPr>
            <a:endParaRPr lang="en-US" b="1"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Discipline</a:t>
            </a:r>
            <a:r>
              <a:rPr lang="en-US" dirty="0">
                <a:latin typeface="UD Digi Kyokasho N-R" panose="02020400000000000000" pitchFamily="17" charset="-128"/>
                <a:ea typeface="UD Digi Kyokasho N-R" panose="02020400000000000000" pitchFamily="17" charset="-128"/>
              </a:rPr>
              <a:t>: Architect </a:t>
            </a:r>
          </a:p>
          <a:p>
            <a:pPr marL="0" indent="0">
              <a:buNone/>
            </a:pPr>
            <a:endParaRPr lang="en-US" b="1"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Claim Details</a:t>
            </a:r>
            <a:r>
              <a:rPr lang="en-US" dirty="0">
                <a:latin typeface="UD Digi Kyokasho N-R" panose="02020400000000000000" pitchFamily="17" charset="-128"/>
                <a:ea typeface="UD Digi Kyokasho N-R" panose="02020400000000000000" pitchFamily="17" charset="-128"/>
              </a:rPr>
              <a:t>: The Insured prepared the structural plans and retained a structural engineer to review and seal. Shortly after project completion and occupancy, the Owner reported significant floor deflection and sunken condition within several units. </a:t>
            </a:r>
          </a:p>
          <a:p>
            <a:pPr marL="0" indent="0">
              <a:buNone/>
            </a:pP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Damages</a:t>
            </a:r>
            <a:r>
              <a:rPr lang="en-US" dirty="0">
                <a:latin typeface="UD Digi Kyokasho N-R" panose="02020400000000000000" pitchFamily="17" charset="-128"/>
                <a:ea typeface="UD Digi Kyokasho N-R" panose="02020400000000000000" pitchFamily="17" charset="-128"/>
              </a:rPr>
              <a:t>: The Owner sought nearly $500,000 for structural remediation, tenant relocation, and lost rental income. </a:t>
            </a:r>
          </a:p>
          <a:p>
            <a:pPr marL="0" indent="0">
              <a:buNone/>
            </a:pPr>
            <a:endParaRPr lang="en-US"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Resolution: </a:t>
            </a:r>
            <a:r>
              <a:rPr lang="en-US" dirty="0">
                <a:latin typeface="UD Digi Kyokasho N-R" panose="02020400000000000000" pitchFamily="17" charset="-128"/>
                <a:ea typeface="UD Digi Kyokasho N-R" panose="02020400000000000000" pitchFamily="17" charset="-128"/>
              </a:rPr>
              <a:t>Settled pre-suit with the Architect contributing $380K. </a:t>
            </a:r>
          </a:p>
        </p:txBody>
      </p:sp>
      <p:sp>
        <p:nvSpPr>
          <p:cNvPr id="2" name="Slide Number Placeholder 1">
            <a:extLst>
              <a:ext uri="{FF2B5EF4-FFF2-40B4-BE49-F238E27FC236}">
                <a16:creationId xmlns:a16="http://schemas.microsoft.com/office/drawing/2014/main" id="{F45C3B20-7DCE-CF2B-E57C-2AF89CB67D27}"/>
              </a:ext>
            </a:extLst>
          </p:cNvPr>
          <p:cNvSpPr>
            <a:spLocks noGrp="1"/>
          </p:cNvSpPr>
          <p:nvPr>
            <p:ph type="sldNum" sz="quarter" idx="12"/>
          </p:nvPr>
        </p:nvSpPr>
        <p:spPr>
          <a:prstGeom prst="rect">
            <a:avLst/>
          </a:prstGeom>
        </p:spPr>
        <p:txBody>
          <a:bodyPr/>
          <a:lstStyle/>
          <a:p>
            <a:fld id="{993FDCB1-0C40-8B44-94D1-0289EC83AF2E}" type="slidenum">
              <a:rPr lang="en-US"/>
              <a:t>13</a:t>
            </a:fld>
            <a:endParaRPr lang="en-US"/>
          </a:p>
        </p:txBody>
      </p:sp>
    </p:spTree>
    <p:extLst>
      <p:ext uri="{BB962C8B-B14F-4D97-AF65-F5344CB8AC3E}">
        <p14:creationId xmlns:p14="http://schemas.microsoft.com/office/powerpoint/2010/main" val="3132324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4FFC5-58CA-8CAF-C701-1E530D55F42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E5D76ED-05B6-0010-F76C-04DC5C2C3EB2}"/>
              </a:ext>
            </a:extLst>
          </p:cNvPr>
          <p:cNvSpPr>
            <a:spLocks noGrp="1"/>
          </p:cNvSpPr>
          <p:nvPr>
            <p:ph type="title"/>
          </p:nvPr>
        </p:nvSpPr>
        <p:spPr>
          <a:xfrm>
            <a:off x="521683" y="1074960"/>
            <a:ext cx="7886700" cy="983029"/>
          </a:xfrm>
        </p:spPr>
        <p:txBody>
          <a:bodyPr/>
          <a:lstStyle/>
          <a:p>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Structural Claim</a:t>
            </a: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	TECHNICAL COMPONENT</a:t>
            </a:r>
            <a:br>
              <a:rPr lang="en-US" dirty="0">
                <a:latin typeface="UD Digi Kyokasho N-R" panose="02020400000000000000" pitchFamily="17" charset="-128"/>
                <a:ea typeface="UD Digi Kyokasho N-R" panose="02020400000000000000" pitchFamily="17" charset="-128"/>
              </a:rPr>
            </a:br>
            <a:br>
              <a:rPr lang="en-US" dirty="0"/>
            </a:br>
            <a:endParaRPr lang="en-US" dirty="0"/>
          </a:p>
        </p:txBody>
      </p:sp>
      <p:sp>
        <p:nvSpPr>
          <p:cNvPr id="3" name="Content Placeholder 2">
            <a:extLst>
              <a:ext uri="{FF2B5EF4-FFF2-40B4-BE49-F238E27FC236}">
                <a16:creationId xmlns:a16="http://schemas.microsoft.com/office/drawing/2014/main" id="{4F9322D7-1BFE-C1D3-EC77-6D70BBCE5ECC}"/>
              </a:ext>
            </a:extLst>
          </p:cNvPr>
          <p:cNvSpPr>
            <a:spLocks noGrp="1"/>
          </p:cNvSpPr>
          <p:nvPr>
            <p:ph sz="quarter" idx="13"/>
          </p:nvPr>
        </p:nvSpPr>
        <p:spPr/>
        <p:txBody>
          <a:bodyPr>
            <a:normAutofit/>
          </a:bodyPr>
          <a:lstStyle/>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Load-bearing wall above was not properly carried down to a foundation support element </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Remediation required installation of 10 new columns and footings in the basement for proper load transfer </a:t>
            </a:r>
          </a:p>
        </p:txBody>
      </p:sp>
      <p:sp>
        <p:nvSpPr>
          <p:cNvPr id="2" name="Slide Number Placeholder 1">
            <a:extLst>
              <a:ext uri="{FF2B5EF4-FFF2-40B4-BE49-F238E27FC236}">
                <a16:creationId xmlns:a16="http://schemas.microsoft.com/office/drawing/2014/main" id="{5E24E8A4-9D6D-0C0C-B993-71AE40F758A5}"/>
              </a:ext>
            </a:extLst>
          </p:cNvPr>
          <p:cNvSpPr>
            <a:spLocks noGrp="1"/>
          </p:cNvSpPr>
          <p:nvPr>
            <p:ph type="sldNum" sz="quarter" idx="12"/>
          </p:nvPr>
        </p:nvSpPr>
        <p:spPr>
          <a:prstGeom prst="rect">
            <a:avLst/>
          </a:prstGeom>
        </p:spPr>
        <p:txBody>
          <a:bodyPr/>
          <a:lstStyle/>
          <a:p>
            <a:fld id="{993FDCB1-0C40-8B44-94D1-0289EC83AF2E}" type="slidenum">
              <a:rPr lang="en-US"/>
              <a:t>14</a:t>
            </a:fld>
            <a:endParaRPr lang="en-US"/>
          </a:p>
        </p:txBody>
      </p:sp>
    </p:spTree>
    <p:extLst>
      <p:ext uri="{BB962C8B-B14F-4D97-AF65-F5344CB8AC3E}">
        <p14:creationId xmlns:p14="http://schemas.microsoft.com/office/powerpoint/2010/main" val="209062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F7A66-6972-1AF9-2971-9D5CF81E5A0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9FCC037-95E4-D276-4ED9-DDBA0406A953}"/>
              </a:ext>
            </a:extLst>
          </p:cNvPr>
          <p:cNvSpPr>
            <a:spLocks noGrp="1"/>
          </p:cNvSpPr>
          <p:nvPr>
            <p:ph type="title"/>
          </p:nvPr>
        </p:nvSpPr>
        <p:spPr>
          <a:xfrm>
            <a:off x="628650" y="1123586"/>
            <a:ext cx="7886700" cy="983029"/>
          </a:xfrm>
        </p:spPr>
        <p:txBody>
          <a:bodyPr/>
          <a:lstStyle/>
          <a:p>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Structural Claim</a:t>
            </a: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	RISK MANAGEMENT COMPONENT</a:t>
            </a:r>
            <a:br>
              <a:rPr lang="en-US" dirty="0">
                <a:latin typeface="UD Digi Kyokasho N-R" panose="02020400000000000000" pitchFamily="17" charset="-128"/>
                <a:ea typeface="UD Digi Kyokasho N-R" panose="02020400000000000000" pitchFamily="17" charset="-128"/>
              </a:rPr>
            </a:br>
            <a:br>
              <a:rPr lang="en-US" dirty="0"/>
            </a:br>
            <a:endParaRPr lang="en-US" dirty="0"/>
          </a:p>
        </p:txBody>
      </p:sp>
      <p:sp>
        <p:nvSpPr>
          <p:cNvPr id="3" name="Content Placeholder 2">
            <a:extLst>
              <a:ext uri="{FF2B5EF4-FFF2-40B4-BE49-F238E27FC236}">
                <a16:creationId xmlns:a16="http://schemas.microsoft.com/office/drawing/2014/main" id="{DB9EFF23-258A-37F2-1CD6-6B2588BFB0EE}"/>
              </a:ext>
            </a:extLst>
          </p:cNvPr>
          <p:cNvSpPr>
            <a:spLocks noGrp="1"/>
          </p:cNvSpPr>
          <p:nvPr>
            <p:ph sz="quarter" idx="13"/>
          </p:nvPr>
        </p:nvSpPr>
        <p:spPr/>
        <p:txBody>
          <a:bodyPr>
            <a:normAutofit/>
          </a:bodyPr>
          <a:lstStyle/>
          <a:p>
            <a:pPr marL="0" indent="0">
              <a:buNone/>
            </a:pPr>
            <a:endParaRPr lang="en-US" b="1"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Contractual Issues</a:t>
            </a:r>
          </a:p>
          <a:p>
            <a:pPr marL="857250" lvl="1" indent="-457200">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Amend contracts when ownership changes to maintain enforceability</a:t>
            </a:r>
          </a:p>
          <a:p>
            <a:pPr marL="857250" lvl="1" indent="-457200">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marL="857250" lvl="1" indent="-457200">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Preserve contribution and indemnity rights against subconsultants</a:t>
            </a:r>
          </a:p>
        </p:txBody>
      </p:sp>
      <p:sp>
        <p:nvSpPr>
          <p:cNvPr id="2" name="Slide Number Placeholder 1">
            <a:extLst>
              <a:ext uri="{FF2B5EF4-FFF2-40B4-BE49-F238E27FC236}">
                <a16:creationId xmlns:a16="http://schemas.microsoft.com/office/drawing/2014/main" id="{BA23729B-8D68-8269-0FF1-45B0E9BC55DA}"/>
              </a:ext>
            </a:extLst>
          </p:cNvPr>
          <p:cNvSpPr>
            <a:spLocks noGrp="1"/>
          </p:cNvSpPr>
          <p:nvPr>
            <p:ph type="sldNum" sz="quarter" idx="12"/>
          </p:nvPr>
        </p:nvSpPr>
        <p:spPr>
          <a:prstGeom prst="rect">
            <a:avLst/>
          </a:prstGeom>
        </p:spPr>
        <p:txBody>
          <a:bodyPr/>
          <a:lstStyle/>
          <a:p>
            <a:fld id="{993FDCB1-0C40-8B44-94D1-0289EC83AF2E}" type="slidenum">
              <a:rPr lang="en-US"/>
              <a:t>15</a:t>
            </a:fld>
            <a:endParaRPr lang="en-US"/>
          </a:p>
        </p:txBody>
      </p:sp>
    </p:spTree>
    <p:extLst>
      <p:ext uri="{BB962C8B-B14F-4D97-AF65-F5344CB8AC3E}">
        <p14:creationId xmlns:p14="http://schemas.microsoft.com/office/powerpoint/2010/main" val="109847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9958C-2FEC-994C-F555-293338E5D58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7F680D5-3995-0EBD-C928-3038BE3F75BF}"/>
              </a:ext>
            </a:extLst>
          </p:cNvPr>
          <p:cNvSpPr>
            <a:spLocks noGrp="1"/>
          </p:cNvSpPr>
          <p:nvPr>
            <p:ph type="title"/>
          </p:nvPr>
        </p:nvSpPr>
        <p:spPr>
          <a:xfrm>
            <a:off x="521683" y="1155642"/>
            <a:ext cx="7886700" cy="983029"/>
          </a:xfrm>
        </p:spPr>
        <p:txBody>
          <a:bodyPr/>
          <a:lstStyle/>
          <a:p>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b="1" u="sng" dirty="0">
                <a:latin typeface="UD Digi Kyokasho N-R" panose="02020400000000000000" pitchFamily="17" charset="-128"/>
                <a:ea typeface="UD Digi Kyokasho N-R" panose="02020400000000000000" pitchFamily="17" charset="-128"/>
              </a:rPr>
              <a:t>Civil Engineering Claim</a:t>
            </a:r>
            <a:br>
              <a:rPr lang="en-US" dirty="0">
                <a:latin typeface="UD Digi Kyokasho N-R" panose="02020400000000000000" pitchFamily="17" charset="-128"/>
                <a:ea typeface="UD Digi Kyokasho N-R" panose="02020400000000000000" pitchFamily="17" charset="-128"/>
              </a:rPr>
            </a:br>
            <a:r>
              <a:rPr lang="en-US" dirty="0">
                <a:latin typeface="UD Digi Kyokasho N-R" panose="02020400000000000000" pitchFamily="17" charset="-128"/>
                <a:ea typeface="UD Digi Kyokasho N-R" panose="02020400000000000000" pitchFamily="17" charset="-128"/>
              </a:rPr>
              <a:t>	</a:t>
            </a:r>
            <a:br>
              <a:rPr lang="en-US" dirty="0">
                <a:latin typeface="UD Digi Kyokasho N-R" panose="02020400000000000000" pitchFamily="17" charset="-128"/>
                <a:ea typeface="UD Digi Kyokasho N-R" panose="02020400000000000000" pitchFamily="17" charset="-128"/>
              </a:rPr>
            </a:br>
            <a:br>
              <a:rPr lang="en-US" dirty="0"/>
            </a:br>
            <a:endParaRPr lang="en-US" dirty="0"/>
          </a:p>
        </p:txBody>
      </p:sp>
      <p:sp>
        <p:nvSpPr>
          <p:cNvPr id="3" name="Content Placeholder 2">
            <a:extLst>
              <a:ext uri="{FF2B5EF4-FFF2-40B4-BE49-F238E27FC236}">
                <a16:creationId xmlns:a16="http://schemas.microsoft.com/office/drawing/2014/main" id="{00F88C64-5CA6-A9A3-F36E-9DD863CB8F38}"/>
              </a:ext>
            </a:extLst>
          </p:cNvPr>
          <p:cNvSpPr>
            <a:spLocks noGrp="1"/>
          </p:cNvSpPr>
          <p:nvPr>
            <p:ph sz="quarter" idx="13"/>
          </p:nvPr>
        </p:nvSpPr>
        <p:spPr/>
        <p:txBody>
          <a:bodyPr>
            <a:normAutofit fontScale="62500" lnSpcReduction="20000"/>
          </a:bodyPr>
          <a:lstStyle/>
          <a:p>
            <a:pPr marL="0" indent="0">
              <a:buNone/>
            </a:pPr>
            <a:r>
              <a:rPr lang="en-US" b="1" dirty="0">
                <a:latin typeface="UD Digi Kyokasho N-R" panose="02020400000000000000" pitchFamily="17" charset="-128"/>
                <a:ea typeface="UD Digi Kyokasho N-R" panose="02020400000000000000" pitchFamily="17" charset="-128"/>
              </a:rPr>
              <a:t>Project</a:t>
            </a:r>
            <a:r>
              <a:rPr lang="en-US" dirty="0">
                <a:latin typeface="UD Digi Kyokasho N-R" panose="02020400000000000000" pitchFamily="17" charset="-128"/>
                <a:ea typeface="UD Digi Kyokasho N-R" panose="02020400000000000000" pitchFamily="17" charset="-128"/>
              </a:rPr>
              <a:t>: Retail Center Renovation and Expansion </a:t>
            </a:r>
          </a:p>
          <a:p>
            <a:pPr marL="0" indent="0">
              <a:buNone/>
            </a:pPr>
            <a:endParaRPr lang="en-US" b="1"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Discipline</a:t>
            </a:r>
            <a:r>
              <a:rPr lang="en-US" dirty="0">
                <a:latin typeface="UD Digi Kyokasho N-R" panose="02020400000000000000" pitchFamily="17" charset="-128"/>
                <a:ea typeface="UD Digi Kyokasho N-R" panose="02020400000000000000" pitchFamily="17" charset="-128"/>
              </a:rPr>
              <a:t>: Civil Engineer </a:t>
            </a:r>
          </a:p>
          <a:p>
            <a:pPr marL="0" indent="0">
              <a:buNone/>
            </a:pPr>
            <a:endParaRPr lang="en-US" b="1"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Claim Details</a:t>
            </a:r>
            <a:r>
              <a:rPr lang="en-US" dirty="0">
                <a:latin typeface="UD Digi Kyokasho N-R" panose="02020400000000000000" pitchFamily="17" charset="-128"/>
                <a:ea typeface="UD Digi Kyokasho N-R" panose="02020400000000000000" pitchFamily="17" charset="-128"/>
              </a:rPr>
              <a:t>: Post completion, a driver traveled through the perimeter fence and down an embankment.  At the time of the accident, only a curb was present. The driver filed suit against the Owner, Architect, Insured and GC alleging failure to provide adequate barrier protection. </a:t>
            </a:r>
          </a:p>
          <a:p>
            <a:pPr marL="0" indent="0">
              <a:buNone/>
            </a:pPr>
            <a:endParaRPr lang="en-US" b="1"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Damages</a:t>
            </a:r>
            <a:r>
              <a:rPr lang="en-US" dirty="0">
                <a:latin typeface="UD Digi Kyokasho N-R" panose="02020400000000000000" pitchFamily="17" charset="-128"/>
                <a:ea typeface="UD Digi Kyokasho N-R" panose="02020400000000000000" pitchFamily="17" charset="-128"/>
              </a:rPr>
              <a:t>: Driver claimed $1M for medical specials, pain and suffering and wage loss. </a:t>
            </a:r>
          </a:p>
          <a:p>
            <a:pPr marL="0" indent="0">
              <a:buNone/>
            </a:pPr>
            <a:endParaRPr lang="en-US"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Resolution:  </a:t>
            </a:r>
            <a:r>
              <a:rPr lang="en-US" dirty="0">
                <a:latin typeface="UD Digi Kyokasho N-R" panose="02020400000000000000" pitchFamily="17" charset="-128"/>
                <a:ea typeface="UD Digi Kyokasho N-R" panose="02020400000000000000" pitchFamily="17" charset="-128"/>
              </a:rPr>
              <a:t>Settlement was reached for $420K, with the Insured </a:t>
            </a:r>
            <a:r>
              <a:rPr lang="en-US">
                <a:latin typeface="UD Digi Kyokasho N-R" panose="02020400000000000000" pitchFamily="17" charset="-128"/>
                <a:ea typeface="UD Digi Kyokasho N-R" panose="02020400000000000000" pitchFamily="17" charset="-128"/>
              </a:rPr>
              <a:t>contributing $125K</a:t>
            </a:r>
            <a:r>
              <a:rPr lang="en-US" dirty="0">
                <a:latin typeface="UD Digi Kyokasho N-R" panose="02020400000000000000" pitchFamily="17" charset="-128"/>
                <a:ea typeface="UD Digi Kyokasho N-R" panose="02020400000000000000" pitchFamily="17" charset="-128"/>
              </a:rPr>
              <a:t>. </a:t>
            </a:r>
          </a:p>
        </p:txBody>
      </p:sp>
      <p:sp>
        <p:nvSpPr>
          <p:cNvPr id="2" name="Slide Number Placeholder 1">
            <a:extLst>
              <a:ext uri="{FF2B5EF4-FFF2-40B4-BE49-F238E27FC236}">
                <a16:creationId xmlns:a16="http://schemas.microsoft.com/office/drawing/2014/main" id="{419BC3B6-2EE0-CFE8-E450-9A545FF6063F}"/>
              </a:ext>
            </a:extLst>
          </p:cNvPr>
          <p:cNvSpPr>
            <a:spLocks noGrp="1"/>
          </p:cNvSpPr>
          <p:nvPr>
            <p:ph type="sldNum" sz="quarter" idx="12"/>
          </p:nvPr>
        </p:nvSpPr>
        <p:spPr>
          <a:prstGeom prst="rect">
            <a:avLst/>
          </a:prstGeom>
        </p:spPr>
        <p:txBody>
          <a:bodyPr/>
          <a:lstStyle/>
          <a:p>
            <a:fld id="{993FDCB1-0C40-8B44-94D1-0289EC83AF2E}" type="slidenum">
              <a:rPr lang="en-US"/>
              <a:t>16</a:t>
            </a:fld>
            <a:endParaRPr lang="en-US"/>
          </a:p>
        </p:txBody>
      </p:sp>
    </p:spTree>
    <p:extLst>
      <p:ext uri="{BB962C8B-B14F-4D97-AF65-F5344CB8AC3E}">
        <p14:creationId xmlns:p14="http://schemas.microsoft.com/office/powerpoint/2010/main" val="335644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70C24-46A7-8B25-080B-190CA3FA92A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56247C8-0F22-07B4-C652-61365E422EF0}"/>
              </a:ext>
            </a:extLst>
          </p:cNvPr>
          <p:cNvSpPr>
            <a:spLocks noGrp="1"/>
          </p:cNvSpPr>
          <p:nvPr>
            <p:ph type="title"/>
          </p:nvPr>
        </p:nvSpPr>
        <p:spPr>
          <a:xfrm>
            <a:off x="628650" y="1453662"/>
            <a:ext cx="7886700" cy="983029"/>
          </a:xfrm>
        </p:spPr>
        <p:txBody>
          <a:bodyPr/>
          <a:lstStyle/>
          <a:p>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Civil Engineering Claim</a:t>
            </a: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TECHNICAL COMPONENT </a:t>
            </a:r>
            <a:br>
              <a:rPr lang="en-US" dirty="0">
                <a:latin typeface="UD Digi Kyokasho N-R" panose="02020400000000000000" pitchFamily="17" charset="-128"/>
                <a:ea typeface="UD Digi Kyokasho N-R" panose="02020400000000000000" pitchFamily="17" charset="-128"/>
              </a:rPr>
            </a:br>
            <a:r>
              <a:rPr lang="en-US" dirty="0">
                <a:latin typeface="UD Digi Kyokasho N-R" panose="02020400000000000000" pitchFamily="17" charset="-128"/>
                <a:ea typeface="UD Digi Kyokasho N-R" panose="02020400000000000000" pitchFamily="17" charset="-128"/>
              </a:rPr>
              <a:t>	</a:t>
            </a:r>
            <a:br>
              <a:rPr lang="en-US" dirty="0">
                <a:latin typeface="UD Digi Kyokasho N-R" panose="02020400000000000000" pitchFamily="17" charset="-128"/>
                <a:ea typeface="UD Digi Kyokasho N-R" panose="02020400000000000000" pitchFamily="17" charset="-128"/>
              </a:rPr>
            </a:br>
            <a:br>
              <a:rPr lang="en-US" dirty="0"/>
            </a:br>
            <a:endParaRPr lang="en-US" dirty="0"/>
          </a:p>
        </p:txBody>
      </p:sp>
      <p:sp>
        <p:nvSpPr>
          <p:cNvPr id="3" name="Content Placeholder 2">
            <a:extLst>
              <a:ext uri="{FF2B5EF4-FFF2-40B4-BE49-F238E27FC236}">
                <a16:creationId xmlns:a16="http://schemas.microsoft.com/office/drawing/2014/main" id="{1205DED0-BE1A-95BE-8711-73AB28095152}"/>
              </a:ext>
            </a:extLst>
          </p:cNvPr>
          <p:cNvSpPr>
            <a:spLocks noGrp="1"/>
          </p:cNvSpPr>
          <p:nvPr>
            <p:ph sz="quarter" idx="13"/>
          </p:nvPr>
        </p:nvSpPr>
        <p:spPr/>
        <p:txBody>
          <a:bodyPr>
            <a:normAutofit fontScale="85000" lnSpcReduction="20000"/>
          </a:bodyPr>
          <a:lstStyle/>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Slope condition justified a guardrail</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Ambiguity in Insured’s legend identifiers for "existing guardrail” and "proposed guardrail”</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No explicit installation notes</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Insured maintained that the missing guardrail had been identified in its punch list; however, the punch list could not be located</a:t>
            </a:r>
          </a:p>
        </p:txBody>
      </p:sp>
      <p:sp>
        <p:nvSpPr>
          <p:cNvPr id="2" name="Slide Number Placeholder 1">
            <a:extLst>
              <a:ext uri="{FF2B5EF4-FFF2-40B4-BE49-F238E27FC236}">
                <a16:creationId xmlns:a16="http://schemas.microsoft.com/office/drawing/2014/main" id="{EFC8FEBA-34F5-193E-1BC6-3D01E02F5363}"/>
              </a:ext>
            </a:extLst>
          </p:cNvPr>
          <p:cNvSpPr>
            <a:spLocks noGrp="1"/>
          </p:cNvSpPr>
          <p:nvPr>
            <p:ph type="sldNum" sz="quarter" idx="12"/>
          </p:nvPr>
        </p:nvSpPr>
        <p:spPr>
          <a:prstGeom prst="rect">
            <a:avLst/>
          </a:prstGeom>
        </p:spPr>
        <p:txBody>
          <a:bodyPr/>
          <a:lstStyle/>
          <a:p>
            <a:fld id="{993FDCB1-0C40-8B44-94D1-0289EC83AF2E}" type="slidenum">
              <a:rPr lang="en-US"/>
              <a:t>17</a:t>
            </a:fld>
            <a:endParaRPr lang="en-US"/>
          </a:p>
        </p:txBody>
      </p:sp>
    </p:spTree>
    <p:extLst>
      <p:ext uri="{BB962C8B-B14F-4D97-AF65-F5344CB8AC3E}">
        <p14:creationId xmlns:p14="http://schemas.microsoft.com/office/powerpoint/2010/main" val="121320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E518D-976D-8F8A-F481-069603D5260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42BBD64-7764-D022-D8B2-1A04CEA56AA9}"/>
              </a:ext>
            </a:extLst>
          </p:cNvPr>
          <p:cNvSpPr>
            <a:spLocks noGrp="1"/>
          </p:cNvSpPr>
          <p:nvPr>
            <p:ph type="title"/>
          </p:nvPr>
        </p:nvSpPr>
        <p:spPr>
          <a:xfrm>
            <a:off x="628650" y="1469882"/>
            <a:ext cx="7886700" cy="983029"/>
          </a:xfrm>
        </p:spPr>
        <p:txBody>
          <a:bodyPr/>
          <a:lstStyle/>
          <a:p>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Civil Engineering Claim</a:t>
            </a: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RISK MANAGEMENT COMPONENT </a:t>
            </a:r>
            <a:br>
              <a:rPr lang="en-US" dirty="0">
                <a:latin typeface="UD Digi Kyokasho N-R" panose="02020400000000000000" pitchFamily="17" charset="-128"/>
                <a:ea typeface="UD Digi Kyokasho N-R" panose="02020400000000000000" pitchFamily="17" charset="-128"/>
              </a:rPr>
            </a:br>
            <a:r>
              <a:rPr lang="en-US" dirty="0">
                <a:latin typeface="UD Digi Kyokasho N-R" panose="02020400000000000000" pitchFamily="17" charset="-128"/>
                <a:ea typeface="UD Digi Kyokasho N-R" panose="02020400000000000000" pitchFamily="17" charset="-128"/>
              </a:rPr>
              <a:t>	</a:t>
            </a:r>
            <a:br>
              <a:rPr lang="en-US" dirty="0">
                <a:latin typeface="UD Digi Kyokasho N-R" panose="02020400000000000000" pitchFamily="17" charset="-128"/>
                <a:ea typeface="UD Digi Kyokasho N-R" panose="02020400000000000000" pitchFamily="17" charset="-128"/>
              </a:rPr>
            </a:br>
            <a:br>
              <a:rPr lang="en-US" dirty="0"/>
            </a:br>
            <a:endParaRPr lang="en-US" dirty="0"/>
          </a:p>
        </p:txBody>
      </p:sp>
      <p:sp>
        <p:nvSpPr>
          <p:cNvPr id="3" name="Content Placeholder 2">
            <a:extLst>
              <a:ext uri="{FF2B5EF4-FFF2-40B4-BE49-F238E27FC236}">
                <a16:creationId xmlns:a16="http://schemas.microsoft.com/office/drawing/2014/main" id="{2BF224B8-26A8-B2C7-8CA3-621E41451C4A}"/>
              </a:ext>
            </a:extLst>
          </p:cNvPr>
          <p:cNvSpPr>
            <a:spLocks noGrp="1"/>
          </p:cNvSpPr>
          <p:nvPr>
            <p:ph sz="quarter" idx="13"/>
          </p:nvPr>
        </p:nvSpPr>
        <p:spPr>
          <a:xfrm>
            <a:off x="628650" y="1706525"/>
            <a:ext cx="7886700" cy="4631226"/>
          </a:xfrm>
        </p:spPr>
        <p:txBody>
          <a:bodyPr>
            <a:normAutofit/>
          </a:bodyPr>
          <a:lstStyle/>
          <a:p>
            <a:pPr marL="0" indent="0">
              <a:buNone/>
            </a:pPr>
            <a:r>
              <a:rPr lang="en-US" b="1" dirty="0">
                <a:latin typeface="UD Digi Kyokasho N-R" panose="02020400000000000000" pitchFamily="17" charset="-128"/>
                <a:ea typeface="UD Digi Kyokasho N-R" panose="02020400000000000000" pitchFamily="17" charset="-128"/>
              </a:rPr>
              <a:t>Documentation Deficiencies </a:t>
            </a:r>
          </a:p>
          <a:p>
            <a:pPr lvl="1">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Communicate life-safety elements clearly and redundantly in drawings</a:t>
            </a:r>
          </a:p>
          <a:p>
            <a:pPr marL="457200" lvl="1" indent="0">
              <a:buNone/>
            </a:pPr>
            <a:endParaRPr lang="en-US" b="1" dirty="0">
              <a:latin typeface="UD Digi Kyokasho N-R" panose="02020400000000000000" pitchFamily="17" charset="-128"/>
              <a:ea typeface="UD Digi Kyokasho N-R" panose="02020400000000000000" pitchFamily="17" charset="-128"/>
            </a:endParaRPr>
          </a:p>
          <a:p>
            <a:pPr lvl="1">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Missing punch list </a:t>
            </a:r>
          </a:p>
          <a:p>
            <a:pPr marL="0" indent="0">
              <a:buNone/>
            </a:pPr>
            <a:endParaRPr lang="en-US" b="1" dirty="0">
              <a:latin typeface="UD Digi Kyokasho N-R" panose="02020400000000000000" pitchFamily="17" charset="-128"/>
              <a:ea typeface="UD Digi Kyokasho N-R" panose="02020400000000000000" pitchFamily="17" charset="-128"/>
            </a:endParaRPr>
          </a:p>
        </p:txBody>
      </p:sp>
      <p:sp>
        <p:nvSpPr>
          <p:cNvPr id="2" name="Slide Number Placeholder 1">
            <a:extLst>
              <a:ext uri="{FF2B5EF4-FFF2-40B4-BE49-F238E27FC236}">
                <a16:creationId xmlns:a16="http://schemas.microsoft.com/office/drawing/2014/main" id="{D83F27FB-C6EE-48D6-D30C-47332722BC95}"/>
              </a:ext>
            </a:extLst>
          </p:cNvPr>
          <p:cNvSpPr>
            <a:spLocks noGrp="1"/>
          </p:cNvSpPr>
          <p:nvPr>
            <p:ph type="sldNum" sz="quarter" idx="12"/>
          </p:nvPr>
        </p:nvSpPr>
        <p:spPr>
          <a:prstGeom prst="rect">
            <a:avLst/>
          </a:prstGeom>
        </p:spPr>
        <p:txBody>
          <a:bodyPr/>
          <a:lstStyle/>
          <a:p>
            <a:fld id="{993FDCB1-0C40-8B44-94D1-0289EC83AF2E}" type="slidenum">
              <a:rPr lang="en-US"/>
              <a:t>18</a:t>
            </a:fld>
            <a:endParaRPr lang="en-US"/>
          </a:p>
        </p:txBody>
      </p:sp>
    </p:spTree>
    <p:extLst>
      <p:ext uri="{BB962C8B-B14F-4D97-AF65-F5344CB8AC3E}">
        <p14:creationId xmlns:p14="http://schemas.microsoft.com/office/powerpoint/2010/main" val="19326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DB8FD-FD61-9A53-0659-F60057ED3E1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6E85FAB-6538-91E0-0229-5FF4F9FBA710}"/>
              </a:ext>
            </a:extLst>
          </p:cNvPr>
          <p:cNvSpPr>
            <a:spLocks noGrp="1"/>
          </p:cNvSpPr>
          <p:nvPr>
            <p:ph type="title"/>
          </p:nvPr>
        </p:nvSpPr>
        <p:spPr>
          <a:xfrm>
            <a:off x="521683" y="1568086"/>
            <a:ext cx="7886700" cy="983029"/>
          </a:xfrm>
        </p:spPr>
        <p:txBody>
          <a:bodyPr/>
          <a:lstStyle/>
          <a:p>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b="1" u="sng" dirty="0">
                <a:latin typeface="UD Digi Kyokasho N-R" panose="02020400000000000000" pitchFamily="17" charset="-128"/>
                <a:ea typeface="UD Digi Kyokasho N-R" panose="02020400000000000000" pitchFamily="17" charset="-128"/>
              </a:rPr>
              <a:t>HVAC Claim</a:t>
            </a: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dirty="0">
                <a:latin typeface="UD Digi Kyokasho N-R" panose="02020400000000000000" pitchFamily="17" charset="-128"/>
                <a:ea typeface="UD Digi Kyokasho N-R" panose="02020400000000000000" pitchFamily="17" charset="-128"/>
              </a:rPr>
              <a:t>	</a:t>
            </a:r>
            <a:br>
              <a:rPr lang="en-US" dirty="0">
                <a:latin typeface="UD Digi Kyokasho N-R" panose="02020400000000000000" pitchFamily="17" charset="-128"/>
                <a:ea typeface="UD Digi Kyokasho N-R" panose="02020400000000000000" pitchFamily="17" charset="-128"/>
              </a:rPr>
            </a:br>
            <a:br>
              <a:rPr lang="en-US" dirty="0"/>
            </a:br>
            <a:endParaRPr lang="en-US" dirty="0"/>
          </a:p>
        </p:txBody>
      </p:sp>
      <p:sp>
        <p:nvSpPr>
          <p:cNvPr id="3" name="Content Placeholder 2">
            <a:extLst>
              <a:ext uri="{FF2B5EF4-FFF2-40B4-BE49-F238E27FC236}">
                <a16:creationId xmlns:a16="http://schemas.microsoft.com/office/drawing/2014/main" id="{16008EEF-A4DC-9E12-969F-54F131DAF92E}"/>
              </a:ext>
            </a:extLst>
          </p:cNvPr>
          <p:cNvSpPr>
            <a:spLocks noGrp="1"/>
          </p:cNvSpPr>
          <p:nvPr>
            <p:ph sz="quarter" idx="13"/>
          </p:nvPr>
        </p:nvSpPr>
        <p:spPr>
          <a:xfrm>
            <a:off x="628650" y="1453662"/>
            <a:ext cx="7886700" cy="4364432"/>
          </a:xfrm>
        </p:spPr>
        <p:txBody>
          <a:bodyPr>
            <a:normAutofit fontScale="55000" lnSpcReduction="20000"/>
          </a:bodyPr>
          <a:lstStyle/>
          <a:p>
            <a:pPr marL="0" indent="0">
              <a:buNone/>
            </a:pPr>
            <a:r>
              <a:rPr lang="en-US" b="1" dirty="0">
                <a:latin typeface="UD Digi Kyokasho N-R" panose="02020400000000000000" pitchFamily="17" charset="-128"/>
                <a:ea typeface="UD Digi Kyokasho N-R" panose="02020400000000000000" pitchFamily="17" charset="-128"/>
              </a:rPr>
              <a:t>Project</a:t>
            </a:r>
            <a:r>
              <a:rPr lang="en-US" dirty="0">
                <a:latin typeface="UD Digi Kyokasho N-R" panose="02020400000000000000" pitchFamily="17" charset="-128"/>
                <a:ea typeface="UD Digi Kyokasho N-R" panose="02020400000000000000" pitchFamily="17" charset="-128"/>
              </a:rPr>
              <a:t>: Tenant Improvement/Change-of-Use</a:t>
            </a:r>
          </a:p>
          <a:p>
            <a:pPr marL="0" indent="0">
              <a:buNone/>
            </a:pPr>
            <a:endParaRPr lang="en-US" b="1"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Discipline</a:t>
            </a:r>
            <a:r>
              <a:rPr lang="en-US" dirty="0">
                <a:latin typeface="UD Digi Kyokasho N-R" panose="02020400000000000000" pitchFamily="17" charset="-128"/>
                <a:ea typeface="UD Digi Kyokasho N-R" panose="02020400000000000000" pitchFamily="17" charset="-128"/>
              </a:rPr>
              <a:t>: MEP Engineer </a:t>
            </a:r>
          </a:p>
          <a:p>
            <a:pPr marL="0" indent="0">
              <a:buNone/>
            </a:pPr>
            <a:endParaRPr lang="en-US" b="1"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Claim Details</a:t>
            </a:r>
            <a:r>
              <a:rPr lang="en-US" dirty="0">
                <a:latin typeface="UD Digi Kyokasho N-R" panose="02020400000000000000" pitchFamily="17" charset="-128"/>
                <a:ea typeface="UD Digi Kyokasho N-R" panose="02020400000000000000" pitchFamily="17" charset="-128"/>
              </a:rPr>
              <a:t>: Post completion, the Owner reported moisture on floors and ceiling return diffusers.  Humidity readings were in the 90’s, and microbial presence was observed. The facility had to close due to safety concerns.  The Owner retained counsel and third-party consultants and asserted a claim against the Architect, Insured, and GC who served as commissioning authority. </a:t>
            </a:r>
          </a:p>
          <a:p>
            <a:pPr marL="0" indent="0">
              <a:buNone/>
            </a:pP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Damages</a:t>
            </a:r>
            <a:r>
              <a:rPr lang="en-US" dirty="0">
                <a:latin typeface="UD Digi Kyokasho N-R" panose="02020400000000000000" pitchFamily="17" charset="-128"/>
                <a:ea typeface="UD Digi Kyokasho N-R" panose="02020400000000000000" pitchFamily="17" charset="-128"/>
              </a:rPr>
              <a:t>: Owner claimed $350K for investigation costs, remediation, and lost business income.  </a:t>
            </a:r>
          </a:p>
          <a:p>
            <a:pPr marL="0" indent="0">
              <a:buNone/>
            </a:pPr>
            <a:endParaRPr lang="en-US" b="1"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Resolution: </a:t>
            </a:r>
            <a:r>
              <a:rPr lang="en-US" dirty="0">
                <a:latin typeface="UD Digi Kyokasho N-R" panose="02020400000000000000" pitchFamily="17" charset="-128"/>
                <a:ea typeface="UD Digi Kyokasho N-R" panose="02020400000000000000" pitchFamily="17" charset="-128"/>
              </a:rPr>
              <a:t>The claim was settled pre-suit with the Insured contributing $50K toward a $200K settlement.</a:t>
            </a:r>
            <a:endParaRPr lang="en-US" b="1" dirty="0">
              <a:latin typeface="UD Digi Kyokasho N-R" panose="02020400000000000000" pitchFamily="17" charset="-128"/>
              <a:ea typeface="UD Digi Kyokasho N-R" panose="02020400000000000000" pitchFamily="17" charset="-128"/>
            </a:endParaRPr>
          </a:p>
        </p:txBody>
      </p:sp>
      <p:sp>
        <p:nvSpPr>
          <p:cNvPr id="2" name="Slide Number Placeholder 1">
            <a:extLst>
              <a:ext uri="{FF2B5EF4-FFF2-40B4-BE49-F238E27FC236}">
                <a16:creationId xmlns:a16="http://schemas.microsoft.com/office/drawing/2014/main" id="{5FDF8AD6-6B35-4057-F87D-4FF76B81EAE8}"/>
              </a:ext>
            </a:extLst>
          </p:cNvPr>
          <p:cNvSpPr>
            <a:spLocks noGrp="1"/>
          </p:cNvSpPr>
          <p:nvPr>
            <p:ph type="sldNum" sz="quarter" idx="12"/>
          </p:nvPr>
        </p:nvSpPr>
        <p:spPr>
          <a:prstGeom prst="rect">
            <a:avLst/>
          </a:prstGeom>
        </p:spPr>
        <p:txBody>
          <a:bodyPr/>
          <a:lstStyle/>
          <a:p>
            <a:fld id="{993FDCB1-0C40-8B44-94D1-0289EC83AF2E}" type="slidenum">
              <a:rPr lang="en-US"/>
              <a:t>19</a:t>
            </a:fld>
            <a:endParaRPr lang="en-US"/>
          </a:p>
        </p:txBody>
      </p:sp>
    </p:spTree>
    <p:extLst>
      <p:ext uri="{BB962C8B-B14F-4D97-AF65-F5344CB8AC3E}">
        <p14:creationId xmlns:p14="http://schemas.microsoft.com/office/powerpoint/2010/main" val="204753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BA62E-C02D-CBCF-A34C-D4347E738F0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BD458AE-DB2A-8353-C6AE-F8DF9FE355FB}"/>
              </a:ext>
            </a:extLst>
          </p:cNvPr>
          <p:cNvSpPr>
            <a:spLocks noGrp="1"/>
          </p:cNvSpPr>
          <p:nvPr>
            <p:ph type="title"/>
          </p:nvPr>
        </p:nvSpPr>
        <p:spPr/>
        <p:txBody>
          <a:bodyPr/>
          <a:lstStyle/>
          <a:p>
            <a:r>
              <a:rPr lang="en-US" u="sng" dirty="0">
                <a:latin typeface="UD Digi Kyokasho N-R" panose="02020400000000000000" pitchFamily="17" charset="-128"/>
                <a:ea typeface="UD Digi Kyokasho N-R" panose="02020400000000000000" pitchFamily="17" charset="-128"/>
              </a:rPr>
              <a:t>Disclaimer &amp; Copyright Notice </a:t>
            </a:r>
          </a:p>
        </p:txBody>
      </p:sp>
      <p:sp>
        <p:nvSpPr>
          <p:cNvPr id="3" name="Content Placeholder 2">
            <a:extLst>
              <a:ext uri="{FF2B5EF4-FFF2-40B4-BE49-F238E27FC236}">
                <a16:creationId xmlns:a16="http://schemas.microsoft.com/office/drawing/2014/main" id="{0A537801-A695-90E5-FEFF-EDF683AB74CD}"/>
              </a:ext>
            </a:extLst>
          </p:cNvPr>
          <p:cNvSpPr>
            <a:spLocks noGrp="1"/>
          </p:cNvSpPr>
          <p:nvPr>
            <p:ph sz="quarter" idx="13"/>
          </p:nvPr>
        </p:nvSpPr>
        <p:spPr>
          <a:xfrm>
            <a:off x="628650" y="1171873"/>
            <a:ext cx="7886700" cy="5050507"/>
          </a:xfrm>
        </p:spPr>
        <p:txBody>
          <a:bodyPr>
            <a:normAutofit fontScale="62500" lnSpcReduction="20000"/>
          </a:bodyPr>
          <a:lstStyle/>
          <a:p>
            <a:pPr marL="0" indent="0">
              <a:buNone/>
            </a:pPr>
            <a:br>
              <a:rPr lang="en-US" sz="2100" dirty="0">
                <a:latin typeface="UD Digi Kyokasho N-R" panose="020B0400000000000000" pitchFamily="18" charset="-128"/>
                <a:ea typeface="UD Digi Kyokasho N-R" panose="020B0400000000000000" pitchFamily="18" charset="-128"/>
              </a:rPr>
            </a:br>
            <a:r>
              <a:rPr lang="en-US" sz="2100" dirty="0">
                <a:latin typeface="UD Digi Kyokasho N-R" panose="020B0400000000000000" pitchFamily="18" charset="-128"/>
                <a:ea typeface="UD Digi Kyokasho N-R" panose="020B0400000000000000" pitchFamily="18" charset="-128"/>
              </a:rPr>
              <a:t>The information presented is intended to provide guidance and is not intended as a legal interpretation of any federal, state or local laws, rules or regulations applicable to your business.</a:t>
            </a:r>
            <a:r>
              <a:rPr lang="en-US" sz="2100" dirty="0"/>
              <a:t> </a:t>
            </a:r>
            <a:r>
              <a:rPr lang="en-US" sz="2100" dirty="0">
                <a:latin typeface="UD Digi Kyokasho N-R" panose="02020400000000000000" pitchFamily="17" charset="-128"/>
                <a:ea typeface="UD Digi Kyokasho N-R" panose="02020400000000000000" pitchFamily="17" charset="-128"/>
              </a:rPr>
              <a:t>Any views or opinions expressed are the speaker’s; shall not be construed as legal advice; and do not necessarily reflect any corporate position, opinion or view of Great American Insurance Company, or its affiliates, or a corporate endorsement, position or preference with respect to any contractual terms and provisions or any related issues. If you have any questions or issues of a specific nature, you should consult appropriate legal or regulatory counsel to review the specific circumstances involved.  </a:t>
            </a:r>
          </a:p>
          <a:p>
            <a:pPr marL="0" indent="0">
              <a:buNone/>
            </a:pPr>
            <a:endParaRPr lang="en-US" sz="2100" dirty="0">
              <a:latin typeface="UD Digi Kyokasho N-R" panose="02020400000000000000" pitchFamily="17" charset="-128"/>
              <a:ea typeface="UD Digi Kyokasho N-R" panose="02020400000000000000" pitchFamily="17" charset="-128"/>
            </a:endParaRPr>
          </a:p>
          <a:p>
            <a:pPr marL="0" indent="0">
              <a:buNone/>
            </a:pPr>
            <a:r>
              <a:rPr lang="en-US" sz="2100" dirty="0">
                <a:latin typeface="UD Digi Kyokasho N-R" panose="02020400000000000000" pitchFamily="17" charset="-128"/>
                <a:ea typeface="UD Digi Kyokasho N-R" panose="02020400000000000000" pitchFamily="17" charset="-128"/>
              </a:rPr>
              <a:t>The claims scenarios in this material are provided to illustrate possible exposures faced by your clients.  The facts of any situation which may actually arise, and the terms, conditions, exclusions, and limitations in any policy in effect at that time, are unique.  Thus, no representation is made that any specific insurance coverage applies to the enclosed claim scenarios. </a:t>
            </a:r>
          </a:p>
          <a:p>
            <a:pPr marL="0" indent="0">
              <a:buNone/>
            </a:pPr>
            <a:endParaRPr lang="en-US" sz="2000" dirty="0">
              <a:latin typeface="UD Digi Kyokasho N-R" panose="020B0400000000000000" pitchFamily="18" charset="-128"/>
              <a:ea typeface="UD Digi Kyokasho N-R" panose="020B0400000000000000" pitchFamily="18" charset="-128"/>
            </a:endParaRPr>
          </a:p>
          <a:p>
            <a:pPr marL="0" indent="0">
              <a:buNone/>
            </a:pPr>
            <a:r>
              <a:rPr lang="en-US" sz="2000" dirty="0">
                <a:latin typeface="UD Digi Kyokasho N-R" panose="020B0400000000000000" pitchFamily="18" charset="-128"/>
                <a:ea typeface="UD Digi Kyokasho N-R" panose="020B0400000000000000" pitchFamily="18" charset="-128"/>
              </a:rPr>
              <a:t>The loss prevention information provided is intended only to assist policyholders in the management of potential loss producing conditions involving their premises and/or operations based on generally accepted safe practices. In providing such information, Great American does not warrant that all potential hazards or conditions have been evaluated or can be controlled. It is not intended as an offer to write insurance for such conditions or exposures. The liability of Great American Insurance Company and its affiliated insurers is limited to the terms, limits and conditions of the insurance policies underwritten by any of them.</a:t>
            </a:r>
          </a:p>
          <a:p>
            <a:pPr marL="0" indent="0">
              <a:buNone/>
            </a:pPr>
            <a:endParaRPr lang="en-US" sz="2000" dirty="0">
              <a:latin typeface="UD Digi Kyokasho N-R" panose="020B0400000000000000" pitchFamily="18" charset="-128"/>
              <a:ea typeface="UD Digi Kyokasho N-R" panose="020B0400000000000000" pitchFamily="18" charset="-128"/>
            </a:endParaRPr>
          </a:p>
          <a:p>
            <a:pPr marL="0" indent="0">
              <a:buNone/>
            </a:pPr>
            <a:r>
              <a:rPr lang="en-US" sz="2000" dirty="0">
                <a:latin typeface="UD Digi Kyokasho N-R" panose="020B0400000000000000" pitchFamily="18" charset="-128"/>
                <a:ea typeface="UD Digi Kyokasho N-R" panose="020B0400000000000000" pitchFamily="18" charset="-128"/>
              </a:rPr>
              <a:t>© 2026 Great American Insurance Company, 301 E. Fourth St., Cincinnati, OH 45202. All rights reserved.</a:t>
            </a:r>
          </a:p>
        </p:txBody>
      </p:sp>
      <p:sp>
        <p:nvSpPr>
          <p:cNvPr id="2" name="Slide Number Placeholder 1">
            <a:extLst>
              <a:ext uri="{FF2B5EF4-FFF2-40B4-BE49-F238E27FC236}">
                <a16:creationId xmlns:a16="http://schemas.microsoft.com/office/drawing/2014/main" id="{2CD284E7-D3C3-0BA6-4DE9-DADD26F06DF4}"/>
              </a:ext>
            </a:extLst>
          </p:cNvPr>
          <p:cNvSpPr>
            <a:spLocks noGrp="1"/>
          </p:cNvSpPr>
          <p:nvPr>
            <p:ph type="sldNum" sz="quarter" idx="12"/>
          </p:nvPr>
        </p:nvSpPr>
        <p:spPr>
          <a:prstGeom prst="rect">
            <a:avLst/>
          </a:prstGeom>
        </p:spPr>
        <p:txBody>
          <a:bodyPr/>
          <a:lstStyle/>
          <a:p>
            <a:fld id="{993FDCB1-0C40-8B44-94D1-0289EC83AF2E}" type="slidenum">
              <a:rPr lang="en-US"/>
              <a:t>2</a:t>
            </a:fld>
            <a:endParaRPr lang="en-US"/>
          </a:p>
        </p:txBody>
      </p:sp>
    </p:spTree>
    <p:extLst>
      <p:ext uri="{BB962C8B-B14F-4D97-AF65-F5344CB8AC3E}">
        <p14:creationId xmlns:p14="http://schemas.microsoft.com/office/powerpoint/2010/main" val="14448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6F204-7BFB-1E91-880E-50A1B331D4D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4042C6C-9D45-D67B-69AB-D9A55E1D1B1F}"/>
              </a:ext>
            </a:extLst>
          </p:cNvPr>
          <p:cNvSpPr>
            <a:spLocks noGrp="1"/>
          </p:cNvSpPr>
          <p:nvPr>
            <p:ph type="title"/>
          </p:nvPr>
        </p:nvSpPr>
        <p:spPr>
          <a:xfrm>
            <a:off x="628650" y="1880471"/>
            <a:ext cx="7886700" cy="983029"/>
          </a:xfrm>
        </p:spPr>
        <p:txBody>
          <a:bodyPr/>
          <a:lstStyle/>
          <a:p>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HVAC Claim</a:t>
            </a: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TECHNICAL COMPONENT </a:t>
            </a: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dirty="0">
                <a:latin typeface="UD Digi Kyokasho N-R" panose="02020400000000000000" pitchFamily="17" charset="-128"/>
                <a:ea typeface="UD Digi Kyokasho N-R" panose="02020400000000000000" pitchFamily="17" charset="-128"/>
              </a:rPr>
              <a:t>	</a:t>
            </a:r>
            <a:br>
              <a:rPr lang="en-US" dirty="0">
                <a:latin typeface="UD Digi Kyokasho N-R" panose="02020400000000000000" pitchFamily="17" charset="-128"/>
                <a:ea typeface="UD Digi Kyokasho N-R" panose="02020400000000000000" pitchFamily="17" charset="-128"/>
              </a:rPr>
            </a:br>
            <a:br>
              <a:rPr lang="en-US" dirty="0"/>
            </a:br>
            <a:endParaRPr lang="en-US" dirty="0"/>
          </a:p>
        </p:txBody>
      </p:sp>
      <p:sp>
        <p:nvSpPr>
          <p:cNvPr id="3" name="Content Placeholder 2">
            <a:extLst>
              <a:ext uri="{FF2B5EF4-FFF2-40B4-BE49-F238E27FC236}">
                <a16:creationId xmlns:a16="http://schemas.microsoft.com/office/drawing/2014/main" id="{50EC105C-14DB-134C-0B08-3034FBEF3B2A}"/>
              </a:ext>
            </a:extLst>
          </p:cNvPr>
          <p:cNvSpPr>
            <a:spLocks noGrp="1"/>
          </p:cNvSpPr>
          <p:nvPr>
            <p:ph sz="quarter" idx="13"/>
          </p:nvPr>
        </p:nvSpPr>
        <p:spPr/>
        <p:txBody>
          <a:bodyPr>
            <a:normAutofit fontScale="62500" lnSpcReduction="20000"/>
          </a:bodyPr>
          <a:lstStyle/>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BMS not programmed at turnover; humidity setpoints incorrectly configured upon activation</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No documented request for or confirmation of a  final TAB report</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Maintenance deficiencies, including heavily loaded filters</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Linear grille installed, but not connected to ductwork</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Owner’s consultant opined that the Insured failed to adequately review final control sequences or document humidity setpoint verification during commissioning </a:t>
            </a:r>
          </a:p>
          <a:p>
            <a:pPr marL="0" indent="0">
              <a:buNone/>
            </a:pPr>
            <a:endParaRPr lang="en-US" b="1" dirty="0">
              <a:latin typeface="UD Digi Kyokasho N-R" panose="02020400000000000000" pitchFamily="17" charset="-128"/>
              <a:ea typeface="UD Digi Kyokasho N-R" panose="02020400000000000000" pitchFamily="17" charset="-128"/>
            </a:endParaRPr>
          </a:p>
          <a:p>
            <a:pPr marL="0" indent="0">
              <a:buNone/>
            </a:pPr>
            <a:endParaRPr lang="en-US" b="1" dirty="0">
              <a:latin typeface="UD Digi Kyokasho N-R" panose="02020400000000000000" pitchFamily="17" charset="-128"/>
              <a:ea typeface="UD Digi Kyokasho N-R" panose="02020400000000000000" pitchFamily="17" charset="-128"/>
            </a:endParaRPr>
          </a:p>
        </p:txBody>
      </p:sp>
      <p:sp>
        <p:nvSpPr>
          <p:cNvPr id="2" name="Slide Number Placeholder 1">
            <a:extLst>
              <a:ext uri="{FF2B5EF4-FFF2-40B4-BE49-F238E27FC236}">
                <a16:creationId xmlns:a16="http://schemas.microsoft.com/office/drawing/2014/main" id="{BBB829FE-37DB-352A-AF95-18B6B4817ECA}"/>
              </a:ext>
            </a:extLst>
          </p:cNvPr>
          <p:cNvSpPr>
            <a:spLocks noGrp="1"/>
          </p:cNvSpPr>
          <p:nvPr>
            <p:ph type="sldNum" sz="quarter" idx="12"/>
          </p:nvPr>
        </p:nvSpPr>
        <p:spPr>
          <a:prstGeom prst="rect">
            <a:avLst/>
          </a:prstGeom>
        </p:spPr>
        <p:txBody>
          <a:bodyPr/>
          <a:lstStyle/>
          <a:p>
            <a:fld id="{993FDCB1-0C40-8B44-94D1-0289EC83AF2E}" type="slidenum">
              <a:rPr lang="en-US"/>
              <a:t>20</a:t>
            </a:fld>
            <a:endParaRPr lang="en-US"/>
          </a:p>
        </p:txBody>
      </p:sp>
    </p:spTree>
    <p:extLst>
      <p:ext uri="{BB962C8B-B14F-4D97-AF65-F5344CB8AC3E}">
        <p14:creationId xmlns:p14="http://schemas.microsoft.com/office/powerpoint/2010/main" val="515354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57FB-532D-EA96-3441-758FB1E900C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A57849A-19C1-FDE1-4BC5-62CD2F3756C1}"/>
              </a:ext>
            </a:extLst>
          </p:cNvPr>
          <p:cNvSpPr>
            <a:spLocks noGrp="1"/>
          </p:cNvSpPr>
          <p:nvPr>
            <p:ph type="title"/>
          </p:nvPr>
        </p:nvSpPr>
        <p:spPr>
          <a:xfrm>
            <a:off x="691403" y="1925294"/>
            <a:ext cx="7886700" cy="983029"/>
          </a:xfrm>
        </p:spPr>
        <p:txBody>
          <a:bodyPr/>
          <a:lstStyle/>
          <a:p>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HVAC Claim</a:t>
            </a: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RISK MANAGEMENT COMPONENT </a:t>
            </a:r>
            <a:br>
              <a:rPr lang="en-US" dirty="0">
                <a:latin typeface="UD Digi Kyokasho N-R" panose="02020400000000000000" pitchFamily="17" charset="-128"/>
                <a:ea typeface="UD Digi Kyokasho N-R" panose="02020400000000000000" pitchFamily="17" charset="-128"/>
              </a:rPr>
            </a:br>
            <a:br>
              <a:rPr lang="en-US" dirty="0">
                <a:latin typeface="UD Digi Kyokasho N-R" panose="02020400000000000000" pitchFamily="17" charset="-128"/>
                <a:ea typeface="UD Digi Kyokasho N-R" panose="02020400000000000000" pitchFamily="17" charset="-128"/>
              </a:rPr>
            </a:br>
            <a:r>
              <a:rPr lang="en-US" dirty="0">
                <a:latin typeface="UD Digi Kyokasho N-R" panose="02020400000000000000" pitchFamily="17" charset="-128"/>
                <a:ea typeface="UD Digi Kyokasho N-R" panose="02020400000000000000" pitchFamily="17" charset="-128"/>
              </a:rPr>
              <a:t>	</a:t>
            </a:r>
            <a:br>
              <a:rPr lang="en-US" dirty="0">
                <a:latin typeface="UD Digi Kyokasho N-R" panose="02020400000000000000" pitchFamily="17" charset="-128"/>
                <a:ea typeface="UD Digi Kyokasho N-R" panose="02020400000000000000" pitchFamily="17" charset="-128"/>
              </a:rPr>
            </a:br>
            <a:br>
              <a:rPr lang="en-US" dirty="0"/>
            </a:br>
            <a:endParaRPr lang="en-US" dirty="0"/>
          </a:p>
        </p:txBody>
      </p:sp>
      <p:sp>
        <p:nvSpPr>
          <p:cNvPr id="3" name="Content Placeholder 2">
            <a:extLst>
              <a:ext uri="{FF2B5EF4-FFF2-40B4-BE49-F238E27FC236}">
                <a16:creationId xmlns:a16="http://schemas.microsoft.com/office/drawing/2014/main" id="{62D47046-4749-5D14-1694-381371EBCF8F}"/>
              </a:ext>
            </a:extLst>
          </p:cNvPr>
          <p:cNvSpPr>
            <a:spLocks noGrp="1"/>
          </p:cNvSpPr>
          <p:nvPr>
            <p:ph sz="quarter" idx="13"/>
          </p:nvPr>
        </p:nvSpPr>
        <p:spPr/>
        <p:txBody>
          <a:bodyPr>
            <a:normAutofit/>
          </a:bodyPr>
          <a:lstStyle/>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Vague commissioning scope</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Missed Pre- Claims Assistance Opportunity  </a:t>
            </a:r>
          </a:p>
          <a:p>
            <a:pPr marL="0" indent="0">
              <a:buNone/>
            </a:pPr>
            <a:r>
              <a:rPr lang="en-US" dirty="0">
                <a:latin typeface="UD Digi Kyokasho N-R" panose="02020400000000000000" pitchFamily="17" charset="-128"/>
                <a:ea typeface="UD Digi Kyokasho N-R" panose="02020400000000000000" pitchFamily="17" charset="-128"/>
              </a:rPr>
              <a:t>		</a:t>
            </a:r>
            <a:r>
              <a:rPr lang="en-US" sz="2800" dirty="0">
                <a:latin typeface="UD Digi Kyokasho N-R" panose="02020400000000000000" pitchFamily="17" charset="-128"/>
                <a:ea typeface="UD Digi Kyokasho N-R" panose="02020400000000000000" pitchFamily="17" charset="-128"/>
              </a:rPr>
              <a:t>Near-miss in documenting							contractor errors and maintenance 			deficiencies</a:t>
            </a:r>
            <a:endParaRPr lang="en-US" dirty="0">
              <a:latin typeface="UD Digi Kyokasho N-R" panose="02020400000000000000" pitchFamily="17" charset="-128"/>
              <a:ea typeface="UD Digi Kyokasho N-R" panose="02020400000000000000" pitchFamily="17" charset="-128"/>
            </a:endParaRPr>
          </a:p>
        </p:txBody>
      </p:sp>
      <p:sp>
        <p:nvSpPr>
          <p:cNvPr id="2" name="Slide Number Placeholder 1">
            <a:extLst>
              <a:ext uri="{FF2B5EF4-FFF2-40B4-BE49-F238E27FC236}">
                <a16:creationId xmlns:a16="http://schemas.microsoft.com/office/drawing/2014/main" id="{61016532-8267-5C31-75FF-4939A6D8C691}"/>
              </a:ext>
            </a:extLst>
          </p:cNvPr>
          <p:cNvSpPr>
            <a:spLocks noGrp="1"/>
          </p:cNvSpPr>
          <p:nvPr>
            <p:ph type="sldNum" sz="quarter" idx="12"/>
          </p:nvPr>
        </p:nvSpPr>
        <p:spPr>
          <a:prstGeom prst="rect">
            <a:avLst/>
          </a:prstGeom>
        </p:spPr>
        <p:txBody>
          <a:bodyPr/>
          <a:lstStyle/>
          <a:p>
            <a:fld id="{993FDCB1-0C40-8B44-94D1-0289EC83AF2E}" type="slidenum">
              <a:rPr lang="en-US"/>
              <a:t>21</a:t>
            </a:fld>
            <a:endParaRPr lang="en-US"/>
          </a:p>
        </p:txBody>
      </p:sp>
    </p:spTree>
    <p:extLst>
      <p:ext uri="{BB962C8B-B14F-4D97-AF65-F5344CB8AC3E}">
        <p14:creationId xmlns:p14="http://schemas.microsoft.com/office/powerpoint/2010/main" val="150070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F1A3A-8358-AB44-42A3-65AA47F7007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4963E29-4C82-562E-23E0-333A314CA773}"/>
              </a:ext>
            </a:extLst>
          </p:cNvPr>
          <p:cNvSpPr>
            <a:spLocks noGrp="1"/>
          </p:cNvSpPr>
          <p:nvPr>
            <p:ph type="title"/>
          </p:nvPr>
        </p:nvSpPr>
        <p:spPr/>
        <p:txBody>
          <a:bodyPr/>
          <a:lstStyle/>
          <a:p>
            <a:r>
              <a:rPr lang="en-US" b="1" u="sng" dirty="0">
                <a:latin typeface="UD Digi Kyokasho N-R" panose="02020400000000000000" pitchFamily="17" charset="-128"/>
                <a:ea typeface="UD Digi Kyokasho N-R" panose="02020400000000000000" pitchFamily="17" charset="-128"/>
              </a:rPr>
              <a:t>RISK MANAGEMENT TAKEAWAYS</a:t>
            </a:r>
          </a:p>
        </p:txBody>
      </p:sp>
      <p:sp>
        <p:nvSpPr>
          <p:cNvPr id="3" name="Content Placeholder 2">
            <a:extLst>
              <a:ext uri="{FF2B5EF4-FFF2-40B4-BE49-F238E27FC236}">
                <a16:creationId xmlns:a16="http://schemas.microsoft.com/office/drawing/2014/main" id="{95090268-44D1-F9F4-F84F-1097F9BD6B75}"/>
              </a:ext>
            </a:extLst>
          </p:cNvPr>
          <p:cNvSpPr>
            <a:spLocks noGrp="1"/>
          </p:cNvSpPr>
          <p:nvPr>
            <p:ph sz="quarter" idx="13"/>
          </p:nvPr>
        </p:nvSpPr>
        <p:spPr/>
        <p:txBody>
          <a:bodyPr>
            <a:normAutofit/>
          </a:bodyPr>
          <a:lstStyle/>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Client Selection </a:t>
            </a:r>
          </a:p>
          <a:p>
            <a:pPr marL="0" indent="0">
              <a:buNone/>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Contract Controls</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Documentation Discipline</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Utilize Pre-Claims Assistance</a:t>
            </a:r>
          </a:p>
        </p:txBody>
      </p:sp>
      <p:sp>
        <p:nvSpPr>
          <p:cNvPr id="2" name="Slide Number Placeholder 1">
            <a:extLst>
              <a:ext uri="{FF2B5EF4-FFF2-40B4-BE49-F238E27FC236}">
                <a16:creationId xmlns:a16="http://schemas.microsoft.com/office/drawing/2014/main" id="{8D6D9A9F-5992-FC49-19DA-BF20656968E4}"/>
              </a:ext>
            </a:extLst>
          </p:cNvPr>
          <p:cNvSpPr>
            <a:spLocks noGrp="1"/>
          </p:cNvSpPr>
          <p:nvPr>
            <p:ph type="sldNum" sz="quarter" idx="12"/>
          </p:nvPr>
        </p:nvSpPr>
        <p:spPr>
          <a:prstGeom prst="rect">
            <a:avLst/>
          </a:prstGeom>
        </p:spPr>
        <p:txBody>
          <a:bodyPr/>
          <a:lstStyle/>
          <a:p>
            <a:fld id="{993FDCB1-0C40-8B44-94D1-0289EC83AF2E}" type="slidenum">
              <a:rPr lang="en-US"/>
              <a:t>22</a:t>
            </a:fld>
            <a:endParaRPr lang="en-US"/>
          </a:p>
        </p:txBody>
      </p:sp>
    </p:spTree>
    <p:extLst>
      <p:ext uri="{BB962C8B-B14F-4D97-AF65-F5344CB8AC3E}">
        <p14:creationId xmlns:p14="http://schemas.microsoft.com/office/powerpoint/2010/main" val="2295736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lgGrid">
          <a:fgClr>
            <a:srgbClr val="7A9FA8"/>
          </a:fgClr>
          <a:bgClr>
            <a:schemeClr val="bg1"/>
          </a:bgClr>
        </a:pattFill>
        <a:effectLst/>
      </p:bgPr>
    </p:bg>
    <p:spTree>
      <p:nvGrpSpPr>
        <p:cNvPr id="1" name="">
          <a:extLst>
            <a:ext uri="{FF2B5EF4-FFF2-40B4-BE49-F238E27FC236}">
              <a16:creationId xmlns:a16="http://schemas.microsoft.com/office/drawing/2014/main" id="{43FA9DE1-5C2A-E9C0-0192-CAA86634999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DA470A-F8CD-FC74-124A-FB9D01E8FBD5}"/>
              </a:ext>
            </a:extLst>
          </p:cNvPr>
          <p:cNvSpPr>
            <a:spLocks noGrp="1"/>
          </p:cNvSpPr>
          <p:nvPr>
            <p:ph type="sldNum" sz="quarter" idx="12"/>
          </p:nvPr>
        </p:nvSpPr>
        <p:spPr>
          <a:prstGeom prst="rect">
            <a:avLst/>
          </a:prstGeom>
        </p:spPr>
        <p:txBody>
          <a:bodyPr/>
          <a:lstStyle/>
          <a:p>
            <a:fld id="{993FDCB1-0C40-8B44-94D1-0289EC83AF2E}" type="slidenum">
              <a:rPr lang="en-US"/>
              <a:t>23</a:t>
            </a:fld>
            <a:endParaRPr lang="en-US"/>
          </a:p>
        </p:txBody>
      </p:sp>
      <p:sp>
        <p:nvSpPr>
          <p:cNvPr id="11" name="Title 10">
            <a:extLst>
              <a:ext uri="{FF2B5EF4-FFF2-40B4-BE49-F238E27FC236}">
                <a16:creationId xmlns:a16="http://schemas.microsoft.com/office/drawing/2014/main" id="{693D5DF2-6CFC-D775-50AD-F6F1809301E4}"/>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1C48AAC4-4203-F534-0B6B-5E0B0BFB7413}"/>
              </a:ext>
            </a:extLst>
          </p:cNvPr>
          <p:cNvPicPr>
            <a:picLocks noChangeAspect="1"/>
          </p:cNvPicPr>
          <p:nvPr/>
        </p:nvPicPr>
        <p:blipFill>
          <a:blip r:embed="rId2"/>
          <a:stretch>
            <a:fillRect/>
          </a:stretch>
        </p:blipFill>
        <p:spPr>
          <a:xfrm>
            <a:off x="0" y="1770829"/>
            <a:ext cx="9144000" cy="3316341"/>
          </a:xfrm>
          <a:prstGeom prst="rect">
            <a:avLst/>
          </a:prstGeom>
        </p:spPr>
      </p:pic>
    </p:spTree>
    <p:extLst>
      <p:ext uri="{BB962C8B-B14F-4D97-AF65-F5344CB8AC3E}">
        <p14:creationId xmlns:p14="http://schemas.microsoft.com/office/powerpoint/2010/main" val="223246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322C9-8E6F-38AE-089B-302E4E9A22C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5380214-C5F4-A05C-3FC0-6BD2129D0050}"/>
              </a:ext>
            </a:extLst>
          </p:cNvPr>
          <p:cNvSpPr>
            <a:spLocks noGrp="1"/>
          </p:cNvSpPr>
          <p:nvPr>
            <p:ph type="title"/>
          </p:nvPr>
        </p:nvSpPr>
        <p:spPr/>
        <p:txBody>
          <a:bodyPr/>
          <a:lstStyle/>
          <a:p>
            <a:r>
              <a:rPr lang="en-US" b="1" u="sng" dirty="0">
                <a:latin typeface="UD Digi Kyokasho N-R" panose="02020400000000000000" pitchFamily="17" charset="-128"/>
                <a:ea typeface="UD Digi Kyokasho N-R" panose="02020400000000000000" pitchFamily="17" charset="-128"/>
              </a:rPr>
              <a:t>RISK MANAGEMENT TIPS</a:t>
            </a:r>
          </a:p>
        </p:txBody>
      </p:sp>
      <p:sp>
        <p:nvSpPr>
          <p:cNvPr id="3" name="Content Placeholder 2">
            <a:extLst>
              <a:ext uri="{FF2B5EF4-FFF2-40B4-BE49-F238E27FC236}">
                <a16:creationId xmlns:a16="http://schemas.microsoft.com/office/drawing/2014/main" id="{21537DEA-00AB-D626-C9CE-6A551B98218A}"/>
              </a:ext>
            </a:extLst>
          </p:cNvPr>
          <p:cNvSpPr>
            <a:spLocks noGrp="1"/>
          </p:cNvSpPr>
          <p:nvPr>
            <p:ph sz="quarter" idx="13"/>
          </p:nvPr>
        </p:nvSpPr>
        <p:spPr/>
        <p:txBody>
          <a:bodyPr>
            <a:normAutofit/>
          </a:bodyPr>
          <a:lstStyle/>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Client Selection </a:t>
            </a:r>
          </a:p>
          <a:p>
            <a:pPr marL="0" indent="0">
              <a:buNone/>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Contract Controls</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Documentation Discipline</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Utilize Pre-Claims Assistance</a:t>
            </a:r>
          </a:p>
        </p:txBody>
      </p:sp>
      <p:sp>
        <p:nvSpPr>
          <p:cNvPr id="2" name="Slide Number Placeholder 1">
            <a:extLst>
              <a:ext uri="{FF2B5EF4-FFF2-40B4-BE49-F238E27FC236}">
                <a16:creationId xmlns:a16="http://schemas.microsoft.com/office/drawing/2014/main" id="{C930FD54-4343-5FC0-B4D3-B7BD504B80B1}"/>
              </a:ext>
            </a:extLst>
          </p:cNvPr>
          <p:cNvSpPr>
            <a:spLocks noGrp="1"/>
          </p:cNvSpPr>
          <p:nvPr>
            <p:ph type="sldNum" sz="quarter" idx="12"/>
          </p:nvPr>
        </p:nvSpPr>
        <p:spPr>
          <a:prstGeom prst="rect">
            <a:avLst/>
          </a:prstGeom>
        </p:spPr>
        <p:txBody>
          <a:bodyPr/>
          <a:lstStyle/>
          <a:p>
            <a:fld id="{993FDCB1-0C40-8B44-94D1-0289EC83AF2E}" type="slidenum">
              <a:rPr lang="en-US"/>
              <a:t>3</a:t>
            </a:fld>
            <a:endParaRPr lang="en-US"/>
          </a:p>
        </p:txBody>
      </p:sp>
    </p:spTree>
    <p:extLst>
      <p:ext uri="{BB962C8B-B14F-4D97-AF65-F5344CB8AC3E}">
        <p14:creationId xmlns:p14="http://schemas.microsoft.com/office/powerpoint/2010/main" val="23937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927B89C-DD02-49E8-3221-94108E38E3B1}"/>
              </a:ext>
            </a:extLst>
          </p:cNvPr>
          <p:cNvSpPr>
            <a:spLocks noGrp="1"/>
          </p:cNvSpPr>
          <p:nvPr>
            <p:ph type="title"/>
          </p:nvPr>
        </p:nvSpPr>
        <p:spPr/>
        <p:txBody>
          <a:bodyPr/>
          <a:lstStyle/>
          <a:p>
            <a:r>
              <a:rPr lang="en-US" b="1" u="sng" dirty="0">
                <a:latin typeface="UD Digi Kyokasho N-R" panose="02020400000000000000" pitchFamily="17" charset="-128"/>
                <a:ea typeface="UD Digi Kyokasho N-R" panose="02020400000000000000" pitchFamily="17" charset="-128"/>
              </a:rPr>
              <a:t>Accessibility Claim</a:t>
            </a:r>
          </a:p>
        </p:txBody>
      </p:sp>
      <p:sp>
        <p:nvSpPr>
          <p:cNvPr id="3" name="Content Placeholder 2">
            <a:extLst>
              <a:ext uri="{FF2B5EF4-FFF2-40B4-BE49-F238E27FC236}">
                <a16:creationId xmlns:a16="http://schemas.microsoft.com/office/drawing/2014/main" id="{76DFAA3C-69CE-9FE6-9B99-8CA009648B91}"/>
              </a:ext>
            </a:extLst>
          </p:cNvPr>
          <p:cNvSpPr>
            <a:spLocks noGrp="1"/>
          </p:cNvSpPr>
          <p:nvPr>
            <p:ph sz="quarter" idx="13"/>
          </p:nvPr>
        </p:nvSpPr>
        <p:spPr/>
        <p:txBody>
          <a:bodyPr>
            <a:normAutofit fontScale="62500" lnSpcReduction="20000"/>
          </a:bodyPr>
          <a:lstStyle/>
          <a:p>
            <a:pPr marL="0" indent="0">
              <a:buNone/>
            </a:pPr>
            <a:r>
              <a:rPr lang="en-US" b="1" dirty="0">
                <a:latin typeface="UD Digi Kyokasho N-R" panose="02020400000000000000" pitchFamily="17" charset="-128"/>
                <a:ea typeface="UD Digi Kyokasho N-R" panose="02020400000000000000" pitchFamily="17" charset="-128"/>
              </a:rPr>
              <a:t>Project</a:t>
            </a:r>
            <a:r>
              <a:rPr lang="en-US" dirty="0">
                <a:latin typeface="UD Digi Kyokasho N-R" panose="02020400000000000000" pitchFamily="17" charset="-128"/>
                <a:ea typeface="UD Digi Kyokasho N-R" panose="02020400000000000000" pitchFamily="17" charset="-128"/>
              </a:rPr>
              <a:t>: Ground-Up Multi-Family Residential Development</a:t>
            </a:r>
          </a:p>
          <a:p>
            <a:pPr marL="0" indent="0">
              <a:buNone/>
            </a:pPr>
            <a:endParaRPr lang="en-US"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Discipline</a:t>
            </a:r>
            <a:r>
              <a:rPr lang="en-US" dirty="0">
                <a:latin typeface="UD Digi Kyokasho N-R" panose="02020400000000000000" pitchFamily="17" charset="-128"/>
                <a:ea typeface="UD Digi Kyokasho N-R" panose="02020400000000000000" pitchFamily="17" charset="-128"/>
              </a:rPr>
              <a:t>: Architect</a:t>
            </a:r>
          </a:p>
          <a:p>
            <a:pPr marL="0" indent="0">
              <a:buNone/>
            </a:pPr>
            <a:endParaRPr lang="en-US"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Claim Details</a:t>
            </a:r>
            <a:r>
              <a:rPr lang="en-US" dirty="0">
                <a:latin typeface="UD Digi Kyokasho N-R" panose="02020400000000000000" pitchFamily="17" charset="-128"/>
                <a:ea typeface="UD Digi Kyokasho N-R" panose="02020400000000000000" pitchFamily="17" charset="-128"/>
              </a:rPr>
              <a:t>: After project completion, the Owner received a Fair Housing Act (FHA) complaint alleging accessibility deficiencies. The Owner resolved the complaint and then sought indemnity from the Architect. </a:t>
            </a:r>
          </a:p>
          <a:p>
            <a:pPr marL="0" indent="0">
              <a:buNone/>
            </a:pPr>
            <a:endParaRPr lang="en-US"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Damages</a:t>
            </a:r>
            <a:r>
              <a:rPr lang="en-US" dirty="0">
                <a:latin typeface="UD Digi Kyokasho N-R" panose="02020400000000000000" pitchFamily="17" charset="-128"/>
                <a:ea typeface="UD Digi Kyokasho N-R" panose="02020400000000000000" pitchFamily="17" charset="-128"/>
              </a:rPr>
              <a:t>: Owner claimed $175K for investigatory efforts, attorney’s fees, and remediation work.</a:t>
            </a:r>
          </a:p>
          <a:p>
            <a:pPr marL="0" indent="0">
              <a:buNone/>
            </a:pPr>
            <a:endParaRPr lang="en-US" dirty="0">
              <a:latin typeface="UD Digi Kyokasho N-R" panose="02020400000000000000" pitchFamily="17" charset="-128"/>
              <a:ea typeface="UD Digi Kyokasho N-R" panose="02020400000000000000" pitchFamily="17" charset="-128"/>
            </a:endParaRPr>
          </a:p>
          <a:p>
            <a:pPr marL="0" indent="0">
              <a:buNone/>
            </a:pPr>
            <a:r>
              <a:rPr lang="en-US" b="1" dirty="0">
                <a:latin typeface="UD Digi Kyokasho N-R" panose="02020400000000000000" pitchFamily="17" charset="-128"/>
                <a:ea typeface="UD Digi Kyokasho N-R" panose="02020400000000000000" pitchFamily="17" charset="-128"/>
              </a:rPr>
              <a:t>Resolution: </a:t>
            </a:r>
            <a:r>
              <a:rPr lang="en-US" dirty="0">
                <a:latin typeface="UD Digi Kyokasho N-R" panose="02020400000000000000" pitchFamily="17" charset="-128"/>
                <a:ea typeface="UD Digi Kyokasho N-R" panose="02020400000000000000" pitchFamily="17" charset="-128"/>
              </a:rPr>
              <a:t>The claim was settled prior to formal arbitration, with the Architect assuming 95% of the recoverable damages.</a:t>
            </a:r>
          </a:p>
        </p:txBody>
      </p:sp>
      <p:sp>
        <p:nvSpPr>
          <p:cNvPr id="2" name="Slide Number Placeholder 1">
            <a:extLst>
              <a:ext uri="{FF2B5EF4-FFF2-40B4-BE49-F238E27FC236}">
                <a16:creationId xmlns:a16="http://schemas.microsoft.com/office/drawing/2014/main" id="{ECBE9CBA-A565-18BE-1240-DA8C8BA57B47}"/>
              </a:ext>
            </a:extLst>
          </p:cNvPr>
          <p:cNvSpPr>
            <a:spLocks noGrp="1"/>
          </p:cNvSpPr>
          <p:nvPr>
            <p:ph type="sldNum" sz="quarter" idx="12"/>
          </p:nvPr>
        </p:nvSpPr>
        <p:spPr>
          <a:prstGeom prst="rect">
            <a:avLst/>
          </a:prstGeom>
        </p:spPr>
        <p:txBody>
          <a:bodyPr/>
          <a:lstStyle/>
          <a:p>
            <a:fld id="{993FDCB1-0C40-8B44-94D1-0289EC83AF2E}" type="slidenum">
              <a:rPr lang="en-US"/>
              <a:t>4</a:t>
            </a:fld>
            <a:endParaRPr lang="en-US"/>
          </a:p>
        </p:txBody>
      </p:sp>
    </p:spTree>
    <p:extLst>
      <p:ext uri="{BB962C8B-B14F-4D97-AF65-F5344CB8AC3E}">
        <p14:creationId xmlns:p14="http://schemas.microsoft.com/office/powerpoint/2010/main" val="95057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41631-5C77-B693-0DD2-1A5ABD6AA7C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85AF362-E9A6-6B72-D896-790726296EC5}"/>
              </a:ext>
            </a:extLst>
          </p:cNvPr>
          <p:cNvSpPr>
            <a:spLocks noGrp="1"/>
          </p:cNvSpPr>
          <p:nvPr>
            <p:ph type="title"/>
          </p:nvPr>
        </p:nvSpPr>
        <p:spPr>
          <a:xfrm>
            <a:off x="628650" y="773112"/>
            <a:ext cx="7886700" cy="983029"/>
          </a:xfrm>
        </p:spPr>
        <p:txBody>
          <a:bodyPr/>
          <a:lstStyle/>
          <a:p>
            <a:r>
              <a:rPr lang="en-US" b="1" dirty="0">
                <a:latin typeface="UD Digi Kyokasho N-R" panose="02020400000000000000" pitchFamily="17" charset="-128"/>
                <a:ea typeface="UD Digi Kyokasho N-R" panose="02020400000000000000" pitchFamily="17" charset="-128"/>
              </a:rPr>
              <a:t>Accessibility Claim</a:t>
            </a: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TECHNICAL COMPONENT </a:t>
            </a:r>
            <a:br>
              <a:rPr lang="en-US" dirty="0"/>
            </a:br>
            <a:endParaRPr lang="en-US" dirty="0"/>
          </a:p>
        </p:txBody>
      </p:sp>
      <p:sp>
        <p:nvSpPr>
          <p:cNvPr id="3" name="Content Placeholder 2">
            <a:extLst>
              <a:ext uri="{FF2B5EF4-FFF2-40B4-BE49-F238E27FC236}">
                <a16:creationId xmlns:a16="http://schemas.microsoft.com/office/drawing/2014/main" id="{D2EB792E-1102-6AFA-8B68-0B7A9D89FA5A}"/>
              </a:ext>
            </a:extLst>
          </p:cNvPr>
          <p:cNvSpPr>
            <a:spLocks noGrp="1"/>
          </p:cNvSpPr>
          <p:nvPr>
            <p:ph sz="quarter" idx="13"/>
          </p:nvPr>
        </p:nvSpPr>
        <p:spPr/>
        <p:txBody>
          <a:bodyPr>
            <a:normAutofit fontScale="85000" lnSpcReduction="10000"/>
          </a:bodyPr>
          <a:lstStyle/>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Inadequate bathroom maneuvering clearance due to vanity encroachment</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Deficient pull-side clearance at bathroom doors</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Thermostats mounted too high (upper cabinet overhang impacted reach depth)</a:t>
            </a:r>
          </a:p>
          <a:p>
            <a:pPr>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Laundry facility reach range violations</a:t>
            </a:r>
          </a:p>
        </p:txBody>
      </p:sp>
      <p:sp>
        <p:nvSpPr>
          <p:cNvPr id="2" name="Slide Number Placeholder 1">
            <a:extLst>
              <a:ext uri="{FF2B5EF4-FFF2-40B4-BE49-F238E27FC236}">
                <a16:creationId xmlns:a16="http://schemas.microsoft.com/office/drawing/2014/main" id="{32C75695-367A-39A3-C763-967BF7C289FE}"/>
              </a:ext>
            </a:extLst>
          </p:cNvPr>
          <p:cNvSpPr>
            <a:spLocks noGrp="1"/>
          </p:cNvSpPr>
          <p:nvPr>
            <p:ph type="sldNum" sz="quarter" idx="12"/>
          </p:nvPr>
        </p:nvSpPr>
        <p:spPr>
          <a:prstGeom prst="rect">
            <a:avLst/>
          </a:prstGeom>
        </p:spPr>
        <p:txBody>
          <a:bodyPr/>
          <a:lstStyle/>
          <a:p>
            <a:fld id="{993FDCB1-0C40-8B44-94D1-0289EC83AF2E}" type="slidenum">
              <a:rPr lang="en-US"/>
              <a:t>5</a:t>
            </a:fld>
            <a:endParaRPr lang="en-US"/>
          </a:p>
        </p:txBody>
      </p:sp>
    </p:spTree>
    <p:extLst>
      <p:ext uri="{BB962C8B-B14F-4D97-AF65-F5344CB8AC3E}">
        <p14:creationId xmlns:p14="http://schemas.microsoft.com/office/powerpoint/2010/main" val="414443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75D0D-85AF-70CB-4467-1E216F11540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04D7445-AAB6-F94B-86FA-D7E495CC0711}"/>
              </a:ext>
            </a:extLst>
          </p:cNvPr>
          <p:cNvSpPr>
            <a:spLocks noGrp="1"/>
          </p:cNvSpPr>
          <p:nvPr>
            <p:ph type="title"/>
          </p:nvPr>
        </p:nvSpPr>
        <p:spPr>
          <a:xfrm>
            <a:off x="628650" y="646795"/>
            <a:ext cx="7886700" cy="983029"/>
          </a:xfrm>
        </p:spPr>
        <p:txBody>
          <a:bodyPr/>
          <a:lstStyle/>
          <a:p>
            <a:r>
              <a:rPr lang="en-US" b="1" dirty="0">
                <a:latin typeface="UD Digi Kyokasho N-R" panose="02020400000000000000" pitchFamily="17" charset="-128"/>
                <a:ea typeface="UD Digi Kyokasho N-R" panose="02020400000000000000" pitchFamily="17" charset="-128"/>
              </a:rPr>
              <a:t>Accessibility Claim</a:t>
            </a: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RISK MANAGEMENT COMPONENT</a:t>
            </a:r>
            <a:br>
              <a:rPr lang="en-US" b="1" dirty="0"/>
            </a:br>
            <a:endParaRPr lang="en-US" b="1" dirty="0"/>
          </a:p>
        </p:txBody>
      </p:sp>
      <p:sp>
        <p:nvSpPr>
          <p:cNvPr id="3" name="Content Placeholder 2">
            <a:extLst>
              <a:ext uri="{FF2B5EF4-FFF2-40B4-BE49-F238E27FC236}">
                <a16:creationId xmlns:a16="http://schemas.microsoft.com/office/drawing/2014/main" id="{A411680D-FE6C-0682-21F2-EDDA88D1E06B}"/>
              </a:ext>
            </a:extLst>
          </p:cNvPr>
          <p:cNvSpPr>
            <a:spLocks noGrp="1"/>
          </p:cNvSpPr>
          <p:nvPr>
            <p:ph sz="quarter" idx="13"/>
          </p:nvPr>
        </p:nvSpPr>
        <p:spPr>
          <a:xfrm>
            <a:off x="628650" y="1487769"/>
            <a:ext cx="7886700" cy="4631226"/>
          </a:xfrm>
        </p:spPr>
        <p:txBody>
          <a:bodyPr>
            <a:normAutofit/>
          </a:bodyPr>
          <a:lstStyle/>
          <a:p>
            <a:pPr>
              <a:buFont typeface="Wingdings" panose="05000000000000000000" pitchFamily="2" charset="2"/>
              <a:buChar char="§"/>
            </a:pPr>
            <a:r>
              <a:rPr lang="en-US" b="1" dirty="0">
                <a:latin typeface="UD Digi Kyokasho N-R" panose="02020400000000000000" pitchFamily="17" charset="-128"/>
                <a:ea typeface="UD Digi Kyokasho N-R" panose="02020400000000000000" pitchFamily="17" charset="-128"/>
              </a:rPr>
              <a:t>Contractual Misalignment</a:t>
            </a:r>
            <a:endParaRPr lang="en-US" dirty="0">
              <a:latin typeface="UD Digi Kyokasho N-R" panose="02020400000000000000" pitchFamily="17" charset="-128"/>
              <a:ea typeface="UD Digi Kyokasho N-R" panose="02020400000000000000" pitchFamily="17" charset="-128"/>
            </a:endParaRPr>
          </a:p>
          <a:p>
            <a:pPr marL="400050" lvl="1" indent="0">
              <a:buNone/>
            </a:pPr>
            <a:r>
              <a:rPr lang="en-US" dirty="0">
                <a:latin typeface="UD Digi Kyokasho N-R" panose="02020400000000000000" pitchFamily="17" charset="-128"/>
                <a:ea typeface="UD Digi Kyokasho N-R" panose="02020400000000000000" pitchFamily="17" charset="-128"/>
              </a:rPr>
              <a:t>Indemnity Gap Between Agreements</a:t>
            </a:r>
          </a:p>
          <a:p>
            <a:pPr marL="400050" lvl="1" indent="0">
              <a:buNone/>
            </a:pPr>
            <a:endParaRPr lang="en-US" dirty="0">
              <a:latin typeface="UD Digi Kyokasho N-R" panose="02020400000000000000" pitchFamily="17" charset="-128"/>
              <a:ea typeface="UD Digi Kyokasho N-R" panose="02020400000000000000" pitchFamily="17" charset="-128"/>
            </a:endParaRPr>
          </a:p>
          <a:p>
            <a:pPr marL="400050" lvl="1" indent="0">
              <a:buNone/>
            </a:pPr>
            <a:r>
              <a:rPr lang="en-US" dirty="0">
                <a:latin typeface="UD Digi Kyokasho N-R" panose="02020400000000000000" pitchFamily="17" charset="-128"/>
                <a:ea typeface="UD Digi Kyokasho N-R" panose="02020400000000000000" pitchFamily="17" charset="-128"/>
              </a:rPr>
              <a:t>Disproportionate Limitation of Liability</a:t>
            </a:r>
          </a:p>
          <a:p>
            <a:pPr marL="400050" lvl="1" indent="0">
              <a:buNone/>
            </a:pPr>
            <a:endParaRPr lang="en-US" dirty="0">
              <a:latin typeface="UD Digi Kyokasho N-R" panose="02020400000000000000" pitchFamily="17" charset="-128"/>
              <a:ea typeface="UD Digi Kyokasho N-R" panose="02020400000000000000" pitchFamily="17" charset="-128"/>
            </a:endParaRPr>
          </a:p>
          <a:p>
            <a:pPr marL="400050" lvl="1" indent="0">
              <a:buNone/>
            </a:pPr>
            <a:r>
              <a:rPr lang="en-US" dirty="0">
                <a:latin typeface="UD Digi Kyokasho N-R" panose="02020400000000000000" pitchFamily="17" charset="-128"/>
                <a:ea typeface="UD Digi Kyokasho N-R" panose="02020400000000000000" pitchFamily="17" charset="-128"/>
              </a:rPr>
              <a:t>Conflicting Dispute Resolution Provisions</a:t>
            </a:r>
          </a:p>
          <a:p>
            <a:pPr marL="400050" lvl="1" indent="0">
              <a:buNone/>
            </a:pPr>
            <a:endParaRPr lang="en-US" dirty="0">
              <a:latin typeface="UD Digi Kyokasho N-R" panose="02020400000000000000" pitchFamily="17" charset="-128"/>
              <a:ea typeface="UD Digi Kyokasho N-R" panose="02020400000000000000" pitchFamily="17" charset="-128"/>
            </a:endParaRPr>
          </a:p>
        </p:txBody>
      </p:sp>
      <p:sp>
        <p:nvSpPr>
          <p:cNvPr id="2" name="Slide Number Placeholder 1">
            <a:extLst>
              <a:ext uri="{FF2B5EF4-FFF2-40B4-BE49-F238E27FC236}">
                <a16:creationId xmlns:a16="http://schemas.microsoft.com/office/drawing/2014/main" id="{41090E51-E769-1E90-6155-F3B463BC795A}"/>
              </a:ext>
            </a:extLst>
          </p:cNvPr>
          <p:cNvSpPr>
            <a:spLocks noGrp="1"/>
          </p:cNvSpPr>
          <p:nvPr>
            <p:ph type="sldNum" sz="quarter" idx="12"/>
          </p:nvPr>
        </p:nvSpPr>
        <p:spPr>
          <a:prstGeom prst="rect">
            <a:avLst/>
          </a:prstGeom>
        </p:spPr>
        <p:txBody>
          <a:bodyPr/>
          <a:lstStyle/>
          <a:p>
            <a:fld id="{993FDCB1-0C40-8B44-94D1-0289EC83AF2E}" type="slidenum">
              <a:rPr lang="en-US"/>
              <a:t>6</a:t>
            </a:fld>
            <a:endParaRPr lang="en-US"/>
          </a:p>
        </p:txBody>
      </p:sp>
    </p:spTree>
    <p:extLst>
      <p:ext uri="{BB962C8B-B14F-4D97-AF65-F5344CB8AC3E}">
        <p14:creationId xmlns:p14="http://schemas.microsoft.com/office/powerpoint/2010/main" val="398996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E0F30-A929-55E3-0F0D-4E763836C90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CE27FC2-38FB-BAB5-0363-88D5B7567412}"/>
              </a:ext>
            </a:extLst>
          </p:cNvPr>
          <p:cNvSpPr>
            <a:spLocks noGrp="1"/>
          </p:cNvSpPr>
          <p:nvPr>
            <p:ph type="title"/>
          </p:nvPr>
        </p:nvSpPr>
        <p:spPr>
          <a:xfrm>
            <a:off x="628650" y="503360"/>
            <a:ext cx="7886700" cy="983029"/>
          </a:xfrm>
        </p:spPr>
        <p:txBody>
          <a:bodyPr/>
          <a:lstStyle/>
          <a:p>
            <a:r>
              <a:rPr lang="en-US" b="1" u="sng" dirty="0">
                <a:latin typeface="UD Digi Kyokasho N-R" panose="02020400000000000000" pitchFamily="17" charset="-128"/>
                <a:ea typeface="UD Digi Kyokasho N-R" panose="02020400000000000000" pitchFamily="17" charset="-128"/>
              </a:rPr>
              <a:t>Civil Engineering Bodily Injury Claim</a:t>
            </a:r>
            <a:br>
              <a:rPr lang="en-US" dirty="0"/>
            </a:br>
            <a:endParaRPr lang="en-US" dirty="0"/>
          </a:p>
        </p:txBody>
      </p:sp>
      <p:sp>
        <p:nvSpPr>
          <p:cNvPr id="3" name="Content Placeholder 2">
            <a:extLst>
              <a:ext uri="{FF2B5EF4-FFF2-40B4-BE49-F238E27FC236}">
                <a16:creationId xmlns:a16="http://schemas.microsoft.com/office/drawing/2014/main" id="{FCFC8DB4-77F6-DC5C-086E-59A7C9F5EEF5}"/>
              </a:ext>
            </a:extLst>
          </p:cNvPr>
          <p:cNvSpPr>
            <a:spLocks noGrp="1"/>
          </p:cNvSpPr>
          <p:nvPr>
            <p:ph sz="quarter" idx="13"/>
          </p:nvPr>
        </p:nvSpPr>
        <p:spPr>
          <a:xfrm>
            <a:off x="628650" y="1487769"/>
            <a:ext cx="7886700" cy="4631226"/>
          </a:xfrm>
        </p:spPr>
        <p:txBody>
          <a:bodyPr>
            <a:normAutofit fontScale="62500" lnSpcReduction="20000"/>
          </a:bodyPr>
          <a:lstStyle/>
          <a:p>
            <a:pPr marL="400050" lvl="1" indent="0">
              <a:buNone/>
            </a:pPr>
            <a:r>
              <a:rPr lang="en-US" b="1" dirty="0">
                <a:latin typeface="UD Digi Kyokasho N-R" panose="02020400000000000000" pitchFamily="17" charset="-128"/>
                <a:ea typeface="UD Digi Kyokasho N-R" panose="02020400000000000000" pitchFamily="17" charset="-128"/>
              </a:rPr>
              <a:t>Project</a:t>
            </a:r>
            <a:r>
              <a:rPr lang="en-US" dirty="0">
                <a:latin typeface="UD Digi Kyokasho N-R" panose="02020400000000000000" pitchFamily="17" charset="-128"/>
                <a:ea typeface="UD Digi Kyokasho N-R" panose="02020400000000000000" pitchFamily="17" charset="-128"/>
              </a:rPr>
              <a:t>: Public Park and Streetscape Infrastructure Improvements</a:t>
            </a:r>
          </a:p>
          <a:p>
            <a:pPr marL="400050" lvl="1" indent="0">
              <a:buNone/>
            </a:pPr>
            <a:endParaRPr lang="en-US" dirty="0">
              <a:latin typeface="UD Digi Kyokasho N-R" panose="02020400000000000000" pitchFamily="17" charset="-128"/>
              <a:ea typeface="UD Digi Kyokasho N-R" panose="02020400000000000000" pitchFamily="17" charset="-128"/>
            </a:endParaRPr>
          </a:p>
          <a:p>
            <a:pPr marL="400050" lvl="1" indent="0">
              <a:buNone/>
            </a:pPr>
            <a:r>
              <a:rPr lang="en-US" b="1" dirty="0">
                <a:latin typeface="UD Digi Kyokasho N-R" panose="02020400000000000000" pitchFamily="17" charset="-128"/>
                <a:ea typeface="UD Digi Kyokasho N-R" panose="02020400000000000000" pitchFamily="17" charset="-128"/>
              </a:rPr>
              <a:t>Discipline</a:t>
            </a:r>
            <a:r>
              <a:rPr lang="en-US" dirty="0">
                <a:latin typeface="UD Digi Kyokasho N-R" panose="02020400000000000000" pitchFamily="17" charset="-128"/>
                <a:ea typeface="UD Digi Kyokasho N-R" panose="02020400000000000000" pitchFamily="17" charset="-128"/>
              </a:rPr>
              <a:t>: Civil Engineer </a:t>
            </a:r>
          </a:p>
          <a:p>
            <a:pPr marL="400050" lvl="1" indent="0">
              <a:buNone/>
            </a:pPr>
            <a:endParaRPr lang="en-US" dirty="0">
              <a:latin typeface="UD Digi Kyokasho N-R" panose="02020400000000000000" pitchFamily="17" charset="-128"/>
              <a:ea typeface="UD Digi Kyokasho N-R" panose="02020400000000000000" pitchFamily="17" charset="-128"/>
            </a:endParaRPr>
          </a:p>
          <a:p>
            <a:pPr marL="400050" lvl="1" indent="0">
              <a:buNone/>
            </a:pPr>
            <a:r>
              <a:rPr lang="en-US" b="1" dirty="0">
                <a:latin typeface="UD Digi Kyokasho N-R" panose="02020400000000000000" pitchFamily="17" charset="-128"/>
                <a:ea typeface="UD Digi Kyokasho N-R" panose="02020400000000000000" pitchFamily="17" charset="-128"/>
              </a:rPr>
              <a:t>Claim Details</a:t>
            </a:r>
            <a:r>
              <a:rPr lang="en-US" dirty="0">
                <a:latin typeface="UD Digi Kyokasho N-R" panose="02020400000000000000" pitchFamily="17" charset="-128"/>
                <a:ea typeface="UD Digi Kyokasho N-R" panose="02020400000000000000" pitchFamily="17" charset="-128"/>
              </a:rPr>
              <a:t>: During punch list activities, a contractor laborer was struck by a vehicle in the work zone. The laborer filed suit against the municipality and Insured alleging negligent design of traffic control measures and failure to ensure a safe work zone during construction. </a:t>
            </a:r>
          </a:p>
          <a:p>
            <a:pPr marL="400050" lvl="1" indent="0">
              <a:buNone/>
            </a:pPr>
            <a:endParaRPr lang="en-US" dirty="0">
              <a:latin typeface="UD Digi Kyokasho N-R" panose="02020400000000000000" pitchFamily="17" charset="-128"/>
              <a:ea typeface="UD Digi Kyokasho N-R" panose="02020400000000000000" pitchFamily="17" charset="-128"/>
            </a:endParaRPr>
          </a:p>
          <a:p>
            <a:pPr marL="400050" lvl="1" indent="0">
              <a:buNone/>
            </a:pPr>
            <a:r>
              <a:rPr lang="en-US" b="1" dirty="0">
                <a:latin typeface="UD Digi Kyokasho N-R" panose="02020400000000000000" pitchFamily="17" charset="-128"/>
                <a:ea typeface="UD Digi Kyokasho N-R" panose="02020400000000000000" pitchFamily="17" charset="-128"/>
              </a:rPr>
              <a:t>Damages</a:t>
            </a:r>
            <a:r>
              <a:rPr lang="en-US" dirty="0">
                <a:latin typeface="UD Digi Kyokasho N-R" panose="02020400000000000000" pitchFamily="17" charset="-128"/>
                <a:ea typeface="UD Digi Kyokasho N-R" panose="02020400000000000000" pitchFamily="17" charset="-128"/>
              </a:rPr>
              <a:t>: The laborer sustained severe injuries and claimed $1.5M for medical expenses, pain and suffering, and lost earning capacity. </a:t>
            </a:r>
          </a:p>
          <a:p>
            <a:pPr marL="400050" lvl="1" indent="0">
              <a:buNone/>
            </a:pPr>
            <a:endParaRPr lang="en-US" dirty="0">
              <a:latin typeface="UD Digi Kyokasho N-R" panose="02020400000000000000" pitchFamily="17" charset="-128"/>
              <a:ea typeface="UD Digi Kyokasho N-R" panose="02020400000000000000" pitchFamily="17" charset="-128"/>
            </a:endParaRPr>
          </a:p>
          <a:p>
            <a:pPr marL="400050" lvl="1" indent="0">
              <a:buNone/>
            </a:pPr>
            <a:r>
              <a:rPr lang="en-US" b="1" dirty="0">
                <a:latin typeface="UD Digi Kyokasho N-R" panose="02020400000000000000" pitchFamily="17" charset="-128"/>
                <a:ea typeface="UD Digi Kyokasho N-R" panose="02020400000000000000" pitchFamily="17" charset="-128"/>
              </a:rPr>
              <a:t>Resolution: </a:t>
            </a:r>
            <a:r>
              <a:rPr lang="en-US" dirty="0">
                <a:latin typeface="UD Digi Kyokasho N-R" panose="02020400000000000000" pitchFamily="17" charset="-128"/>
                <a:ea typeface="UD Digi Kyokasho N-R" panose="02020400000000000000" pitchFamily="17" charset="-128"/>
              </a:rPr>
              <a:t>After more than two years of litigation, the court granted the engineer’s dispositive motion, dismissing the claim against the engineer. </a:t>
            </a:r>
          </a:p>
        </p:txBody>
      </p:sp>
      <p:sp>
        <p:nvSpPr>
          <p:cNvPr id="2" name="Slide Number Placeholder 1">
            <a:extLst>
              <a:ext uri="{FF2B5EF4-FFF2-40B4-BE49-F238E27FC236}">
                <a16:creationId xmlns:a16="http://schemas.microsoft.com/office/drawing/2014/main" id="{1947747A-32F9-E8E8-53B9-F8221535434D}"/>
              </a:ext>
            </a:extLst>
          </p:cNvPr>
          <p:cNvSpPr>
            <a:spLocks noGrp="1"/>
          </p:cNvSpPr>
          <p:nvPr>
            <p:ph type="sldNum" sz="quarter" idx="12"/>
          </p:nvPr>
        </p:nvSpPr>
        <p:spPr>
          <a:prstGeom prst="rect">
            <a:avLst/>
          </a:prstGeom>
        </p:spPr>
        <p:txBody>
          <a:bodyPr/>
          <a:lstStyle/>
          <a:p>
            <a:fld id="{993FDCB1-0C40-8B44-94D1-0289EC83AF2E}" type="slidenum">
              <a:rPr lang="en-US"/>
              <a:t>7</a:t>
            </a:fld>
            <a:endParaRPr lang="en-US"/>
          </a:p>
        </p:txBody>
      </p:sp>
    </p:spTree>
    <p:extLst>
      <p:ext uri="{BB962C8B-B14F-4D97-AF65-F5344CB8AC3E}">
        <p14:creationId xmlns:p14="http://schemas.microsoft.com/office/powerpoint/2010/main" val="272946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BE01B-4079-AFF6-44E6-46A15190B93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09D6F96-3CF7-007E-7DD6-455EB1991249}"/>
              </a:ext>
            </a:extLst>
          </p:cNvPr>
          <p:cNvSpPr>
            <a:spLocks noGrp="1"/>
          </p:cNvSpPr>
          <p:nvPr>
            <p:ph type="title"/>
          </p:nvPr>
        </p:nvSpPr>
        <p:spPr>
          <a:xfrm>
            <a:off x="628650" y="739005"/>
            <a:ext cx="7886700" cy="983029"/>
          </a:xfrm>
        </p:spPr>
        <p:txBody>
          <a:bodyPr/>
          <a:lstStyle/>
          <a:p>
            <a:r>
              <a:rPr lang="en-US" b="1" dirty="0">
                <a:latin typeface="UD Digi Kyokasho N-R" panose="02020400000000000000" pitchFamily="17" charset="-128"/>
                <a:ea typeface="UD Digi Kyokasho N-R" panose="02020400000000000000" pitchFamily="17" charset="-128"/>
              </a:rPr>
              <a:t>Civil Engineering Bodily Injury Claim</a:t>
            </a: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TECHNICAL COMPONENT</a:t>
            </a:r>
            <a:br>
              <a:rPr lang="en-US" dirty="0"/>
            </a:br>
            <a:endParaRPr lang="en-US" dirty="0"/>
          </a:p>
        </p:txBody>
      </p:sp>
      <p:sp>
        <p:nvSpPr>
          <p:cNvPr id="3" name="Content Placeholder 2">
            <a:extLst>
              <a:ext uri="{FF2B5EF4-FFF2-40B4-BE49-F238E27FC236}">
                <a16:creationId xmlns:a16="http://schemas.microsoft.com/office/drawing/2014/main" id="{A8EE43B0-EA1B-89BB-431D-22D8FFE07F8D}"/>
              </a:ext>
            </a:extLst>
          </p:cNvPr>
          <p:cNvSpPr>
            <a:spLocks noGrp="1"/>
          </p:cNvSpPr>
          <p:nvPr>
            <p:ph sz="quarter" idx="13"/>
          </p:nvPr>
        </p:nvSpPr>
        <p:spPr>
          <a:xfrm>
            <a:off x="628650" y="1487769"/>
            <a:ext cx="7886700" cy="4631226"/>
          </a:xfrm>
        </p:spPr>
        <p:txBody>
          <a:bodyPr>
            <a:normAutofit lnSpcReduction="10000"/>
          </a:bodyPr>
          <a:lstStyle/>
          <a:p>
            <a:pPr marL="857250" lvl="1" indent="-457200">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Contract stated Insured was not responsible for temporary traffic control (“TTC”) plans</a:t>
            </a:r>
          </a:p>
          <a:p>
            <a:pPr marL="857250" lvl="1" indent="-457200">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marL="857250" lvl="1" indent="-457200">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Insured’s plans specified that the GC was to prepare TTC plans</a:t>
            </a:r>
          </a:p>
          <a:p>
            <a:pPr marL="857250" lvl="1" indent="-457200">
              <a:buFont typeface="Wingdings" panose="05000000000000000000" pitchFamily="2" charset="2"/>
              <a:buChar char="§"/>
            </a:pPr>
            <a:endParaRPr lang="en-US" dirty="0">
              <a:latin typeface="UD Digi Kyokasho N-R" panose="02020400000000000000" pitchFamily="17" charset="-128"/>
              <a:ea typeface="UD Digi Kyokasho N-R" panose="02020400000000000000" pitchFamily="17" charset="-128"/>
            </a:endParaRPr>
          </a:p>
          <a:p>
            <a:pPr marL="857250" lvl="1" indent="-457200">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GC was responsible for TTC plans, construction means, methods, and safety</a:t>
            </a:r>
          </a:p>
        </p:txBody>
      </p:sp>
      <p:sp>
        <p:nvSpPr>
          <p:cNvPr id="2" name="Slide Number Placeholder 1">
            <a:extLst>
              <a:ext uri="{FF2B5EF4-FFF2-40B4-BE49-F238E27FC236}">
                <a16:creationId xmlns:a16="http://schemas.microsoft.com/office/drawing/2014/main" id="{633D077C-FA32-527A-1D35-C8BF0B5216E0}"/>
              </a:ext>
            </a:extLst>
          </p:cNvPr>
          <p:cNvSpPr>
            <a:spLocks noGrp="1"/>
          </p:cNvSpPr>
          <p:nvPr>
            <p:ph type="sldNum" sz="quarter" idx="12"/>
          </p:nvPr>
        </p:nvSpPr>
        <p:spPr>
          <a:prstGeom prst="rect">
            <a:avLst/>
          </a:prstGeom>
        </p:spPr>
        <p:txBody>
          <a:bodyPr/>
          <a:lstStyle/>
          <a:p>
            <a:fld id="{993FDCB1-0C40-8B44-94D1-0289EC83AF2E}" type="slidenum">
              <a:rPr lang="en-US"/>
              <a:t>8</a:t>
            </a:fld>
            <a:endParaRPr lang="en-US"/>
          </a:p>
        </p:txBody>
      </p:sp>
    </p:spTree>
    <p:extLst>
      <p:ext uri="{BB962C8B-B14F-4D97-AF65-F5344CB8AC3E}">
        <p14:creationId xmlns:p14="http://schemas.microsoft.com/office/powerpoint/2010/main" val="420425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7D607-5B0C-CE6B-0F06-D4A0AE52902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D934678-ABC8-4B62-358E-C8043DE6D3A8}"/>
              </a:ext>
            </a:extLst>
          </p:cNvPr>
          <p:cNvSpPr>
            <a:spLocks noGrp="1"/>
          </p:cNvSpPr>
          <p:nvPr>
            <p:ph type="title"/>
          </p:nvPr>
        </p:nvSpPr>
        <p:spPr>
          <a:xfrm>
            <a:off x="628650" y="864511"/>
            <a:ext cx="7886700" cy="983029"/>
          </a:xfrm>
        </p:spPr>
        <p:txBody>
          <a:bodyPr/>
          <a:lstStyle/>
          <a:p>
            <a:r>
              <a:rPr lang="en-US" b="1" dirty="0">
                <a:latin typeface="UD Digi Kyokasho N-R" panose="02020400000000000000" pitchFamily="17" charset="-128"/>
                <a:ea typeface="UD Digi Kyokasho N-R" panose="02020400000000000000" pitchFamily="17" charset="-128"/>
              </a:rPr>
              <a:t>Civil Engineering Bodily Injury Claim</a:t>
            </a:r>
            <a:br>
              <a:rPr lang="en-US" b="1" dirty="0">
                <a:latin typeface="UD Digi Kyokasho N-R" panose="02020400000000000000" pitchFamily="17" charset="-128"/>
                <a:ea typeface="UD Digi Kyokasho N-R" panose="02020400000000000000" pitchFamily="17" charset="-128"/>
              </a:rPr>
            </a:br>
            <a:r>
              <a:rPr lang="en-US" b="1" dirty="0">
                <a:latin typeface="UD Digi Kyokasho N-R" panose="02020400000000000000" pitchFamily="17" charset="-128"/>
                <a:ea typeface="UD Digi Kyokasho N-R" panose="02020400000000000000" pitchFamily="17" charset="-128"/>
              </a:rPr>
              <a:t>RISK MANAGEMENT COMPONENT</a:t>
            </a:r>
            <a:br>
              <a:rPr lang="en-US" dirty="0"/>
            </a:br>
            <a:endParaRPr lang="en-US" dirty="0"/>
          </a:p>
        </p:txBody>
      </p:sp>
      <p:sp>
        <p:nvSpPr>
          <p:cNvPr id="3" name="Content Placeholder 2">
            <a:extLst>
              <a:ext uri="{FF2B5EF4-FFF2-40B4-BE49-F238E27FC236}">
                <a16:creationId xmlns:a16="http://schemas.microsoft.com/office/drawing/2014/main" id="{A1C9CC20-C9FA-1256-F3A6-6DFD730E8195}"/>
              </a:ext>
            </a:extLst>
          </p:cNvPr>
          <p:cNvSpPr>
            <a:spLocks noGrp="1"/>
          </p:cNvSpPr>
          <p:nvPr>
            <p:ph sz="quarter" idx="13"/>
          </p:nvPr>
        </p:nvSpPr>
        <p:spPr>
          <a:xfrm>
            <a:off x="628650" y="1487769"/>
            <a:ext cx="7886700" cy="4631226"/>
          </a:xfrm>
        </p:spPr>
        <p:txBody>
          <a:bodyPr>
            <a:normAutofit/>
          </a:bodyPr>
          <a:lstStyle/>
          <a:p>
            <a:pPr marL="400050" lvl="1" indent="0">
              <a:buNone/>
            </a:pPr>
            <a:endParaRPr lang="en-US" dirty="0">
              <a:latin typeface="UD Digi Kyokasho N-R" panose="02020400000000000000" pitchFamily="17" charset="-128"/>
              <a:ea typeface="UD Digi Kyokasho N-R" panose="02020400000000000000" pitchFamily="17" charset="-128"/>
            </a:endParaRPr>
          </a:p>
          <a:p>
            <a:pPr marL="857250" lvl="1" indent="-457200">
              <a:buFont typeface="Wingdings" panose="05000000000000000000" pitchFamily="2" charset="2"/>
              <a:buChar char="§"/>
            </a:pPr>
            <a:r>
              <a:rPr lang="en-US" dirty="0">
                <a:latin typeface="UD Digi Kyokasho N-R" panose="02020400000000000000" pitchFamily="17" charset="-128"/>
                <a:ea typeface="UD Digi Kyokasho N-R" panose="02020400000000000000" pitchFamily="17" charset="-128"/>
              </a:rPr>
              <a:t>Contract did not unequivocally disclaim responsibility for construction means, methods, and safety</a:t>
            </a:r>
          </a:p>
          <a:p>
            <a:pPr marL="400050" lvl="1" indent="0">
              <a:buNone/>
            </a:pPr>
            <a:endParaRPr lang="en-US" b="1" dirty="0">
              <a:latin typeface="UD Digi Kyokasho N-R" panose="02020400000000000000" pitchFamily="17" charset="-128"/>
              <a:ea typeface="UD Digi Kyokasho N-R" panose="02020400000000000000" pitchFamily="17" charset="-128"/>
            </a:endParaRPr>
          </a:p>
          <a:p>
            <a:pPr marL="400050" lvl="1" indent="0">
              <a:buNone/>
            </a:pPr>
            <a:r>
              <a:rPr lang="en-US" b="1" dirty="0">
                <a:latin typeface="UD Digi Kyokasho N-R" panose="02020400000000000000" pitchFamily="17" charset="-128"/>
                <a:ea typeface="UD Digi Kyokasho N-R" panose="02020400000000000000" pitchFamily="17" charset="-128"/>
              </a:rPr>
              <a:t>RISK REDEMPTION</a:t>
            </a:r>
          </a:p>
          <a:p>
            <a:pPr marL="800100" lvl="2" indent="0">
              <a:buNone/>
            </a:pPr>
            <a:r>
              <a:rPr lang="en-US" dirty="0">
                <a:latin typeface="UD Digi Kyokasho N-R" panose="02020400000000000000" pitchFamily="17" charset="-128"/>
                <a:ea typeface="UD Digi Kyokasho N-R" panose="02020400000000000000" pitchFamily="17" charset="-128"/>
              </a:rPr>
              <a:t>Additional Insured status under GC</a:t>
            </a:r>
            <a:r>
              <a:rPr lang="en-US" spc="-300" dirty="0">
                <a:latin typeface="UD Digi Kyokasho N-R" panose="02020400000000000000" pitchFamily="17" charset="-128"/>
                <a:ea typeface="UD Digi Kyokasho N-R" panose="02020400000000000000" pitchFamily="17" charset="-128"/>
              </a:rPr>
              <a:t>’s</a:t>
            </a:r>
            <a:r>
              <a:rPr lang="en-US" dirty="0">
                <a:latin typeface="UD Digi Kyokasho N-R" panose="02020400000000000000" pitchFamily="17" charset="-128"/>
                <a:ea typeface="UD Digi Kyokasho N-R" panose="02020400000000000000" pitchFamily="17" charset="-128"/>
              </a:rPr>
              <a:t> Policy</a:t>
            </a:r>
          </a:p>
          <a:p>
            <a:pPr marL="400050" lvl="1" indent="0">
              <a:buNone/>
            </a:pPr>
            <a:endParaRPr lang="en-US" dirty="0">
              <a:latin typeface="UD Digi Kyokasho N-R" panose="02020400000000000000" pitchFamily="17" charset="-128"/>
              <a:ea typeface="UD Digi Kyokasho N-R" panose="02020400000000000000" pitchFamily="17" charset="-128"/>
            </a:endParaRPr>
          </a:p>
          <a:p>
            <a:pPr marL="400050" lvl="1" indent="0">
              <a:buNone/>
            </a:pPr>
            <a:endParaRPr lang="en-US" dirty="0">
              <a:latin typeface="UD Digi Kyokasho N-R" panose="02020400000000000000" pitchFamily="17" charset="-128"/>
              <a:ea typeface="UD Digi Kyokasho N-R" panose="02020400000000000000" pitchFamily="17" charset="-128"/>
            </a:endParaRPr>
          </a:p>
        </p:txBody>
      </p:sp>
      <p:sp>
        <p:nvSpPr>
          <p:cNvPr id="2" name="Slide Number Placeholder 1">
            <a:extLst>
              <a:ext uri="{FF2B5EF4-FFF2-40B4-BE49-F238E27FC236}">
                <a16:creationId xmlns:a16="http://schemas.microsoft.com/office/drawing/2014/main" id="{7F194DA1-6A70-ADE6-B538-596A151C89A8}"/>
              </a:ext>
            </a:extLst>
          </p:cNvPr>
          <p:cNvSpPr>
            <a:spLocks noGrp="1"/>
          </p:cNvSpPr>
          <p:nvPr>
            <p:ph type="sldNum" sz="quarter" idx="12"/>
          </p:nvPr>
        </p:nvSpPr>
        <p:spPr>
          <a:prstGeom prst="rect">
            <a:avLst/>
          </a:prstGeom>
        </p:spPr>
        <p:txBody>
          <a:bodyPr/>
          <a:lstStyle/>
          <a:p>
            <a:fld id="{993FDCB1-0C40-8B44-94D1-0289EC83AF2E}" type="slidenum">
              <a:rPr lang="en-US"/>
              <a:t>9</a:t>
            </a:fld>
            <a:endParaRPr lang="en-US"/>
          </a:p>
        </p:txBody>
      </p:sp>
    </p:spTree>
    <p:extLst>
      <p:ext uri="{BB962C8B-B14F-4D97-AF65-F5344CB8AC3E}">
        <p14:creationId xmlns:p14="http://schemas.microsoft.com/office/powerpoint/2010/main" val="708272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Legal Communications Document" ma:contentTypeID="0x010100059AD0D9ACB3FE40B52DCC95ED42403900201E4BB89F915C4FB00B4411CA095013" ma:contentTypeVersion="19" ma:contentTypeDescription="" ma:contentTypeScope="" ma:versionID="737ec5b5f3261f460874ff73e26416d6">
  <xsd:schema xmlns:xsd="http://www.w3.org/2001/XMLSchema" xmlns:xs="http://www.w3.org/2001/XMLSchema" xmlns:p="http://schemas.microsoft.com/office/2006/metadata/properties" xmlns:ns2="7db46564-4208-4232-95e4-9a382ee74716" xmlns:ns3="cec55325-953f-417c-a3d1-a5ac0f5930a5" targetNamespace="http://schemas.microsoft.com/office/2006/metadata/properties" ma:root="true" ma:fieldsID="a4933bb087f088eb47ca9f80e9122705" ns2:_="" ns3:_="">
    <xsd:import namespace="7db46564-4208-4232-95e4-9a382ee74716"/>
    <xsd:import namespace="cec55325-953f-417c-a3d1-a5ac0f5930a5"/>
    <xsd:element name="properties">
      <xsd:complexType>
        <xsd:sequence>
          <xsd:element name="documentManagement">
            <xsd:complexType>
              <xsd:all>
                <xsd:element ref="ns2:Division" minOccurs="0"/>
                <xsd:element ref="ns2:Project" minOccurs="0"/>
                <xsd:element ref="ns2:Archive_x003f_"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LossContro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46564-4208-4232-95e4-9a382ee74716" elementFormDefault="qualified">
    <xsd:import namespace="http://schemas.microsoft.com/office/2006/documentManagement/types"/>
    <xsd:import namespace="http://schemas.microsoft.com/office/infopath/2007/PartnerControls"/>
    <xsd:element name="Division" ma:index="2" nillable="true" ma:displayName="Division" ma:format="Dropdown" ma:indexed="true" ma:internalName="Division" ma:readOnly="false">
      <xsd:simpleType>
        <xsd:restriction base="dms:Choice">
          <xsd:enumeration value="ABAIS"/>
          <xsd:enumeration value="Accident &amp; Health"/>
          <xsd:enumeration value="AgriBusiness"/>
          <xsd:enumeration value="Alternative Distribution"/>
          <xsd:enumeration value="Alternative Markets"/>
          <xsd:enumeration value="American Empire Group"/>
          <xsd:enumeration value="Aviation"/>
          <xsd:enumeration value="Bond"/>
          <xsd:enumeration value="Corporate"/>
          <xsd:enumeration value="Crop"/>
          <xsd:enumeration value="Cyber Risk"/>
          <xsd:enumeration value="Dempsey &amp; Siders"/>
          <xsd:enumeration value="El Aguila"/>
          <xsd:enumeration value="Embedded Solutions"/>
          <xsd:enumeration value="Environmental"/>
          <xsd:enumeration value="Equine Mortality"/>
          <xsd:enumeration value="Excess Liability"/>
          <xsd:enumeration value="Executive Liability"/>
          <xsd:enumeration value="FCIA - Trade Credit &amp; Political Risk"/>
          <xsd:enumeration value="Fidelity / Crime"/>
          <xsd:enumeration value="Financial Institution Services"/>
          <xsd:enumeration value="Great American Custom"/>
          <xsd:enumeration value="Great American International"/>
          <xsd:enumeration value="Great American Professional Risk Insurance Services"/>
          <xsd:enumeration value="Great American Risk Solutions"/>
          <xsd:enumeration value="Innovative Markets"/>
          <xsd:enumeration value="Loss Control"/>
          <xsd:enumeration value="Mergers &amp; Acquisitions Liability"/>
          <xsd:enumeration value="Mid-Continent Group"/>
          <xsd:enumeration value="National Interstate"/>
          <xsd:enumeration value="Ocean Marine"/>
          <xsd:enumeration value="Peregrine Re"/>
          <xsd:enumeration value="PLLS"/>
          <xsd:enumeration value="Professional Liability"/>
          <xsd:enumeration value="Property &amp; Inland Marine"/>
          <xsd:enumeration value="Public Sector"/>
          <xsd:enumeration value="Radion"/>
          <xsd:enumeration value="Republic Indemnity"/>
          <xsd:enumeration value="Singapore Branch"/>
          <xsd:enumeration value="Specialty Construction"/>
          <xsd:enumeration value="Specialty Equipment Services"/>
          <xsd:enumeration value="Specialty E &amp; S"/>
          <xsd:enumeration value="Specialty Human Services"/>
          <xsd:enumeration value="Strategic Comp"/>
          <xsd:enumeration value="Summit"/>
          <xsd:enumeration value="Supplemental Unemployment"/>
          <xsd:enumeration value="TCP"/>
          <xsd:enumeration value="Trucking"/>
          <xsd:enumeration value="Vanliner"/>
          <xsd:enumeration value="Verikai / Radion"/>
          <xsd:enumeration value="-------"/>
          <xsd:enumeration value="Other"/>
        </xsd:restriction>
      </xsd:simpleType>
    </xsd:element>
    <xsd:element name="Project" ma:index="3" nillable="true" ma:displayName="Project" ma:internalName="Project" ma:readOnly="false">
      <xsd:simpleType>
        <xsd:restriction base="dms:Text">
          <xsd:maxLength value="255"/>
        </xsd:restriction>
      </xsd:simpleType>
    </xsd:element>
    <xsd:element name="Archive_x003f_" ma:index="4" nillable="true" ma:displayName="Archive?" ma:default="No" ma:format="Dropdown" ma:indexed="true" ma:internalName="Archive_x003F_" ma:readOnly="false">
      <xsd:simpleType>
        <xsd:restriction base="dms:Choice">
          <xsd:enumeration value="Yes"/>
          <xsd:enumeration value="No"/>
        </xsd:restriction>
      </xsd:simpleType>
    </xsd:element>
    <xsd:element name="TaxCatchAll" ma:index="14" nillable="true" ma:displayName="Taxonomy Catch All Column" ma:hidden="true" ma:list="{0d556fe2-a42a-4e11-a30e-7321dc7369c4}" ma:internalName="TaxCatchAll" ma:showField="CatchAllData" ma:web="7db46564-4208-4232-95e4-9a382ee747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c55325-953f-417c-a3d1-a5ac0f5930a5"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9cd0926-f995-4c33-8641-7df95305276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ossControl" ma:index="20" nillable="true" ma:displayName="Loss Control" ma:format="Dropdown" ma:internalName="LossControl">
      <xsd:simpleType>
        <xsd:restriction base="dms:Choice">
          <xsd:enumeration value="Choice 1"/>
          <xsd:enumeration value="Choice 2"/>
          <xsd:enumeration value="Choice 3"/>
        </xsd:restriction>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db46564-4208-4232-95e4-9a382ee74716" xsi:nil="true"/>
    <Division xmlns="7db46564-4208-4232-95e4-9a382ee74716">Professional Liability</Division>
    <Archive_x003f_ xmlns="7db46564-4208-4232-95e4-9a382ee74716">No</Archive_x003f_>
    <Project xmlns="7db46564-4208-4232-95e4-9a382ee74716" xsi:nil="true"/>
    <LossControl xmlns="cec55325-953f-417c-a3d1-a5ac0f5930a5" xsi:nil="true"/>
    <lcf76f155ced4ddcb4097134ff3c332f xmlns="cec55325-953f-417c-a3d1-a5ac0f5930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5A62A9-F6A7-49EB-B549-3721DAA31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b46564-4208-4232-95e4-9a382ee74716"/>
    <ds:schemaRef ds:uri="cec55325-953f-417c-a3d1-a5ac0f59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A905CE-8E0F-42DF-BCC7-02EF5DA9C32F}">
  <ds:schemaRefs>
    <ds:schemaRef ds:uri="http://schemas.microsoft.com/sharepoint/v3/contenttype/forms"/>
  </ds:schemaRefs>
</ds:datastoreItem>
</file>

<file path=customXml/itemProps3.xml><?xml version="1.0" encoding="utf-8"?>
<ds:datastoreItem xmlns:ds="http://schemas.openxmlformats.org/officeDocument/2006/customXml" ds:itemID="{41E7EFE7-C804-4968-9781-5E33E36AA0AD}">
  <ds:schemaRefs>
    <ds:schemaRef ds:uri="http://schemas.openxmlformats.org/package/2006/metadata/core-properties"/>
    <ds:schemaRef ds:uri="http://schemas.microsoft.com/office/2006/documentManagement/types"/>
    <ds:schemaRef ds:uri="http://purl.org/dc/terms/"/>
    <ds:schemaRef ds:uri="http://purl.org/dc/elements/1.1/"/>
    <ds:schemaRef ds:uri="http://schemas.microsoft.com/office/2006/metadata/properties"/>
    <ds:schemaRef ds:uri="http://purl.org/dc/dcmitype/"/>
    <ds:schemaRef ds:uri="cec55325-953f-417c-a3d1-a5ac0f5930a5"/>
    <ds:schemaRef ds:uri="http://schemas.microsoft.com/office/infopath/2007/PartnerControls"/>
    <ds:schemaRef ds:uri="7db46564-4208-4232-95e4-9a382ee7471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3782</TotalTime>
  <Words>1517</Words>
  <Application>Microsoft Office PowerPoint</Application>
  <PresentationFormat>On-screen Show (4:3)</PresentationFormat>
  <Paragraphs>186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UD Digi Kyokasho N-R</vt:lpstr>
      <vt:lpstr>Arial</vt:lpstr>
      <vt:lpstr>Calibri</vt:lpstr>
      <vt:lpstr>Trade Gothic Inline</vt:lpstr>
      <vt:lpstr>Wingdings</vt:lpstr>
      <vt:lpstr>Office Theme</vt:lpstr>
      <vt:lpstr>PowerPoint Presentation</vt:lpstr>
      <vt:lpstr>Disclaimer &amp; Copyright Notice </vt:lpstr>
      <vt:lpstr>RISK MANAGEMENT TIPS</vt:lpstr>
      <vt:lpstr>Accessibility Claim</vt:lpstr>
      <vt:lpstr>Accessibility Claim TECHNICAL COMPONENT  </vt:lpstr>
      <vt:lpstr>Accessibility Claim RISK MANAGEMENT COMPONENT </vt:lpstr>
      <vt:lpstr>Civil Engineering Bodily Injury Claim </vt:lpstr>
      <vt:lpstr>Civil Engineering Bodily Injury Claim TECHNICAL COMPONENT </vt:lpstr>
      <vt:lpstr>Civil Engineering Bodily Injury Claim RISK MANAGEMENT COMPONENT </vt:lpstr>
      <vt:lpstr>Gas Service Claim </vt:lpstr>
      <vt:lpstr>Gas Service Claim TECHNICAL COMPONENT  </vt:lpstr>
      <vt:lpstr>     Gas Service Claim RISK MANAGEMENT COMPONENT  </vt:lpstr>
      <vt:lpstr>     Structural Claim  </vt:lpstr>
      <vt:lpstr>     Structural Claim  TECHNICAL COMPONENT  </vt:lpstr>
      <vt:lpstr>     Structural Claim  RISK MANAGEMENT COMPONENT  </vt:lpstr>
      <vt:lpstr>     Civil Engineering Claim    </vt:lpstr>
      <vt:lpstr>     Civil Engineering Claim TECHNICAL COMPONENT     </vt:lpstr>
      <vt:lpstr>     Civil Engineering Claim RISK MANAGEMENT COMPONENT     </vt:lpstr>
      <vt:lpstr>     HVAC Claim     </vt:lpstr>
      <vt:lpstr>     HVAC Claim TECHNICAL COMPONENT      </vt:lpstr>
      <vt:lpstr>     HVAC Claim RISK MANAGEMENT COMPONENT      </vt:lpstr>
      <vt:lpstr>RISK MANAGEMENT TAKEAWAYS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Koppean, Millie</dc:creator>
  <cp:keywords/>
  <dc:description>generated using python-pptx</dc:description>
  <cp:lastModifiedBy>Koppean, Millie</cp:lastModifiedBy>
  <cp:revision>8</cp:revision>
  <dcterms:created xsi:type="dcterms:W3CDTF">2013-01-27T09:14:16Z</dcterms:created>
  <dcterms:modified xsi:type="dcterms:W3CDTF">2026-03-12T19:24:57Z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0x010100059AD0D9ACB3FE40B52DCC95ED42403900201E4BB89F915C4FB00B4411CA095013</vt:lpwstr>
  </property>
  <property fmtid="{D5CDD505-2E9C-101B-9397-08002B2CF9AE}" pid="3" name="MediaServiceImageTags">
    <vt:lpwstr/>
  </property>
  <property fmtid="{D5CDD505-2E9C-101B-9397-08002B2CF9AE}" pid="4" name="MSIP_Label_afc6699a-9355-49ce-9db0-36bdc6ba0c4b_Enabled">
    <vt:lpwstr>true</vt:lpwstr>
  </property>
  <property fmtid="{D5CDD505-2E9C-101B-9397-08002B2CF9AE}" pid="5" name="MSIP_Label_afc6699a-9355-49ce-9db0-36bdc6ba0c4b_SetDate">
    <vt:lpwstr>2026-03-10T20:01:17Z</vt:lpwstr>
  </property>
  <property fmtid="{D5CDD505-2E9C-101B-9397-08002B2CF9AE}" pid="6" name="MSIP_Label_afc6699a-9355-49ce-9db0-36bdc6ba0c4b_Method">
    <vt:lpwstr>Privileged</vt:lpwstr>
  </property>
  <property fmtid="{D5CDD505-2E9C-101B-9397-08002B2CF9AE}" pid="7" name="MSIP_Label_afc6699a-9355-49ce-9db0-36bdc6ba0c4b_Name">
    <vt:lpwstr>Personal</vt:lpwstr>
  </property>
  <property fmtid="{D5CDD505-2E9C-101B-9397-08002B2CF9AE}" pid="8" name="MSIP_Label_afc6699a-9355-49ce-9db0-36bdc6ba0c4b_SiteId">
    <vt:lpwstr>1b790f3e-b07a-492f-b39e-50e72799bf68</vt:lpwstr>
  </property>
  <property fmtid="{D5CDD505-2E9C-101B-9397-08002B2CF9AE}" pid="9" name="MSIP_Label_afc6699a-9355-49ce-9db0-36bdc6ba0c4b_ActionId">
    <vt:lpwstr>5f275601-adf9-455f-b171-25c3dd48edd3</vt:lpwstr>
  </property>
  <property fmtid="{D5CDD505-2E9C-101B-9397-08002B2CF9AE}" pid="10" name="MSIP_Label_afc6699a-9355-49ce-9db0-36bdc6ba0c4b_ContentBits">
    <vt:lpwstr>0</vt:lpwstr>
  </property>
  <property fmtid="{D5CDD505-2E9C-101B-9397-08002B2CF9AE}" pid="11" name="MSIP_Label_afc6699a-9355-49ce-9db0-36bdc6ba0c4b_Tag">
    <vt:lpwstr>10, 0, 1, 1</vt:lpwstr>
  </property>
</Properties>
</file>